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2" r:id="rId5"/>
  </p:sldMasterIdLst>
  <p:notesMasterIdLst>
    <p:notesMasterId r:id="rId26"/>
  </p:notesMasterIdLst>
  <p:sldIdLst>
    <p:sldId id="256" r:id="rId6"/>
    <p:sldId id="1198" r:id="rId7"/>
    <p:sldId id="1170" r:id="rId8"/>
    <p:sldId id="282" r:id="rId9"/>
    <p:sldId id="276" r:id="rId10"/>
    <p:sldId id="291" r:id="rId11"/>
    <p:sldId id="295" r:id="rId12"/>
    <p:sldId id="284" r:id="rId13"/>
    <p:sldId id="293" r:id="rId14"/>
    <p:sldId id="285" r:id="rId15"/>
    <p:sldId id="283" r:id="rId16"/>
    <p:sldId id="287" r:id="rId17"/>
    <p:sldId id="1199" r:id="rId18"/>
    <p:sldId id="339" r:id="rId19"/>
    <p:sldId id="292" r:id="rId20"/>
    <p:sldId id="273" r:id="rId21"/>
    <p:sldId id="280" r:id="rId22"/>
    <p:sldId id="271" r:id="rId23"/>
    <p:sldId id="275"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DB"/>
    <a:srgbClr val="9FD300"/>
    <a:srgbClr val="8686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CA3C66-D1F7-4F52-B6CA-401E97BBF871}" v="13" dt="2024-04-04T14:28:54.4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11" autoAdjust="0"/>
    <p:restoredTop sz="95033" autoAdjust="0"/>
  </p:normalViewPr>
  <p:slideViewPr>
    <p:cSldViewPr snapToGrid="0">
      <p:cViewPr varScale="1">
        <p:scale>
          <a:sx n="38" d="100"/>
          <a:sy n="38" d="100"/>
        </p:scale>
        <p:origin x="72" y="49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C0559-002F-4D3F-B190-894017E0B9BF}" type="datetimeFigureOut">
              <a:rPr lang="en-GB" smtClean="0"/>
              <a:t>05/04/2024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C8A75-1F8E-489F-B6E6-2705598E6C48}" type="slidenum">
              <a:rPr lang="en-GB" smtClean="0"/>
              <a:t>‹#›</a:t>
            </a:fld>
            <a:endParaRPr lang="en-GB"/>
          </a:p>
        </p:txBody>
      </p:sp>
    </p:spTree>
    <p:extLst>
      <p:ext uri="{BB962C8B-B14F-4D97-AF65-F5344CB8AC3E}">
        <p14:creationId xmlns:p14="http://schemas.microsoft.com/office/powerpoint/2010/main" val="1242001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Packaged HRS Solutions</a:t>
            </a:r>
          </a:p>
          <a:p>
            <a:r>
              <a:rPr lang="en-US" dirty="0"/>
              <a:t>FCSL Contract (Hardware and Aftermarket)</a:t>
            </a:r>
          </a:p>
          <a:p>
            <a:r>
              <a:rPr lang="en-US" dirty="0"/>
              <a:t>FCSL Design</a:t>
            </a:r>
          </a:p>
          <a:p>
            <a:r>
              <a:rPr lang="en-US" dirty="0" err="1"/>
              <a:t>Hydrasun</a:t>
            </a:r>
            <a:r>
              <a:rPr lang="en-US" dirty="0"/>
              <a:t> Build</a:t>
            </a:r>
          </a:p>
          <a:p>
            <a:endParaRPr lang="en-US" dirty="0"/>
          </a:p>
          <a:p>
            <a:r>
              <a:rPr lang="en-US" dirty="0"/>
              <a:t>HRS Reference Designs</a:t>
            </a:r>
          </a:p>
          <a:p>
            <a:r>
              <a:rPr lang="en-US" dirty="0" err="1"/>
              <a:t>Hydrasun</a:t>
            </a:r>
            <a:r>
              <a:rPr lang="en-US" dirty="0"/>
              <a:t> Contract</a:t>
            </a:r>
          </a:p>
          <a:p>
            <a:r>
              <a:rPr lang="en-US" dirty="0" err="1"/>
              <a:t>Hydrasun</a:t>
            </a:r>
            <a:r>
              <a:rPr lang="en-US" dirty="0"/>
              <a:t> Top Level Design</a:t>
            </a:r>
          </a:p>
          <a:p>
            <a:r>
              <a:rPr lang="en-US" dirty="0"/>
              <a:t>FCSL providing dispensing system (</a:t>
            </a:r>
            <a:r>
              <a:rPr lang="en-US" dirty="0" err="1"/>
              <a:t>HyFlow</a:t>
            </a:r>
            <a:r>
              <a:rPr lang="en-US" dirty="0"/>
              <a:t>)</a:t>
            </a:r>
          </a:p>
          <a:p>
            <a:r>
              <a:rPr lang="en-US" dirty="0" err="1"/>
              <a:t>Hydrasun</a:t>
            </a:r>
            <a:r>
              <a:rPr lang="en-US" dirty="0"/>
              <a:t> Build</a:t>
            </a:r>
            <a:endParaRPr lang="en-GB" dirty="0"/>
          </a:p>
        </p:txBody>
      </p:sp>
      <p:sp>
        <p:nvSpPr>
          <p:cNvPr id="4" name="Slide Number Placeholder 3"/>
          <p:cNvSpPr>
            <a:spLocks noGrp="1"/>
          </p:cNvSpPr>
          <p:nvPr>
            <p:ph type="sldNum" sz="quarter" idx="5"/>
          </p:nvPr>
        </p:nvSpPr>
        <p:spPr/>
        <p:txBody>
          <a:bodyPr/>
          <a:lstStyle/>
          <a:p>
            <a:fld id="{3F0001C5-DDF3-45EA-AC9A-25F885A708D0}" type="slidenum">
              <a:rPr lang="en-GB" smtClean="0"/>
              <a:t>4</a:t>
            </a:fld>
            <a:endParaRPr lang="en-GB"/>
          </a:p>
        </p:txBody>
      </p:sp>
    </p:spTree>
    <p:extLst>
      <p:ext uri="{BB962C8B-B14F-4D97-AF65-F5344CB8AC3E}">
        <p14:creationId xmlns:p14="http://schemas.microsoft.com/office/powerpoint/2010/main" val="271183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specific site parameters (secure, CCTV and security, site speed limit), we worked together with the Toyota facilities and H&amp;S teams to be ‘light touch’ in terms of the obvious safety features – so there’s bollards and ATEX lighting.  But the rest of the site has been neatly put together so that it’s hugely accessible for site visits.  This demonstrates confidence in hydrogen within the built environment.</a:t>
            </a:r>
            <a:endParaRPr lang="en-GB" dirty="0"/>
          </a:p>
        </p:txBody>
      </p:sp>
      <p:sp>
        <p:nvSpPr>
          <p:cNvPr id="4" name="Slide Number Placeholder 3"/>
          <p:cNvSpPr>
            <a:spLocks noGrp="1"/>
          </p:cNvSpPr>
          <p:nvPr>
            <p:ph type="sldNum" sz="quarter" idx="5"/>
          </p:nvPr>
        </p:nvSpPr>
        <p:spPr/>
        <p:txBody>
          <a:bodyPr/>
          <a:lstStyle/>
          <a:p>
            <a:fld id="{7E9C8A75-1F8E-489F-B6E6-2705598E6C48}" type="slidenum">
              <a:rPr lang="en-GB" smtClean="0"/>
              <a:t>5</a:t>
            </a:fld>
            <a:endParaRPr lang="en-GB"/>
          </a:p>
        </p:txBody>
      </p:sp>
    </p:spTree>
    <p:extLst>
      <p:ext uri="{BB962C8B-B14F-4D97-AF65-F5344CB8AC3E}">
        <p14:creationId xmlns:p14="http://schemas.microsoft.com/office/powerpoint/2010/main" val="295918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9C8A75-1F8E-489F-B6E6-2705598E6C48}" type="slidenum">
              <a:rPr lang="en-GB" smtClean="0"/>
              <a:t>12</a:t>
            </a:fld>
            <a:endParaRPr lang="en-GB"/>
          </a:p>
        </p:txBody>
      </p:sp>
    </p:spTree>
    <p:extLst>
      <p:ext uri="{BB962C8B-B14F-4D97-AF65-F5344CB8AC3E}">
        <p14:creationId xmlns:p14="http://schemas.microsoft.com/office/powerpoint/2010/main" val="945272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Packaged HRS Solutions</a:t>
            </a:r>
          </a:p>
          <a:p>
            <a:r>
              <a:rPr lang="en-US" dirty="0"/>
              <a:t>FCSL Contract (Hardware and Aftermarket)</a:t>
            </a:r>
          </a:p>
          <a:p>
            <a:r>
              <a:rPr lang="en-US" dirty="0"/>
              <a:t>FCSL Design</a:t>
            </a:r>
          </a:p>
          <a:p>
            <a:r>
              <a:rPr lang="en-US" dirty="0" err="1"/>
              <a:t>Hydrasun</a:t>
            </a:r>
            <a:r>
              <a:rPr lang="en-US" dirty="0"/>
              <a:t> Build</a:t>
            </a:r>
          </a:p>
          <a:p>
            <a:endParaRPr lang="en-US" dirty="0"/>
          </a:p>
          <a:p>
            <a:r>
              <a:rPr lang="en-US" dirty="0"/>
              <a:t>HRS Reference Designs</a:t>
            </a:r>
          </a:p>
          <a:p>
            <a:r>
              <a:rPr lang="en-US" dirty="0" err="1"/>
              <a:t>Hydrasun</a:t>
            </a:r>
            <a:r>
              <a:rPr lang="en-US" dirty="0"/>
              <a:t> Contract</a:t>
            </a:r>
          </a:p>
          <a:p>
            <a:r>
              <a:rPr lang="en-US" dirty="0" err="1"/>
              <a:t>Hydrasun</a:t>
            </a:r>
            <a:r>
              <a:rPr lang="en-US" dirty="0"/>
              <a:t> Top Level Design</a:t>
            </a:r>
          </a:p>
          <a:p>
            <a:r>
              <a:rPr lang="en-US" dirty="0"/>
              <a:t>FCSL providing dispensing system (</a:t>
            </a:r>
            <a:r>
              <a:rPr lang="en-US" dirty="0" err="1"/>
              <a:t>HyFlow</a:t>
            </a:r>
            <a:r>
              <a:rPr lang="en-US" dirty="0"/>
              <a:t>)</a:t>
            </a:r>
          </a:p>
          <a:p>
            <a:r>
              <a:rPr lang="en-US" dirty="0" err="1"/>
              <a:t>Hydrasun</a:t>
            </a:r>
            <a:r>
              <a:rPr lang="en-US" dirty="0"/>
              <a:t> Build</a:t>
            </a:r>
            <a:endParaRPr lang="en-GB" dirty="0"/>
          </a:p>
        </p:txBody>
      </p:sp>
      <p:sp>
        <p:nvSpPr>
          <p:cNvPr id="4" name="Slide Number Placeholder 3"/>
          <p:cNvSpPr>
            <a:spLocks noGrp="1"/>
          </p:cNvSpPr>
          <p:nvPr>
            <p:ph type="sldNum" sz="quarter" idx="5"/>
          </p:nvPr>
        </p:nvSpPr>
        <p:spPr/>
        <p:txBody>
          <a:bodyPr/>
          <a:lstStyle/>
          <a:p>
            <a:fld id="{3F0001C5-DDF3-45EA-AC9A-25F885A708D0}" type="slidenum">
              <a:rPr lang="en-GB" smtClean="0"/>
              <a:t>13</a:t>
            </a:fld>
            <a:endParaRPr lang="en-GB"/>
          </a:p>
        </p:txBody>
      </p:sp>
    </p:spTree>
    <p:extLst>
      <p:ext uri="{BB962C8B-B14F-4D97-AF65-F5344CB8AC3E}">
        <p14:creationId xmlns:p14="http://schemas.microsoft.com/office/powerpoint/2010/main" val="377787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577975"/>
            <a:ext cx="7581900" cy="42656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0E57CB-3E27-4ABD-B9C4-E4B16DB2B6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Rubik" pitchFamily="2" charset="-79"/>
                <a:cs typeface="Rubik" pitchFamily="2" charset="-79"/>
              </a:rPr>
              <a:t>Delighted to support some </a:t>
            </a:r>
            <a:r>
              <a:rPr lang="en-US" b="0" i="0" dirty="0" err="1">
                <a:solidFill>
                  <a:srgbClr val="000000"/>
                </a:solidFill>
                <a:effectLst/>
                <a:latin typeface="Rubik" pitchFamily="2" charset="-79"/>
                <a:cs typeface="Rubik" pitchFamily="2" charset="-79"/>
              </a:rPr>
              <a:t>fuelling</a:t>
            </a:r>
            <a:r>
              <a:rPr lang="en-US" b="0" i="0" dirty="0">
                <a:solidFill>
                  <a:srgbClr val="000000"/>
                </a:solidFill>
                <a:effectLst/>
                <a:latin typeface="Rubik" pitchFamily="2" charset="-79"/>
                <a:cs typeface="Rubik" pitchFamily="2" charset="-79"/>
              </a:rPr>
              <a:t> at the Goodwood Festival of Speed this year.  You can see the pic of this Toyota GR Yaris H2 which is a hydrogen combustion vehicle.  We also </a:t>
            </a:r>
            <a:r>
              <a:rPr lang="en-US" b="0" i="0" dirty="0" err="1">
                <a:solidFill>
                  <a:srgbClr val="000000"/>
                </a:solidFill>
                <a:effectLst/>
                <a:latin typeface="Rubik" pitchFamily="2" charset="-79"/>
                <a:cs typeface="Rubik" pitchFamily="2" charset="-79"/>
              </a:rPr>
              <a:t>fuelled</a:t>
            </a:r>
            <a:r>
              <a:rPr lang="en-US" b="0" i="0" dirty="0">
                <a:solidFill>
                  <a:srgbClr val="000000"/>
                </a:solidFill>
                <a:effectLst/>
                <a:latin typeface="Rubik" pitchFamily="2" charset="-79"/>
                <a:cs typeface="Rubik" pitchFamily="2" charset="-79"/>
              </a:rPr>
              <a:t> the BMW H2R vehicle which is another hydrogen combustion car.  </a:t>
            </a:r>
            <a:br>
              <a:rPr lang="en-US" b="0" i="0" dirty="0">
                <a:solidFill>
                  <a:srgbClr val="000000"/>
                </a:solidFill>
                <a:effectLst/>
                <a:latin typeface="Rubik" pitchFamily="2" charset="-79"/>
                <a:cs typeface="Rubik" pitchFamily="2" charset="-79"/>
              </a:rPr>
            </a:br>
            <a:r>
              <a:rPr lang="en-US" b="0" i="0" dirty="0">
                <a:solidFill>
                  <a:srgbClr val="000000"/>
                </a:solidFill>
                <a:effectLst/>
                <a:latin typeface="Rubik" pitchFamily="2" charset="-79"/>
                <a:cs typeface="Rubik" pitchFamily="2" charset="-79"/>
              </a:rPr>
              <a:t>Protium Hydrogen </a:t>
            </a:r>
            <a:endParaRPr lang="en-GB" dirty="0"/>
          </a:p>
        </p:txBody>
      </p:sp>
      <p:sp>
        <p:nvSpPr>
          <p:cNvPr id="4" name="Slide Number Placeholder 3"/>
          <p:cNvSpPr>
            <a:spLocks noGrp="1"/>
          </p:cNvSpPr>
          <p:nvPr>
            <p:ph type="sldNum" sz="quarter" idx="5"/>
          </p:nvPr>
        </p:nvSpPr>
        <p:spPr/>
        <p:txBody>
          <a:bodyPr/>
          <a:lstStyle/>
          <a:p>
            <a:fld id="{7E9C8A75-1F8E-489F-B6E6-2705598E6C48}" type="slidenum">
              <a:rPr lang="en-GB" smtClean="0"/>
              <a:t>16</a:t>
            </a:fld>
            <a:endParaRPr lang="en-GB"/>
          </a:p>
        </p:txBody>
      </p:sp>
    </p:spTree>
    <p:extLst>
      <p:ext uri="{BB962C8B-B14F-4D97-AF65-F5344CB8AC3E}">
        <p14:creationId xmlns:p14="http://schemas.microsoft.com/office/powerpoint/2010/main" val="1534637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Rubik" pitchFamily="2" charset="-79"/>
                <a:cs typeface="Rubik" pitchFamily="2" charset="-79"/>
              </a:rPr>
              <a:t>Businesses in South Wales are showing the potential of hydrogen for transport in a demonstration of green, zero-emission public transport in the Neath Port Talbot and Swansea area. A recent initiative led by a private sector consortium, aims to address the climate change emergency and promote sustainable transportation solutions. Bus operator South Wales Transport and private hire operator </a:t>
            </a:r>
            <a:r>
              <a:rPr lang="en-US" b="0" i="0" dirty="0" err="1">
                <a:effectLst/>
                <a:latin typeface="Rubik" pitchFamily="2" charset="-79"/>
                <a:cs typeface="Rubik" pitchFamily="2" charset="-79"/>
              </a:rPr>
              <a:t>Hyppo</a:t>
            </a:r>
            <a:r>
              <a:rPr lang="en-US" b="0" i="0" dirty="0">
                <a:effectLst/>
                <a:latin typeface="Rubik" pitchFamily="2" charset="-79"/>
                <a:cs typeface="Rubik" pitchFamily="2" charset="-79"/>
              </a:rPr>
              <a:t> Hydrogen Solutions are at the forefront of this project, </a:t>
            </a:r>
            <a:r>
              <a:rPr lang="en-US" b="0" i="0" dirty="0" err="1">
                <a:effectLst/>
                <a:latin typeface="Rubik" pitchFamily="2" charset="-79"/>
                <a:cs typeface="Rubik" pitchFamily="2" charset="-79"/>
              </a:rPr>
              <a:t>utilising</a:t>
            </a:r>
            <a:r>
              <a:rPr lang="en-US" b="0" i="0" dirty="0">
                <a:effectLst/>
                <a:latin typeface="Rubik" pitchFamily="2" charset="-79"/>
                <a:cs typeface="Rubik" pitchFamily="2" charset="-79"/>
              </a:rPr>
              <a:t> locally-produced electrolytic hydrogen derived from renewable energy and local water sources.</a:t>
            </a:r>
            <a:endParaRPr lang="en-GB" dirty="0"/>
          </a:p>
        </p:txBody>
      </p:sp>
      <p:sp>
        <p:nvSpPr>
          <p:cNvPr id="4" name="Slide Number Placeholder 3"/>
          <p:cNvSpPr>
            <a:spLocks noGrp="1"/>
          </p:cNvSpPr>
          <p:nvPr>
            <p:ph type="sldNum" sz="quarter" idx="5"/>
          </p:nvPr>
        </p:nvSpPr>
        <p:spPr/>
        <p:txBody>
          <a:bodyPr/>
          <a:lstStyle/>
          <a:p>
            <a:fld id="{7E9C8A75-1F8E-489F-B6E6-2705598E6C48}" type="slidenum">
              <a:rPr lang="en-GB" smtClean="0"/>
              <a:t>19</a:t>
            </a:fld>
            <a:endParaRPr lang="en-GB"/>
          </a:p>
        </p:txBody>
      </p:sp>
    </p:spTree>
    <p:extLst>
      <p:ext uri="{BB962C8B-B14F-4D97-AF65-F5344CB8AC3E}">
        <p14:creationId xmlns:p14="http://schemas.microsoft.com/office/powerpoint/2010/main" val="1495742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Cars, buses, fork lift trucks, HiLux.  Production of 10kg/day.</a:t>
            </a:r>
            <a:endParaRPr lang="en-GB" dirty="0"/>
          </a:p>
        </p:txBody>
      </p:sp>
      <p:sp>
        <p:nvSpPr>
          <p:cNvPr id="4" name="Slide Number Placeholder 3"/>
          <p:cNvSpPr>
            <a:spLocks noGrp="1"/>
          </p:cNvSpPr>
          <p:nvPr>
            <p:ph type="sldNum" sz="quarter" idx="5"/>
          </p:nvPr>
        </p:nvSpPr>
        <p:spPr/>
        <p:txBody>
          <a:bodyPr/>
          <a:lstStyle/>
          <a:p>
            <a:fld id="{7E9C8A75-1F8E-489F-B6E6-2705598E6C48}" type="slidenum">
              <a:rPr lang="en-GB" smtClean="0"/>
              <a:t>20</a:t>
            </a:fld>
            <a:endParaRPr lang="en-GB"/>
          </a:p>
        </p:txBody>
      </p:sp>
    </p:spTree>
    <p:extLst>
      <p:ext uri="{BB962C8B-B14F-4D97-AF65-F5344CB8AC3E}">
        <p14:creationId xmlns:p14="http://schemas.microsoft.com/office/powerpoint/2010/main" val="3359281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108CDB-C0D6-1B55-268C-88DD4A49EB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00198"/>
            <a:ext cx="12192000" cy="8403550"/>
          </a:xfrm>
          <a:prstGeom prst="rect">
            <a:avLst/>
          </a:prstGeom>
        </p:spPr>
      </p:pic>
      <p:sp>
        <p:nvSpPr>
          <p:cNvPr id="2" name="Title 1">
            <a:extLst>
              <a:ext uri="{FF2B5EF4-FFF2-40B4-BE49-F238E27FC236}">
                <a16:creationId xmlns:a16="http://schemas.microsoft.com/office/drawing/2014/main" id="{42558F17-4085-E8DD-C5A7-E61E254F7ABC}"/>
              </a:ext>
            </a:extLst>
          </p:cNvPr>
          <p:cNvSpPr>
            <a:spLocks noGrp="1"/>
          </p:cNvSpPr>
          <p:nvPr>
            <p:ph type="ctrTitle"/>
          </p:nvPr>
        </p:nvSpPr>
        <p:spPr>
          <a:xfrm>
            <a:off x="1524000" y="1122363"/>
            <a:ext cx="9144000" cy="2387600"/>
          </a:xfrm>
          <a:noFill/>
        </p:spPr>
        <p:txBody>
          <a:bodyPr anchor="b"/>
          <a:lstStyle>
            <a:lvl1pPr algn="ctr">
              <a:defRPr sz="6000">
                <a:gradFill>
                  <a:gsLst>
                    <a:gs pos="0">
                      <a:srgbClr val="0081DB"/>
                    </a:gs>
                    <a:gs pos="100000">
                      <a:srgbClr val="9FD300"/>
                    </a:gs>
                  </a:gsLst>
                  <a:lin ang="0" scaled="1"/>
                </a:gra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889A9C6C-6A88-731F-B907-1D37F57880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47B8F6C-4F2B-B599-47BD-FC0C32ABD9FD}"/>
              </a:ext>
            </a:extLst>
          </p:cNvPr>
          <p:cNvSpPr>
            <a:spLocks noGrp="1"/>
          </p:cNvSpPr>
          <p:nvPr>
            <p:ph type="dt" sz="half" idx="10"/>
          </p:nvPr>
        </p:nvSpPr>
        <p:spPr/>
        <p:txBody>
          <a:bodyPr/>
          <a:lstStyle/>
          <a:p>
            <a:fld id="{5E5055AE-27C1-48FC-9854-7D73A9AE519F}" type="datetimeFigureOut">
              <a:rPr lang="en-GB" smtClean="0"/>
              <a:t>05/04/2024</a:t>
            </a:fld>
            <a:endParaRPr lang="en-GB"/>
          </a:p>
        </p:txBody>
      </p:sp>
      <p:sp>
        <p:nvSpPr>
          <p:cNvPr id="5" name="Footer Placeholder 4">
            <a:extLst>
              <a:ext uri="{FF2B5EF4-FFF2-40B4-BE49-F238E27FC236}">
                <a16:creationId xmlns:a16="http://schemas.microsoft.com/office/drawing/2014/main" id="{DE9C6513-CA64-8927-9B5E-EDB0B3A730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734E6C-532B-DD4C-3FAA-F7DE489F7FD9}"/>
              </a:ext>
            </a:extLst>
          </p:cNvPr>
          <p:cNvSpPr>
            <a:spLocks noGrp="1"/>
          </p:cNvSpPr>
          <p:nvPr>
            <p:ph type="sldNum" sz="quarter" idx="12"/>
          </p:nvPr>
        </p:nvSpPr>
        <p:spPr/>
        <p:txBody>
          <a:bodyPr/>
          <a:lstStyle/>
          <a:p>
            <a:fld id="{B623D21F-82E5-4FAB-B30C-89E324D92808}" type="slidenum">
              <a:rPr lang="en-GB" smtClean="0"/>
              <a:t>‹#›</a:t>
            </a:fld>
            <a:endParaRPr lang="en-GB"/>
          </a:p>
        </p:txBody>
      </p:sp>
      <p:pic>
        <p:nvPicPr>
          <p:cNvPr id="13" name="Picture 12" descr="A logo for a company&#10;&#10;Description automatically generated">
            <a:extLst>
              <a:ext uri="{FF2B5EF4-FFF2-40B4-BE49-F238E27FC236}">
                <a16:creationId xmlns:a16="http://schemas.microsoft.com/office/drawing/2014/main" id="{A70EADF5-B4CD-967C-E2E6-E6201EC8F2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89937" y="252923"/>
            <a:ext cx="2412125" cy="869440"/>
          </a:xfrm>
          <a:prstGeom prst="rect">
            <a:avLst/>
          </a:prstGeom>
        </p:spPr>
      </p:pic>
    </p:spTree>
    <p:extLst>
      <p:ext uri="{BB962C8B-B14F-4D97-AF65-F5344CB8AC3E}">
        <p14:creationId xmlns:p14="http://schemas.microsoft.com/office/powerpoint/2010/main" val="32561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Image - Split Bulle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7F9C2F-6830-4C31-9813-0481EB5F2B6B}"/>
              </a:ext>
            </a:extLst>
          </p:cNvPr>
          <p:cNvSpPr>
            <a:spLocks noGrp="1"/>
          </p:cNvSpPr>
          <p:nvPr>
            <p:ph type="pic" sz="quarter" idx="10"/>
          </p:nvPr>
        </p:nvSpPr>
        <p:spPr>
          <a:xfrm>
            <a:off x="4892676" y="1594727"/>
            <a:ext cx="6461125" cy="4043951"/>
          </a:xfrm>
        </p:spPr>
        <p:txBody>
          <a:bodyPr/>
          <a:lstStyle>
            <a:lvl1pPr marL="0" indent="0">
              <a:buNone/>
              <a:defRPr/>
            </a:lvl1pPr>
          </a:lstStyle>
          <a:p>
            <a:endParaRPr lang="en-GB" dirty="0"/>
          </a:p>
        </p:txBody>
      </p:sp>
      <p:sp>
        <p:nvSpPr>
          <p:cNvPr id="3" name="Content Placeholder 2"/>
          <p:cNvSpPr>
            <a:spLocks noGrp="1"/>
          </p:cNvSpPr>
          <p:nvPr>
            <p:ph sz="half" idx="1"/>
          </p:nvPr>
        </p:nvSpPr>
        <p:spPr>
          <a:xfrm>
            <a:off x="838201" y="1594725"/>
            <a:ext cx="3904395" cy="2310946"/>
          </a:xfrm>
        </p:spPr>
        <p:txBody>
          <a:bodyPr>
            <a:normAutofit/>
          </a:bodyPr>
          <a:lstStyle>
            <a:lvl1pPr>
              <a:defRPr sz="1800" b="1">
                <a:latin typeface="Inter" panose="020B0502030000000004" pitchFamily="34" charset="0"/>
                <a:ea typeface="Inter" panose="020B0502030000000004" pitchFamily="34" charset="0"/>
              </a:defRPr>
            </a:lvl1pPr>
            <a:lvl2pPr>
              <a:defRPr sz="1800" b="1">
                <a:latin typeface="Inter" panose="020B0502030000000004" pitchFamily="34" charset="0"/>
                <a:ea typeface="Inter" panose="020B0502030000000004" pitchFamily="34" charset="0"/>
              </a:defRPr>
            </a:lvl2pPr>
            <a:lvl3pPr>
              <a:defRPr sz="1800" b="1">
                <a:latin typeface="Inter" panose="020B0502030000000004" pitchFamily="34" charset="0"/>
                <a:ea typeface="Inter" panose="020B0502030000000004" pitchFamily="34" charset="0"/>
              </a:defRPr>
            </a:lvl3pPr>
            <a:lvl4pPr>
              <a:defRPr sz="1800" b="1">
                <a:latin typeface="Inter" panose="020B0502030000000004" pitchFamily="34" charset="0"/>
                <a:ea typeface="Inter" panose="020B0502030000000004" pitchFamily="34" charset="0"/>
              </a:defRPr>
            </a:lvl4pPr>
            <a:lvl5pPr>
              <a:defRPr sz="1800" b="1">
                <a:latin typeface="Inter" panose="020B0502030000000004" pitchFamily="34" charset="0"/>
                <a:ea typeface="Inter" panose="020B05020300000000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1F88D399-4BC2-4B85-A772-6D7C6A6CD374}"/>
              </a:ext>
            </a:extLst>
          </p:cNvPr>
          <p:cNvSpPr>
            <a:spLocks noGrp="1"/>
          </p:cNvSpPr>
          <p:nvPr>
            <p:ph sz="half" idx="11"/>
          </p:nvPr>
        </p:nvSpPr>
        <p:spPr>
          <a:xfrm>
            <a:off x="838201" y="4084153"/>
            <a:ext cx="3904395" cy="1554527"/>
          </a:xfrm>
        </p:spPr>
        <p:txBody>
          <a:bodyPr numCol="2">
            <a:normAutofit/>
          </a:bodyPr>
          <a:lstStyle>
            <a:lvl1pPr>
              <a:buClr>
                <a:srgbClr val="FFD735"/>
              </a:buClr>
              <a:defRPr sz="1800" b="1">
                <a:latin typeface="Inter" panose="020B0502030000000004" pitchFamily="34" charset="0"/>
                <a:ea typeface="Inter" panose="020B0502030000000004" pitchFamily="34" charset="0"/>
              </a:defRPr>
            </a:lvl1pPr>
            <a:lvl2pPr>
              <a:defRPr sz="1800"/>
            </a:lvl2pPr>
            <a:lvl3pPr>
              <a:defRPr sz="1800"/>
            </a:lvl3pPr>
            <a:lvl4pPr>
              <a:defRPr sz="1800"/>
            </a:lvl4pPr>
            <a:lvl5pPr>
              <a:defRPr sz="1800"/>
            </a:lvl5pPr>
          </a:lstStyle>
          <a:p>
            <a:pPr lvl="0"/>
            <a:endParaRPr lang="en-US" dirty="0"/>
          </a:p>
        </p:txBody>
      </p:sp>
      <p:sp>
        <p:nvSpPr>
          <p:cNvPr id="6" name="Title 1">
            <a:extLst>
              <a:ext uri="{FF2B5EF4-FFF2-40B4-BE49-F238E27FC236}">
                <a16:creationId xmlns:a16="http://schemas.microsoft.com/office/drawing/2014/main" id="{830AA55C-6E9B-4F44-82DD-005B9A3E7454}"/>
              </a:ext>
            </a:extLst>
          </p:cNvPr>
          <p:cNvSpPr>
            <a:spLocks noGrp="1"/>
          </p:cNvSpPr>
          <p:nvPr>
            <p:ph type="title" hasCustomPrompt="1"/>
          </p:nvPr>
        </p:nvSpPr>
        <p:spPr>
          <a:xfrm>
            <a:off x="838200" y="134230"/>
            <a:ext cx="10515600" cy="770935"/>
          </a:xfrm>
        </p:spPr>
        <p:txBody>
          <a:bodyPr/>
          <a:lstStyle/>
          <a:p>
            <a:r>
              <a:rPr lang="en-US" dirty="0"/>
              <a:t>Click to edit title</a:t>
            </a:r>
          </a:p>
        </p:txBody>
      </p:sp>
    </p:spTree>
    <p:extLst>
      <p:ext uri="{BB962C8B-B14F-4D97-AF65-F5344CB8AC3E}">
        <p14:creationId xmlns:p14="http://schemas.microsoft.com/office/powerpoint/2010/main" val="147786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 Content with 2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7F9C2F-6830-4C31-9813-0481EB5F2B6B}"/>
              </a:ext>
            </a:extLst>
          </p:cNvPr>
          <p:cNvSpPr>
            <a:spLocks noGrp="1"/>
          </p:cNvSpPr>
          <p:nvPr>
            <p:ph type="pic" sz="quarter" idx="10"/>
          </p:nvPr>
        </p:nvSpPr>
        <p:spPr>
          <a:xfrm>
            <a:off x="8177349" y="1825628"/>
            <a:ext cx="3176451" cy="1997439"/>
          </a:xfrm>
        </p:spPr>
        <p:txBody>
          <a:bodyPr/>
          <a:lstStyle>
            <a:lvl1pPr marL="0" indent="0">
              <a:buNone/>
              <a:defRPr/>
            </a:lvl1pPr>
          </a:lstStyle>
          <a:p>
            <a:endParaRPr lang="en-GB" dirty="0"/>
          </a:p>
        </p:txBody>
      </p:sp>
      <p:sp>
        <p:nvSpPr>
          <p:cNvPr id="3" name="Content Placeholder 2"/>
          <p:cNvSpPr>
            <a:spLocks noGrp="1"/>
          </p:cNvSpPr>
          <p:nvPr>
            <p:ph sz="half" idx="1"/>
          </p:nvPr>
        </p:nvSpPr>
        <p:spPr>
          <a:xfrm>
            <a:off x="838202" y="1825625"/>
            <a:ext cx="7173687" cy="656318"/>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p:txBody>
      </p:sp>
      <p:sp>
        <p:nvSpPr>
          <p:cNvPr id="5" name="Picture Placeholder 6">
            <a:extLst>
              <a:ext uri="{FF2B5EF4-FFF2-40B4-BE49-F238E27FC236}">
                <a16:creationId xmlns:a16="http://schemas.microsoft.com/office/drawing/2014/main" id="{7722394D-A90E-412B-90FF-8CE1796CFF16}"/>
              </a:ext>
            </a:extLst>
          </p:cNvPr>
          <p:cNvSpPr>
            <a:spLocks noGrp="1"/>
          </p:cNvSpPr>
          <p:nvPr>
            <p:ph type="pic" sz="quarter" idx="11"/>
          </p:nvPr>
        </p:nvSpPr>
        <p:spPr>
          <a:xfrm>
            <a:off x="8177349" y="3957998"/>
            <a:ext cx="3176451" cy="1920288"/>
          </a:xfrm>
        </p:spPr>
        <p:txBody>
          <a:bodyPr/>
          <a:lstStyle>
            <a:lvl1pPr marL="0" indent="0">
              <a:buNone/>
              <a:defRPr/>
            </a:lvl1pPr>
          </a:lstStyle>
          <a:p>
            <a:endParaRPr lang="en-GB" dirty="0"/>
          </a:p>
        </p:txBody>
      </p:sp>
      <p:sp>
        <p:nvSpPr>
          <p:cNvPr id="9" name="Content Placeholder 2">
            <a:extLst>
              <a:ext uri="{FF2B5EF4-FFF2-40B4-BE49-F238E27FC236}">
                <a16:creationId xmlns:a16="http://schemas.microsoft.com/office/drawing/2014/main" id="{3EC59A7C-2378-44C2-B7A9-60ABC0C6A9F5}"/>
              </a:ext>
            </a:extLst>
          </p:cNvPr>
          <p:cNvSpPr>
            <a:spLocks noGrp="1"/>
          </p:cNvSpPr>
          <p:nvPr>
            <p:ph sz="half" idx="12"/>
          </p:nvPr>
        </p:nvSpPr>
        <p:spPr>
          <a:xfrm>
            <a:off x="1217026" y="2586450"/>
            <a:ext cx="3424647" cy="2542904"/>
          </a:xfrm>
        </p:spPr>
        <p:txBody>
          <a:bodyPr numCol="1">
            <a:normAutofit/>
          </a:bodyPr>
          <a:lstStyle>
            <a:lvl1pPr>
              <a:buClr>
                <a:srgbClr val="FFD735"/>
              </a:buClr>
              <a:defRPr sz="1600"/>
            </a:lvl1pPr>
            <a:lvl2pPr>
              <a:defRPr sz="1800"/>
            </a:lvl2pPr>
            <a:lvl3pPr>
              <a:defRPr sz="1800"/>
            </a:lvl3pPr>
            <a:lvl4pPr>
              <a:defRPr sz="1800"/>
            </a:lvl4pPr>
            <a:lvl5pPr>
              <a:defRPr sz="1800"/>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297D9A1F-E76A-46C3-ABB9-FE11B23F7D70}"/>
              </a:ext>
            </a:extLst>
          </p:cNvPr>
          <p:cNvSpPr>
            <a:spLocks noGrp="1"/>
          </p:cNvSpPr>
          <p:nvPr>
            <p:ph sz="half" idx="13"/>
          </p:nvPr>
        </p:nvSpPr>
        <p:spPr>
          <a:xfrm>
            <a:off x="838202" y="5221968"/>
            <a:ext cx="7173687" cy="656318"/>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p:txBody>
      </p:sp>
      <p:sp>
        <p:nvSpPr>
          <p:cNvPr id="11" name="Content Placeholder 2">
            <a:extLst>
              <a:ext uri="{FF2B5EF4-FFF2-40B4-BE49-F238E27FC236}">
                <a16:creationId xmlns:a16="http://schemas.microsoft.com/office/drawing/2014/main" id="{69E0FD48-4EA1-4421-BC93-D70DA0DDAEED}"/>
              </a:ext>
            </a:extLst>
          </p:cNvPr>
          <p:cNvSpPr>
            <a:spLocks noGrp="1"/>
          </p:cNvSpPr>
          <p:nvPr>
            <p:ph sz="half" idx="14"/>
          </p:nvPr>
        </p:nvSpPr>
        <p:spPr>
          <a:xfrm>
            <a:off x="4587242" y="2586450"/>
            <a:ext cx="3424647" cy="2542904"/>
          </a:xfrm>
        </p:spPr>
        <p:txBody>
          <a:bodyPr numCol="1">
            <a:normAutofit/>
          </a:bodyPr>
          <a:lstStyle>
            <a:lvl1pPr>
              <a:buClr>
                <a:srgbClr val="FFD735"/>
              </a:buClr>
              <a:defRPr sz="1600"/>
            </a:lvl1pPr>
            <a:lvl2pPr>
              <a:defRPr sz="1800"/>
            </a:lvl2pPr>
            <a:lvl3pPr>
              <a:defRPr sz="1800"/>
            </a:lvl3pPr>
            <a:lvl4pPr>
              <a:defRPr sz="1800"/>
            </a:lvl4pPr>
            <a:lvl5pPr>
              <a:defRPr sz="1800"/>
            </a:lvl5pPr>
          </a:lstStyle>
          <a:p>
            <a:pPr lvl="0"/>
            <a:r>
              <a:rPr lang="en-US" dirty="0"/>
              <a:t>Click to edit Master text styles</a:t>
            </a:r>
          </a:p>
        </p:txBody>
      </p:sp>
      <p:sp>
        <p:nvSpPr>
          <p:cNvPr id="12" name="Title 1">
            <a:extLst>
              <a:ext uri="{FF2B5EF4-FFF2-40B4-BE49-F238E27FC236}">
                <a16:creationId xmlns:a16="http://schemas.microsoft.com/office/drawing/2014/main" id="{C817C7D5-D1EC-4B37-86A4-979650DC7F9A}"/>
              </a:ext>
            </a:extLst>
          </p:cNvPr>
          <p:cNvSpPr>
            <a:spLocks noGrp="1"/>
          </p:cNvSpPr>
          <p:nvPr>
            <p:ph type="title" hasCustomPrompt="1"/>
          </p:nvPr>
        </p:nvSpPr>
        <p:spPr>
          <a:xfrm>
            <a:off x="838200" y="134230"/>
            <a:ext cx="10515600" cy="770935"/>
          </a:xfrm>
        </p:spPr>
        <p:txBody>
          <a:bodyPr/>
          <a:lstStyle/>
          <a:p>
            <a:r>
              <a:rPr lang="en-US" dirty="0"/>
              <a:t>Click to edit title</a:t>
            </a:r>
          </a:p>
        </p:txBody>
      </p:sp>
    </p:spTree>
    <p:extLst>
      <p:ext uri="{BB962C8B-B14F-4D97-AF65-F5344CB8AC3E}">
        <p14:creationId xmlns:p14="http://schemas.microsoft.com/office/powerpoint/2010/main" val="4200231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4"/>
            <a:ext cx="10515600" cy="2852737"/>
          </a:xfrm>
        </p:spPr>
        <p:txBody>
          <a:bodyPr anchor="b"/>
          <a:lstStyle>
            <a:lvl1pPr>
              <a:defRPr sz="6000"/>
            </a:lvl1pPr>
          </a:lstStyle>
          <a:p>
            <a:r>
              <a:rPr lang="en-US" dirty="0"/>
              <a:t>Click to edit Section Title</a:t>
            </a:r>
          </a:p>
        </p:txBody>
      </p:sp>
      <p:sp>
        <p:nvSpPr>
          <p:cNvPr id="3" name="Text Placeholder 2"/>
          <p:cNvSpPr>
            <a:spLocks noGrp="1"/>
          </p:cNvSpPr>
          <p:nvPr>
            <p:ph type="body" idx="1" hasCustomPrompt="1"/>
          </p:nvPr>
        </p:nvSpPr>
        <p:spPr>
          <a:xfrm>
            <a:off x="831851" y="4589469"/>
            <a:ext cx="10515600" cy="1500187"/>
          </a:xfrm>
        </p:spPr>
        <p:txBody>
          <a:bodyPr/>
          <a:lstStyle>
            <a:lvl1pPr marL="0" indent="0">
              <a:buNone/>
              <a:defRPr sz="2400" b="1">
                <a:solidFill>
                  <a:schemeClr val="tx1"/>
                </a:solidFill>
                <a:latin typeface="Inter" panose="020B0502030000000004" pitchFamily="34" charset="0"/>
                <a:ea typeface="Inter" panose="020B05020300000000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subtitle</a:t>
            </a:r>
          </a:p>
        </p:txBody>
      </p:sp>
    </p:spTree>
    <p:extLst>
      <p:ext uri="{BB962C8B-B14F-4D97-AF65-F5344CB8AC3E}">
        <p14:creationId xmlns:p14="http://schemas.microsoft.com/office/powerpoint/2010/main" val="654572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9"/>
            <a:ext cx="5181600" cy="4052661"/>
          </a:xfrm>
        </p:spPr>
        <p:txBody>
          <a:bodyPr/>
          <a:lstStyle>
            <a:lvl1pPr>
              <a:defRPr b="1">
                <a:latin typeface="Inter" panose="020B0502030000000004" pitchFamily="34" charset="0"/>
                <a:ea typeface="Inter" panose="020B0502030000000004" pitchFamily="34" charset="0"/>
              </a:defRPr>
            </a:lvl1pPr>
            <a:lvl2pPr>
              <a:defRPr b="1">
                <a:latin typeface="Inter" panose="020B0502030000000004" pitchFamily="34" charset="0"/>
                <a:ea typeface="Inter" panose="020B0502030000000004" pitchFamily="34" charset="0"/>
              </a:defRPr>
            </a:lvl2pPr>
            <a:lvl3pPr>
              <a:defRPr b="1">
                <a:latin typeface="Inter" panose="020B0502030000000004" pitchFamily="34" charset="0"/>
                <a:ea typeface="Inter" panose="020B0502030000000004" pitchFamily="34" charset="0"/>
              </a:defRPr>
            </a:lvl3pPr>
            <a:lvl4pPr>
              <a:defRPr b="1">
                <a:latin typeface="Inter" panose="020B0502030000000004" pitchFamily="34" charset="0"/>
                <a:ea typeface="Inter" panose="020B0502030000000004" pitchFamily="34" charset="0"/>
              </a:defRPr>
            </a:lvl4pPr>
            <a:lvl5pPr>
              <a:defRPr b="1">
                <a:latin typeface="Inter" panose="020B0502030000000004" pitchFamily="34" charset="0"/>
                <a:ea typeface="Inter" panose="020B050203000000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9"/>
            <a:ext cx="5181600" cy="4052661"/>
          </a:xfrm>
        </p:spPr>
        <p:txBody>
          <a:bodyPr/>
          <a:lstStyle>
            <a:lvl1pPr>
              <a:defRPr b="1">
                <a:latin typeface="Inter" panose="020B0502030000000004" pitchFamily="34" charset="0"/>
                <a:ea typeface="Inter" panose="020B0502030000000004" pitchFamily="34" charset="0"/>
              </a:defRPr>
            </a:lvl1pPr>
            <a:lvl2pPr>
              <a:defRPr b="1">
                <a:latin typeface="Inter" panose="020B0502030000000004" pitchFamily="34" charset="0"/>
                <a:ea typeface="Inter" panose="020B0502030000000004" pitchFamily="34" charset="0"/>
              </a:defRPr>
            </a:lvl2pPr>
            <a:lvl3pPr>
              <a:defRPr b="1">
                <a:latin typeface="Inter" panose="020B0502030000000004" pitchFamily="34" charset="0"/>
                <a:ea typeface="Inter" panose="020B0502030000000004" pitchFamily="34" charset="0"/>
              </a:defRPr>
            </a:lvl3pPr>
            <a:lvl4pPr>
              <a:defRPr b="1">
                <a:latin typeface="Inter" panose="020B0502030000000004" pitchFamily="34" charset="0"/>
                <a:ea typeface="Inter" panose="020B0502030000000004" pitchFamily="34" charset="0"/>
              </a:defRPr>
            </a:lvl4pPr>
            <a:lvl5pPr>
              <a:defRPr b="1">
                <a:latin typeface="Inter" panose="020B0502030000000004" pitchFamily="34" charset="0"/>
                <a:ea typeface="Inter" panose="020B050203000000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6D52028C-CDC2-4A9D-99E0-15FDF6A74AF7}"/>
              </a:ext>
            </a:extLst>
          </p:cNvPr>
          <p:cNvSpPr>
            <a:spLocks noGrp="1"/>
          </p:cNvSpPr>
          <p:nvPr>
            <p:ph type="title" hasCustomPrompt="1"/>
          </p:nvPr>
        </p:nvSpPr>
        <p:spPr>
          <a:xfrm>
            <a:off x="838200" y="134230"/>
            <a:ext cx="10515600" cy="770935"/>
          </a:xfrm>
        </p:spPr>
        <p:txBody>
          <a:bodyPr/>
          <a:lstStyle/>
          <a:p>
            <a:r>
              <a:rPr lang="en-US" dirty="0"/>
              <a:t>Click to edit title</a:t>
            </a:r>
          </a:p>
        </p:txBody>
      </p:sp>
    </p:spTree>
    <p:extLst>
      <p:ext uri="{BB962C8B-B14F-4D97-AF65-F5344CB8AC3E}">
        <p14:creationId xmlns:p14="http://schemas.microsoft.com/office/powerpoint/2010/main" val="279739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C58253-AA87-094B-B579-A6A64825A5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743051"/>
            <a:ext cx="12192000" cy="4831748"/>
          </a:xfrm>
          <a:prstGeom prst="rect">
            <a:avLst/>
          </a:prstGeom>
        </p:spPr>
      </p:pic>
      <p:sp>
        <p:nvSpPr>
          <p:cNvPr id="2" name="Title 1">
            <a:extLst>
              <a:ext uri="{FF2B5EF4-FFF2-40B4-BE49-F238E27FC236}">
                <a16:creationId xmlns:a16="http://schemas.microsoft.com/office/drawing/2014/main" id="{8E59881A-E9B3-58A7-66C7-637666260F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50D414-83A2-CB0B-1C96-5EF846B9B3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B9558F-97B1-2889-5749-5857F3D60F80}"/>
              </a:ext>
            </a:extLst>
          </p:cNvPr>
          <p:cNvSpPr>
            <a:spLocks noGrp="1"/>
          </p:cNvSpPr>
          <p:nvPr>
            <p:ph type="dt" sz="half" idx="10"/>
          </p:nvPr>
        </p:nvSpPr>
        <p:spPr/>
        <p:txBody>
          <a:bodyPr/>
          <a:lstStyle/>
          <a:p>
            <a:fld id="{5E5055AE-27C1-48FC-9854-7D73A9AE519F}" type="datetimeFigureOut">
              <a:rPr lang="en-GB" smtClean="0"/>
              <a:t>05/04/2024</a:t>
            </a:fld>
            <a:endParaRPr lang="en-GB"/>
          </a:p>
        </p:txBody>
      </p:sp>
      <p:sp>
        <p:nvSpPr>
          <p:cNvPr id="5" name="Footer Placeholder 4">
            <a:extLst>
              <a:ext uri="{FF2B5EF4-FFF2-40B4-BE49-F238E27FC236}">
                <a16:creationId xmlns:a16="http://schemas.microsoft.com/office/drawing/2014/main" id="{CA4BD2AD-B31D-6810-C304-47EE3445F6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805DFF-3F7B-9AA0-5359-2118ADFCA27F}"/>
              </a:ext>
            </a:extLst>
          </p:cNvPr>
          <p:cNvSpPr>
            <a:spLocks noGrp="1"/>
          </p:cNvSpPr>
          <p:nvPr>
            <p:ph type="sldNum" sz="quarter" idx="12"/>
          </p:nvPr>
        </p:nvSpPr>
        <p:spPr/>
        <p:txBody>
          <a:bodyPr/>
          <a:lstStyle/>
          <a:p>
            <a:fld id="{B623D21F-82E5-4FAB-B30C-89E324D92808}" type="slidenum">
              <a:rPr lang="en-GB" smtClean="0"/>
              <a:t>‹#›</a:t>
            </a:fld>
            <a:endParaRPr lang="en-GB"/>
          </a:p>
        </p:txBody>
      </p:sp>
      <p:pic>
        <p:nvPicPr>
          <p:cNvPr id="11" name="Picture 10" descr="A logo for a company&#10;&#10;Description automatically generated">
            <a:extLst>
              <a:ext uri="{FF2B5EF4-FFF2-40B4-BE49-F238E27FC236}">
                <a16:creationId xmlns:a16="http://schemas.microsoft.com/office/drawing/2014/main" id="{5B0CBBEC-BE3A-BDCB-BFA6-D41C7A20BB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95793" y="651433"/>
            <a:ext cx="2088931" cy="752946"/>
          </a:xfrm>
          <a:prstGeom prst="rect">
            <a:avLst/>
          </a:prstGeom>
        </p:spPr>
      </p:pic>
    </p:spTree>
    <p:extLst>
      <p:ext uri="{BB962C8B-B14F-4D97-AF65-F5344CB8AC3E}">
        <p14:creationId xmlns:p14="http://schemas.microsoft.com/office/powerpoint/2010/main" val="2058905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A blue and green waves&#10;&#10;Description automatically generated">
            <a:extLst>
              <a:ext uri="{FF2B5EF4-FFF2-40B4-BE49-F238E27FC236}">
                <a16:creationId xmlns:a16="http://schemas.microsoft.com/office/drawing/2014/main" id="{596C311E-B1EC-E903-B27B-EA80E7973A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10442"/>
            <a:ext cx="12225543" cy="6807201"/>
          </a:xfrm>
          <a:prstGeom prst="rect">
            <a:avLst/>
          </a:prstGeom>
        </p:spPr>
      </p:pic>
      <p:sp>
        <p:nvSpPr>
          <p:cNvPr id="2" name="Title 1">
            <a:extLst>
              <a:ext uri="{FF2B5EF4-FFF2-40B4-BE49-F238E27FC236}">
                <a16:creationId xmlns:a16="http://schemas.microsoft.com/office/drawing/2014/main" id="{597A1C1A-5879-6DFD-264A-7912CCCEB2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2420E03-9EEB-60B0-8E6A-3570CB9428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2DB1A-0D08-AFB9-0C1A-3385482434BE}"/>
              </a:ext>
            </a:extLst>
          </p:cNvPr>
          <p:cNvSpPr>
            <a:spLocks noGrp="1"/>
          </p:cNvSpPr>
          <p:nvPr>
            <p:ph type="dt" sz="half" idx="10"/>
          </p:nvPr>
        </p:nvSpPr>
        <p:spPr/>
        <p:txBody>
          <a:bodyPr/>
          <a:lstStyle/>
          <a:p>
            <a:fld id="{5E5055AE-27C1-48FC-9854-7D73A9AE519F}" type="datetimeFigureOut">
              <a:rPr lang="en-GB" smtClean="0"/>
              <a:t>05/04/2024</a:t>
            </a:fld>
            <a:endParaRPr lang="en-GB"/>
          </a:p>
        </p:txBody>
      </p:sp>
      <p:sp>
        <p:nvSpPr>
          <p:cNvPr id="5" name="Footer Placeholder 4">
            <a:extLst>
              <a:ext uri="{FF2B5EF4-FFF2-40B4-BE49-F238E27FC236}">
                <a16:creationId xmlns:a16="http://schemas.microsoft.com/office/drawing/2014/main" id="{48F23393-521D-1D19-3249-E744865AE4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D76998-0793-7024-6B4B-5E71EEB9E149}"/>
              </a:ext>
            </a:extLst>
          </p:cNvPr>
          <p:cNvSpPr>
            <a:spLocks noGrp="1"/>
          </p:cNvSpPr>
          <p:nvPr>
            <p:ph type="sldNum" sz="quarter" idx="12"/>
          </p:nvPr>
        </p:nvSpPr>
        <p:spPr/>
        <p:txBody>
          <a:bodyPr/>
          <a:lstStyle/>
          <a:p>
            <a:fld id="{B623D21F-82E5-4FAB-B30C-89E324D92808}" type="slidenum">
              <a:rPr lang="en-GB" smtClean="0"/>
              <a:t>‹#›</a:t>
            </a:fld>
            <a:endParaRPr lang="en-GB"/>
          </a:p>
        </p:txBody>
      </p:sp>
    </p:spTree>
    <p:extLst>
      <p:ext uri="{BB962C8B-B14F-4D97-AF65-F5344CB8AC3E}">
        <p14:creationId xmlns:p14="http://schemas.microsoft.com/office/powerpoint/2010/main" val="45997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9"/>
            <a:ext cx="5181600" cy="4052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9"/>
            <a:ext cx="5181600" cy="4052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6D52028C-CDC2-4A9D-99E0-15FDF6A74AF7}"/>
              </a:ext>
            </a:extLst>
          </p:cNvPr>
          <p:cNvSpPr>
            <a:spLocks noGrp="1"/>
          </p:cNvSpPr>
          <p:nvPr>
            <p:ph type="title" hasCustomPrompt="1"/>
          </p:nvPr>
        </p:nvSpPr>
        <p:spPr>
          <a:xfrm>
            <a:off x="838200" y="134230"/>
            <a:ext cx="10515600" cy="770935"/>
          </a:xfrm>
        </p:spPr>
        <p:txBody>
          <a:bodyPr/>
          <a:lstStyle/>
          <a:p>
            <a:r>
              <a:rPr lang="en-US" dirty="0"/>
              <a:t>Click to edit title</a:t>
            </a:r>
          </a:p>
        </p:txBody>
      </p:sp>
    </p:spTree>
    <p:extLst>
      <p:ext uri="{BB962C8B-B14F-4D97-AF65-F5344CB8AC3E}">
        <p14:creationId xmlns:p14="http://schemas.microsoft.com/office/powerpoint/2010/main" val="3556538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34230"/>
            <a:ext cx="10515600" cy="770935"/>
          </a:xfrm>
        </p:spPr>
        <p:txBody>
          <a:bodyPr/>
          <a:lstStyle/>
          <a:p>
            <a:r>
              <a:rPr lang="en-US" dirty="0"/>
              <a:t>Click to edit title</a:t>
            </a:r>
          </a:p>
        </p:txBody>
      </p:sp>
      <p:sp>
        <p:nvSpPr>
          <p:cNvPr id="3" name="Content Placeholder 2"/>
          <p:cNvSpPr>
            <a:spLocks noGrp="1"/>
          </p:cNvSpPr>
          <p:nvPr>
            <p:ph idx="1"/>
          </p:nvPr>
        </p:nvSpPr>
        <p:spPr>
          <a:xfrm>
            <a:off x="838200" y="1594726"/>
            <a:ext cx="10515600" cy="4061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873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7F9C2F-6830-4C31-9813-0481EB5F2B6B}"/>
              </a:ext>
            </a:extLst>
          </p:cNvPr>
          <p:cNvSpPr>
            <a:spLocks noGrp="1"/>
          </p:cNvSpPr>
          <p:nvPr>
            <p:ph type="pic" sz="quarter" idx="10"/>
          </p:nvPr>
        </p:nvSpPr>
        <p:spPr>
          <a:xfrm>
            <a:off x="4892676" y="1576256"/>
            <a:ext cx="6461125" cy="4052661"/>
          </a:xfrm>
        </p:spPr>
        <p:txBody>
          <a:bodyPr/>
          <a:lstStyle>
            <a:lvl1pPr marL="0" indent="0">
              <a:buNone/>
              <a:defRPr/>
            </a:lvl1pPr>
          </a:lstStyle>
          <a:p>
            <a:endParaRPr lang="en-GB" dirty="0"/>
          </a:p>
        </p:txBody>
      </p:sp>
      <p:sp>
        <p:nvSpPr>
          <p:cNvPr id="3" name="Content Placeholder 2"/>
          <p:cNvSpPr>
            <a:spLocks noGrp="1"/>
          </p:cNvSpPr>
          <p:nvPr>
            <p:ph sz="half" idx="1"/>
          </p:nvPr>
        </p:nvSpPr>
        <p:spPr>
          <a:xfrm>
            <a:off x="838201" y="1576253"/>
            <a:ext cx="3904395" cy="405266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AFA1C9C1-DF04-4E48-8F52-DE249FA65D0E}"/>
              </a:ext>
            </a:extLst>
          </p:cNvPr>
          <p:cNvSpPr>
            <a:spLocks noGrp="1"/>
          </p:cNvSpPr>
          <p:nvPr>
            <p:ph type="title" hasCustomPrompt="1"/>
          </p:nvPr>
        </p:nvSpPr>
        <p:spPr>
          <a:xfrm>
            <a:off x="838200" y="134230"/>
            <a:ext cx="10515600" cy="770935"/>
          </a:xfrm>
        </p:spPr>
        <p:txBody>
          <a:bodyPr/>
          <a:lstStyle/>
          <a:p>
            <a:r>
              <a:rPr lang="en-US" dirty="0"/>
              <a:t>Click to edit title</a:t>
            </a:r>
          </a:p>
        </p:txBody>
      </p:sp>
    </p:spTree>
    <p:extLst>
      <p:ext uri="{BB962C8B-B14F-4D97-AF65-F5344CB8AC3E}">
        <p14:creationId xmlns:p14="http://schemas.microsoft.com/office/powerpoint/2010/main" val="3745445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6B0E9A0-0956-4123-944A-F88FD8730059}"/>
              </a:ext>
            </a:extLst>
          </p:cNvPr>
          <p:cNvSpPr>
            <a:spLocks noChangeArrowheads="1"/>
          </p:cNvSpPr>
          <p:nvPr userDrawn="1"/>
        </p:nvSpPr>
        <p:spPr bwMode="auto">
          <a:xfrm>
            <a:off x="1" y="1773238"/>
            <a:ext cx="11952817" cy="1871662"/>
          </a:xfrm>
          <a:prstGeom prst="rect">
            <a:avLst/>
          </a:prstGeom>
          <a:solidFill>
            <a:srgbClr val="007DA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a:solidFill>
                  <a:schemeClr val="tx1"/>
                </a:solidFill>
                <a:latin typeface="Arial" charset="0"/>
              </a:defRPr>
            </a:lvl1pPr>
            <a:lvl2pPr marL="742950" indent="-285750" eaLnBrk="0" hangingPunct="0">
              <a:defRPr sz="900">
                <a:solidFill>
                  <a:schemeClr val="tx1"/>
                </a:solidFill>
                <a:latin typeface="Arial" charset="0"/>
              </a:defRPr>
            </a:lvl2pPr>
            <a:lvl3pPr marL="1143000" indent="-228600" eaLnBrk="0" hangingPunct="0">
              <a:defRPr sz="900">
                <a:solidFill>
                  <a:schemeClr val="tx1"/>
                </a:solidFill>
                <a:latin typeface="Arial" charset="0"/>
              </a:defRPr>
            </a:lvl3pPr>
            <a:lvl4pPr marL="1600200" indent="-228600" eaLnBrk="0" hangingPunct="0">
              <a:defRPr sz="900">
                <a:solidFill>
                  <a:schemeClr val="tx1"/>
                </a:solidFill>
                <a:latin typeface="Arial" charset="0"/>
              </a:defRPr>
            </a:lvl4pPr>
            <a:lvl5pPr marL="2057400" indent="-228600" eaLnBrk="0" hangingPunct="0">
              <a:defRPr sz="900">
                <a:solidFill>
                  <a:schemeClr val="tx1"/>
                </a:solidFill>
                <a:latin typeface="Arial" charset="0"/>
              </a:defRPr>
            </a:lvl5pPr>
            <a:lvl6pPr marL="2514600" indent="-228600" algn="ctr" eaLnBrk="0" fontAlgn="base" hangingPunct="0">
              <a:spcBef>
                <a:spcPct val="0"/>
              </a:spcBef>
              <a:spcAft>
                <a:spcPct val="0"/>
              </a:spcAft>
              <a:defRPr sz="900">
                <a:solidFill>
                  <a:schemeClr val="tx1"/>
                </a:solidFill>
                <a:latin typeface="Arial" charset="0"/>
              </a:defRPr>
            </a:lvl6pPr>
            <a:lvl7pPr marL="2971800" indent="-228600" algn="ctr" eaLnBrk="0" fontAlgn="base" hangingPunct="0">
              <a:spcBef>
                <a:spcPct val="0"/>
              </a:spcBef>
              <a:spcAft>
                <a:spcPct val="0"/>
              </a:spcAft>
              <a:defRPr sz="900">
                <a:solidFill>
                  <a:schemeClr val="tx1"/>
                </a:solidFill>
                <a:latin typeface="Arial" charset="0"/>
              </a:defRPr>
            </a:lvl7pPr>
            <a:lvl8pPr marL="3429000" indent="-228600" algn="ctr" eaLnBrk="0" fontAlgn="base" hangingPunct="0">
              <a:spcBef>
                <a:spcPct val="0"/>
              </a:spcBef>
              <a:spcAft>
                <a:spcPct val="0"/>
              </a:spcAft>
              <a:defRPr sz="900">
                <a:solidFill>
                  <a:schemeClr val="tx1"/>
                </a:solidFill>
                <a:latin typeface="Arial" charset="0"/>
              </a:defRPr>
            </a:lvl8pPr>
            <a:lvl9pPr marL="3886200" indent="-228600" algn="ctr" eaLnBrk="0" fontAlgn="base" hangingPunct="0">
              <a:spcBef>
                <a:spcPct val="0"/>
              </a:spcBef>
              <a:spcAft>
                <a:spcPct val="0"/>
              </a:spcAft>
              <a:defRPr sz="900">
                <a:solidFill>
                  <a:schemeClr val="tx1"/>
                </a:solidFill>
                <a:latin typeface="Arial" charset="0"/>
              </a:defRPr>
            </a:lvl9pPr>
          </a:lstStyle>
          <a:p>
            <a:pPr eaLnBrk="1" hangingPunct="1">
              <a:defRPr/>
            </a:pPr>
            <a:endParaRPr lang="en-US" altLang="en-US" sz="900"/>
          </a:p>
        </p:txBody>
      </p:sp>
      <p:sp>
        <p:nvSpPr>
          <p:cNvPr id="5" name="Oval 10">
            <a:extLst>
              <a:ext uri="{FF2B5EF4-FFF2-40B4-BE49-F238E27FC236}">
                <a16:creationId xmlns:a16="http://schemas.microsoft.com/office/drawing/2014/main" id="{0D94E918-B41A-4E35-8966-C26ED4029B7A}"/>
              </a:ext>
            </a:extLst>
          </p:cNvPr>
          <p:cNvSpPr>
            <a:spLocks noChangeAspect="1" noChangeArrowheads="1"/>
          </p:cNvSpPr>
          <p:nvPr userDrawn="1"/>
        </p:nvSpPr>
        <p:spPr bwMode="auto">
          <a:xfrm>
            <a:off x="-336550" y="1557338"/>
            <a:ext cx="1919817" cy="1439862"/>
          </a:xfrm>
          <a:prstGeom prst="ellipse">
            <a:avLst/>
          </a:prstGeom>
          <a:noFill/>
          <a:ln w="12700">
            <a:solidFill>
              <a:srgbClr val="FFD73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00">
                <a:solidFill>
                  <a:schemeClr val="tx1"/>
                </a:solidFill>
                <a:latin typeface="Arial" charset="0"/>
              </a:defRPr>
            </a:lvl1pPr>
            <a:lvl2pPr marL="742950" indent="-285750" eaLnBrk="0" hangingPunct="0">
              <a:defRPr sz="900">
                <a:solidFill>
                  <a:schemeClr val="tx1"/>
                </a:solidFill>
                <a:latin typeface="Arial" charset="0"/>
              </a:defRPr>
            </a:lvl2pPr>
            <a:lvl3pPr marL="1143000" indent="-228600" eaLnBrk="0" hangingPunct="0">
              <a:defRPr sz="900">
                <a:solidFill>
                  <a:schemeClr val="tx1"/>
                </a:solidFill>
                <a:latin typeface="Arial" charset="0"/>
              </a:defRPr>
            </a:lvl3pPr>
            <a:lvl4pPr marL="1600200" indent="-228600" eaLnBrk="0" hangingPunct="0">
              <a:defRPr sz="900">
                <a:solidFill>
                  <a:schemeClr val="tx1"/>
                </a:solidFill>
                <a:latin typeface="Arial" charset="0"/>
              </a:defRPr>
            </a:lvl4pPr>
            <a:lvl5pPr marL="2057400" indent="-228600" eaLnBrk="0" hangingPunct="0">
              <a:defRPr sz="900">
                <a:solidFill>
                  <a:schemeClr val="tx1"/>
                </a:solidFill>
                <a:latin typeface="Arial" charset="0"/>
              </a:defRPr>
            </a:lvl5pPr>
            <a:lvl6pPr marL="2514600" indent="-228600" algn="ctr" eaLnBrk="0" fontAlgn="base" hangingPunct="0">
              <a:spcBef>
                <a:spcPct val="0"/>
              </a:spcBef>
              <a:spcAft>
                <a:spcPct val="0"/>
              </a:spcAft>
              <a:defRPr sz="900">
                <a:solidFill>
                  <a:schemeClr val="tx1"/>
                </a:solidFill>
                <a:latin typeface="Arial" charset="0"/>
              </a:defRPr>
            </a:lvl6pPr>
            <a:lvl7pPr marL="2971800" indent="-228600" algn="ctr" eaLnBrk="0" fontAlgn="base" hangingPunct="0">
              <a:spcBef>
                <a:spcPct val="0"/>
              </a:spcBef>
              <a:spcAft>
                <a:spcPct val="0"/>
              </a:spcAft>
              <a:defRPr sz="900">
                <a:solidFill>
                  <a:schemeClr val="tx1"/>
                </a:solidFill>
                <a:latin typeface="Arial" charset="0"/>
              </a:defRPr>
            </a:lvl7pPr>
            <a:lvl8pPr marL="3429000" indent="-228600" algn="ctr" eaLnBrk="0" fontAlgn="base" hangingPunct="0">
              <a:spcBef>
                <a:spcPct val="0"/>
              </a:spcBef>
              <a:spcAft>
                <a:spcPct val="0"/>
              </a:spcAft>
              <a:defRPr sz="900">
                <a:solidFill>
                  <a:schemeClr val="tx1"/>
                </a:solidFill>
                <a:latin typeface="Arial" charset="0"/>
              </a:defRPr>
            </a:lvl8pPr>
            <a:lvl9pPr marL="3886200" indent="-228600" algn="ctr" eaLnBrk="0" fontAlgn="base" hangingPunct="0">
              <a:spcBef>
                <a:spcPct val="0"/>
              </a:spcBef>
              <a:spcAft>
                <a:spcPct val="0"/>
              </a:spcAft>
              <a:defRPr sz="900">
                <a:solidFill>
                  <a:schemeClr val="tx1"/>
                </a:solidFill>
                <a:latin typeface="Arial" charset="0"/>
              </a:defRPr>
            </a:lvl9pPr>
          </a:lstStyle>
          <a:p>
            <a:pPr eaLnBrk="1" hangingPunct="1">
              <a:defRPr/>
            </a:pPr>
            <a:endParaRPr lang="en-US" altLang="en-US" sz="900"/>
          </a:p>
        </p:txBody>
      </p:sp>
      <p:sp>
        <p:nvSpPr>
          <p:cNvPr id="6" name="Line 11">
            <a:extLst>
              <a:ext uri="{FF2B5EF4-FFF2-40B4-BE49-F238E27FC236}">
                <a16:creationId xmlns:a16="http://schemas.microsoft.com/office/drawing/2014/main" id="{F3FD305A-3BCE-45AE-81E6-D41D1ADFA5EE}"/>
              </a:ext>
            </a:extLst>
          </p:cNvPr>
          <p:cNvSpPr>
            <a:spLocks noChangeShapeType="1"/>
          </p:cNvSpPr>
          <p:nvPr userDrawn="1"/>
        </p:nvSpPr>
        <p:spPr bwMode="auto">
          <a:xfrm>
            <a:off x="3790952" y="3429000"/>
            <a:ext cx="8401049" cy="0"/>
          </a:xfrm>
          <a:prstGeom prst="line">
            <a:avLst/>
          </a:prstGeom>
          <a:noFill/>
          <a:ln w="28575">
            <a:solidFill>
              <a:srgbClr val="FFD7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7" name="Rectangle 3">
            <a:extLst>
              <a:ext uri="{FF2B5EF4-FFF2-40B4-BE49-F238E27FC236}">
                <a16:creationId xmlns:a16="http://schemas.microsoft.com/office/drawing/2014/main" id="{1F2D750C-64E0-4DE2-B494-0ABA56C5A0CF}"/>
              </a:ext>
            </a:extLst>
          </p:cNvPr>
          <p:cNvSpPr>
            <a:spLocks noGrp="1" noChangeArrowheads="1"/>
          </p:cNvSpPr>
          <p:nvPr>
            <p:ph type="ctrTitle"/>
          </p:nvPr>
        </p:nvSpPr>
        <p:spPr>
          <a:xfrm>
            <a:off x="1" y="1773238"/>
            <a:ext cx="11857567" cy="1827212"/>
          </a:xfrm>
        </p:spPr>
        <p:txBody>
          <a:bodyPr/>
          <a:lstStyle>
            <a:lvl1pPr marL="3767138">
              <a:defRPr sz="3200">
                <a:solidFill>
                  <a:schemeClr val="bg1"/>
                </a:solidFill>
              </a:defRPr>
            </a:lvl1pPr>
          </a:lstStyle>
          <a:p>
            <a:pPr lvl="0"/>
            <a:r>
              <a:rPr lang="en-GB" altLang="en-US" noProof="0" dirty="0"/>
              <a:t>Click to edit Master title style</a:t>
            </a:r>
          </a:p>
        </p:txBody>
      </p:sp>
      <p:pic>
        <p:nvPicPr>
          <p:cNvPr id="9" name="Picture 8" descr="Shape, circle&#10;&#10;Description automatically generated">
            <a:extLst>
              <a:ext uri="{FF2B5EF4-FFF2-40B4-BE49-F238E27FC236}">
                <a16:creationId xmlns:a16="http://schemas.microsoft.com/office/drawing/2014/main" id="{A09F2093-E6FC-49E7-B0ED-3CF9AFD5C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1218" y="1255813"/>
            <a:ext cx="3876559" cy="4187727"/>
          </a:xfrm>
          <a:prstGeom prst="rect">
            <a:avLst/>
          </a:prstGeom>
        </p:spPr>
      </p:pic>
    </p:spTree>
    <p:extLst>
      <p:ext uri="{BB962C8B-B14F-4D97-AF65-F5344CB8AC3E}">
        <p14:creationId xmlns:p14="http://schemas.microsoft.com/office/powerpoint/2010/main" val="305245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34230"/>
            <a:ext cx="10515600" cy="770935"/>
          </a:xfrm>
        </p:spPr>
        <p:txBody>
          <a:bodyPr/>
          <a:lstStyle/>
          <a:p>
            <a:r>
              <a:rPr lang="en-US" dirty="0"/>
              <a:t>Click to edit title</a:t>
            </a:r>
          </a:p>
        </p:txBody>
      </p:sp>
      <p:sp>
        <p:nvSpPr>
          <p:cNvPr id="3" name="Content Placeholder 2"/>
          <p:cNvSpPr>
            <a:spLocks noGrp="1"/>
          </p:cNvSpPr>
          <p:nvPr>
            <p:ph idx="1"/>
          </p:nvPr>
        </p:nvSpPr>
        <p:spPr>
          <a:xfrm>
            <a:off x="838200" y="1594726"/>
            <a:ext cx="10515600" cy="4061369"/>
          </a:xfrm>
        </p:spPr>
        <p:txBody>
          <a:bodyPr/>
          <a:lstStyle>
            <a:lvl1pPr>
              <a:defRPr b="1">
                <a:latin typeface="Inter" panose="020B0502030000000004" pitchFamily="34" charset="0"/>
                <a:ea typeface="Inter" panose="020B0502030000000004" pitchFamily="34" charset="0"/>
              </a:defRPr>
            </a:lvl1pPr>
            <a:lvl2pPr>
              <a:defRPr b="1">
                <a:latin typeface="Inter" panose="020B0502030000000004" pitchFamily="34" charset="0"/>
                <a:ea typeface="Inter" panose="020B0502030000000004" pitchFamily="34" charset="0"/>
              </a:defRPr>
            </a:lvl2pPr>
            <a:lvl3pPr>
              <a:defRPr b="1">
                <a:latin typeface="Inter" panose="020B0502030000000004" pitchFamily="34" charset="0"/>
                <a:ea typeface="Inter" panose="020B0502030000000004" pitchFamily="34" charset="0"/>
              </a:defRPr>
            </a:lvl3pPr>
            <a:lvl4pPr>
              <a:defRPr b="1">
                <a:latin typeface="Inter" panose="020B0502030000000004" pitchFamily="34" charset="0"/>
                <a:ea typeface="Inter" panose="020B0502030000000004" pitchFamily="34" charset="0"/>
              </a:defRPr>
            </a:lvl4pPr>
            <a:lvl5pPr>
              <a:defRPr b="1">
                <a:latin typeface="Inter" panose="020B0502030000000004" pitchFamily="34" charset="0"/>
                <a:ea typeface="Inter" panose="020B050203000000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903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7F9C2F-6830-4C31-9813-0481EB5F2B6B}"/>
              </a:ext>
            </a:extLst>
          </p:cNvPr>
          <p:cNvSpPr>
            <a:spLocks noGrp="1"/>
          </p:cNvSpPr>
          <p:nvPr>
            <p:ph type="pic" sz="quarter" idx="10"/>
          </p:nvPr>
        </p:nvSpPr>
        <p:spPr>
          <a:xfrm>
            <a:off x="4892676" y="1576256"/>
            <a:ext cx="6461125" cy="4052661"/>
          </a:xfrm>
        </p:spPr>
        <p:txBody>
          <a:bodyPr/>
          <a:lstStyle>
            <a:lvl1pPr marL="0" indent="0">
              <a:buNone/>
              <a:defRPr/>
            </a:lvl1pPr>
          </a:lstStyle>
          <a:p>
            <a:endParaRPr lang="en-GB" dirty="0"/>
          </a:p>
        </p:txBody>
      </p:sp>
      <p:sp>
        <p:nvSpPr>
          <p:cNvPr id="3" name="Content Placeholder 2"/>
          <p:cNvSpPr>
            <a:spLocks noGrp="1"/>
          </p:cNvSpPr>
          <p:nvPr>
            <p:ph sz="half" idx="1"/>
          </p:nvPr>
        </p:nvSpPr>
        <p:spPr>
          <a:xfrm>
            <a:off x="838201" y="1576253"/>
            <a:ext cx="3904395" cy="4052660"/>
          </a:xfrm>
        </p:spPr>
        <p:txBody>
          <a:bodyPr>
            <a:normAutofit/>
          </a:bodyPr>
          <a:lstStyle>
            <a:lvl1pPr>
              <a:defRPr sz="1800" b="1">
                <a:latin typeface="Inter" panose="020B0502030000000004" pitchFamily="34" charset="0"/>
                <a:ea typeface="Inter" panose="020B0502030000000004" pitchFamily="34" charset="0"/>
              </a:defRPr>
            </a:lvl1pPr>
            <a:lvl2pPr>
              <a:defRPr sz="1800" b="1">
                <a:latin typeface="Inter" panose="020B0502030000000004" pitchFamily="34" charset="0"/>
                <a:ea typeface="Inter" panose="020B0502030000000004" pitchFamily="34" charset="0"/>
              </a:defRPr>
            </a:lvl2pPr>
            <a:lvl3pPr>
              <a:defRPr sz="1800" b="1">
                <a:latin typeface="Inter" panose="020B0502030000000004" pitchFamily="34" charset="0"/>
                <a:ea typeface="Inter" panose="020B0502030000000004" pitchFamily="34" charset="0"/>
              </a:defRPr>
            </a:lvl3pPr>
            <a:lvl4pPr>
              <a:defRPr sz="1800" b="1">
                <a:latin typeface="Inter" panose="020B0502030000000004" pitchFamily="34" charset="0"/>
                <a:ea typeface="Inter" panose="020B0502030000000004" pitchFamily="34" charset="0"/>
              </a:defRPr>
            </a:lvl4pPr>
            <a:lvl5pPr>
              <a:defRPr sz="1800" b="1">
                <a:latin typeface="Inter" panose="020B0502030000000004" pitchFamily="34" charset="0"/>
                <a:ea typeface="Inter" panose="020B05020300000000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AFA1C9C1-DF04-4E48-8F52-DE249FA65D0E}"/>
              </a:ext>
            </a:extLst>
          </p:cNvPr>
          <p:cNvSpPr>
            <a:spLocks noGrp="1"/>
          </p:cNvSpPr>
          <p:nvPr>
            <p:ph type="title" hasCustomPrompt="1"/>
          </p:nvPr>
        </p:nvSpPr>
        <p:spPr>
          <a:xfrm>
            <a:off x="838200" y="134230"/>
            <a:ext cx="10515600" cy="770935"/>
          </a:xfrm>
        </p:spPr>
        <p:txBody>
          <a:bodyPr/>
          <a:lstStyle/>
          <a:p>
            <a:r>
              <a:rPr lang="en-US" dirty="0"/>
              <a:t>Click to edit title</a:t>
            </a:r>
          </a:p>
        </p:txBody>
      </p:sp>
    </p:spTree>
    <p:extLst>
      <p:ext uri="{BB962C8B-B14F-4D97-AF65-F5344CB8AC3E}">
        <p14:creationId xmlns:p14="http://schemas.microsoft.com/office/powerpoint/2010/main" val="8076058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6.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C75DC3-5610-1381-A60A-4D6A357B01F5}"/>
              </a:ext>
            </a:extLst>
          </p:cNvPr>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5E3407DD-AEDA-165E-5520-0FF7ED6400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96090867-FC7E-7BAC-F52B-6A71408E4D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055AE-27C1-48FC-9854-7D73A9AE519F}" type="datetimeFigureOut">
              <a:rPr lang="en-GB" smtClean="0"/>
              <a:t>05/04/2024</a:t>
            </a:fld>
            <a:endParaRPr lang="en-GB"/>
          </a:p>
        </p:txBody>
      </p:sp>
      <p:sp>
        <p:nvSpPr>
          <p:cNvPr id="5" name="Footer Placeholder 4">
            <a:extLst>
              <a:ext uri="{FF2B5EF4-FFF2-40B4-BE49-F238E27FC236}">
                <a16:creationId xmlns:a16="http://schemas.microsoft.com/office/drawing/2014/main" id="{4256FE44-B378-397F-CCDA-E160FFD2A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077757-6766-9B6B-51FD-A16D73432F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3D21F-82E5-4FAB-B30C-89E324D92808}" type="slidenum">
              <a:rPr lang="en-GB" smtClean="0"/>
              <a:t>‹#›</a:t>
            </a:fld>
            <a:endParaRPr lang="en-GB"/>
          </a:p>
        </p:txBody>
      </p:sp>
    </p:spTree>
    <p:extLst>
      <p:ext uri="{BB962C8B-B14F-4D97-AF65-F5344CB8AC3E}">
        <p14:creationId xmlns:p14="http://schemas.microsoft.com/office/powerpoint/2010/main" val="486316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b="0" kern="1200">
          <a:gradFill flip="none" rotWithShape="1">
            <a:gsLst>
              <a:gs pos="0">
                <a:srgbClr val="0081DB"/>
              </a:gs>
              <a:gs pos="100000">
                <a:srgbClr val="9FD300"/>
              </a:gs>
            </a:gsLst>
            <a:lin ang="0" scaled="1"/>
            <a:tileRect/>
          </a:gradFill>
          <a:latin typeface="Rubik Light" pitchFamily="2" charset="-79"/>
          <a:ea typeface="+mj-ea"/>
          <a:cs typeface="Rubik Light"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868686"/>
          </a:solidFill>
          <a:latin typeface="Rubik Light" pitchFamily="2" charset="-79"/>
          <a:ea typeface="+mn-ea"/>
          <a:cs typeface="Rubik Light"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868686"/>
          </a:solidFill>
          <a:latin typeface="Rubik Light" pitchFamily="2" charset="-79"/>
          <a:ea typeface="+mn-ea"/>
          <a:cs typeface="Rubik Light"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868686"/>
          </a:solidFill>
          <a:latin typeface="Rubik Light" pitchFamily="2" charset="-79"/>
          <a:ea typeface="+mn-ea"/>
          <a:cs typeface="Rubik Light"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868686"/>
          </a:solidFill>
          <a:latin typeface="Rubik Light" pitchFamily="2" charset="-79"/>
          <a:ea typeface="+mn-ea"/>
          <a:cs typeface="Rubik Light"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868686"/>
          </a:solidFill>
          <a:latin typeface="Rubik Light" pitchFamily="2" charset="-79"/>
          <a:ea typeface="+mn-ea"/>
          <a:cs typeface="Rubik Ligh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0"/>
            <a:ext cx="10515600" cy="4933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1738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object 9">
            <a:extLst>
              <a:ext uri="{FF2B5EF4-FFF2-40B4-BE49-F238E27FC236}">
                <a16:creationId xmlns:a16="http://schemas.microsoft.com/office/drawing/2014/main" id="{31D20FB0-0DB3-4060-9625-4B1B2CECA2FA}"/>
              </a:ext>
            </a:extLst>
          </p:cNvPr>
          <p:cNvSpPr txBox="1">
            <a:spLocks/>
          </p:cNvSpPr>
          <p:nvPr userDrawn="1"/>
        </p:nvSpPr>
        <p:spPr>
          <a:xfrm>
            <a:off x="838203" y="6313274"/>
            <a:ext cx="6162037" cy="284052"/>
          </a:xfrm>
          <a:prstGeom prst="rect">
            <a:avLst/>
          </a:prstGeom>
        </p:spPr>
        <p:txBody>
          <a:bodyPr vert="horz" wrap="square" lIns="0" tIns="67945" rIns="0" bIns="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1" algn="l">
              <a:spcBef>
                <a:spcPts val="535"/>
              </a:spcBef>
            </a:pPr>
            <a:r>
              <a:rPr lang="en-GB" sz="1400" b="1" spc="0" dirty="0">
                <a:solidFill>
                  <a:srgbClr val="007DAB"/>
                </a:solidFill>
                <a:latin typeface="Arial" panose="020B0604020202020204" pitchFamily="34" charset="0"/>
                <a:cs typeface="Arial" panose="020B0604020202020204" pitchFamily="34" charset="0"/>
              </a:rPr>
              <a:t>Multiple Solutions – One Company</a:t>
            </a:r>
          </a:p>
        </p:txBody>
      </p:sp>
      <p:pic>
        <p:nvPicPr>
          <p:cNvPr id="6" name="Picture 5" descr="Logo&#10;&#10;Description automatically generated">
            <a:extLst>
              <a:ext uri="{FF2B5EF4-FFF2-40B4-BE49-F238E27FC236}">
                <a16:creationId xmlns:a16="http://schemas.microsoft.com/office/drawing/2014/main" id="{2B0EB1B1-77F4-4073-9ABF-A30DD4A9187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45317" y="6402559"/>
            <a:ext cx="1808480" cy="380773"/>
          </a:xfrm>
          <a:prstGeom prst="rect">
            <a:avLst/>
          </a:prstGeom>
        </p:spPr>
      </p:pic>
      <p:cxnSp>
        <p:nvCxnSpPr>
          <p:cNvPr id="11" name="Straight Connector 10">
            <a:extLst>
              <a:ext uri="{FF2B5EF4-FFF2-40B4-BE49-F238E27FC236}">
                <a16:creationId xmlns:a16="http://schemas.microsoft.com/office/drawing/2014/main" id="{E5D9BF81-2D64-4903-8D2F-6517CD47C6ED}"/>
              </a:ext>
            </a:extLst>
          </p:cNvPr>
          <p:cNvCxnSpPr>
            <a:cxnSpLocks/>
          </p:cNvCxnSpPr>
          <p:nvPr userDrawn="1"/>
        </p:nvCxnSpPr>
        <p:spPr>
          <a:xfrm>
            <a:off x="838200" y="6240780"/>
            <a:ext cx="10515597" cy="0"/>
          </a:xfrm>
          <a:prstGeom prst="line">
            <a:avLst/>
          </a:prstGeom>
          <a:ln>
            <a:solidFill>
              <a:srgbClr val="FFD7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52381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txStyles>
    <p:titleStyle>
      <a:lvl1pPr algn="l" defTabSz="914377" rtl="0" eaLnBrk="1" latinLnBrk="0" hangingPunct="1">
        <a:lnSpc>
          <a:spcPct val="90000"/>
        </a:lnSpc>
        <a:spcBef>
          <a:spcPct val="0"/>
        </a:spcBef>
        <a:buNone/>
        <a:defRPr sz="4400" b="1" kern="1200">
          <a:gradFill flip="none" rotWithShape="1">
            <a:gsLst>
              <a:gs pos="62000">
                <a:srgbClr val="007DAB"/>
              </a:gs>
              <a:gs pos="100000">
                <a:srgbClr val="5CAA7F"/>
              </a:gs>
            </a:gsLst>
            <a:lin ang="0" scaled="1"/>
            <a:tileRect/>
          </a:gradFill>
          <a:latin typeface="Trebuchet MS" panose="020B0603020202020204" pitchFamily="34" charset="0"/>
          <a:ea typeface="+mj-ea"/>
          <a:cs typeface="+mj-cs"/>
        </a:defRPr>
      </a:lvl1pPr>
    </p:titleStyle>
    <p:bodyStyle>
      <a:lvl1pPr marL="228594" indent="-228594" algn="l" defTabSz="914377" rtl="0" eaLnBrk="1" latinLnBrk="0" hangingPunct="1">
        <a:lnSpc>
          <a:spcPct val="90000"/>
        </a:lnSpc>
        <a:spcBef>
          <a:spcPts val="1000"/>
        </a:spcBef>
        <a:buClr>
          <a:srgbClr val="007DAB"/>
        </a:buClr>
        <a:buFont typeface="Wingdings" panose="05000000000000000000" pitchFamily="2" charset="2"/>
        <a:buChar char="§"/>
        <a:defRPr sz="2800" b="1" kern="1200">
          <a:solidFill>
            <a:schemeClr val="tx1"/>
          </a:solidFill>
          <a:latin typeface="Inter" panose="020B0502030000000004" pitchFamily="34" charset="0"/>
          <a:ea typeface="Inter" panose="020B0502030000000004" pitchFamily="34" charset="0"/>
          <a:cs typeface="Arial" panose="020B0604020202020204" pitchFamily="34" charset="0"/>
        </a:defRPr>
      </a:lvl1pPr>
      <a:lvl2pPr marL="685783" indent="-228594" algn="l" defTabSz="914377" rtl="0" eaLnBrk="1" latinLnBrk="0" hangingPunct="1">
        <a:lnSpc>
          <a:spcPct val="90000"/>
        </a:lnSpc>
        <a:spcBef>
          <a:spcPts val="500"/>
        </a:spcBef>
        <a:buClr>
          <a:srgbClr val="FFD735"/>
        </a:buClr>
        <a:buFont typeface="Wingdings" panose="05000000000000000000" pitchFamily="2" charset="2"/>
        <a:buChar char="§"/>
        <a:defRPr sz="2400" b="1" kern="1200">
          <a:solidFill>
            <a:schemeClr val="tx1"/>
          </a:solidFill>
          <a:latin typeface="Inter" panose="020B0502030000000004" pitchFamily="34" charset="0"/>
          <a:ea typeface="Inter" panose="020B0502030000000004" pitchFamily="34" charset="0"/>
          <a:cs typeface="Arial" panose="020B0604020202020204" pitchFamily="34" charset="0"/>
        </a:defRPr>
      </a:lvl2pPr>
      <a:lvl3pPr marL="1142971" indent="-228594" algn="l" defTabSz="914377" rtl="0" eaLnBrk="1" latinLnBrk="0" hangingPunct="1">
        <a:lnSpc>
          <a:spcPct val="90000"/>
        </a:lnSpc>
        <a:spcBef>
          <a:spcPts val="500"/>
        </a:spcBef>
        <a:buClr>
          <a:srgbClr val="FFD735"/>
        </a:buClr>
        <a:buFont typeface="Wingdings" panose="05000000000000000000" pitchFamily="2" charset="2"/>
        <a:buChar char="§"/>
        <a:defRPr sz="2000" b="1" kern="1200">
          <a:solidFill>
            <a:schemeClr val="tx1"/>
          </a:solidFill>
          <a:latin typeface="Inter" panose="020B0502030000000004" pitchFamily="34" charset="0"/>
          <a:ea typeface="Inter" panose="020B0502030000000004" pitchFamily="34" charset="0"/>
          <a:cs typeface="Arial" panose="020B0604020202020204" pitchFamily="34" charset="0"/>
        </a:defRPr>
      </a:lvl3pPr>
      <a:lvl4pPr marL="1600160" indent="-228594" algn="l" defTabSz="914377" rtl="0" eaLnBrk="1" latinLnBrk="0" hangingPunct="1">
        <a:lnSpc>
          <a:spcPct val="90000"/>
        </a:lnSpc>
        <a:spcBef>
          <a:spcPts val="500"/>
        </a:spcBef>
        <a:buClr>
          <a:srgbClr val="FFD735"/>
        </a:buClr>
        <a:buFont typeface="Wingdings" panose="05000000000000000000" pitchFamily="2" charset="2"/>
        <a:buChar char="§"/>
        <a:defRPr sz="1800" b="1" kern="1200">
          <a:solidFill>
            <a:schemeClr val="tx1"/>
          </a:solidFill>
          <a:latin typeface="Inter" panose="020B0502030000000004" pitchFamily="34" charset="0"/>
          <a:ea typeface="Inter" panose="020B0502030000000004" pitchFamily="34" charset="0"/>
          <a:cs typeface="Arial" panose="020B0604020202020204" pitchFamily="34" charset="0"/>
        </a:defRPr>
      </a:lvl4pPr>
      <a:lvl5pPr marL="2057349" indent="-228594" algn="l" defTabSz="914377" rtl="0" eaLnBrk="1" latinLnBrk="0" hangingPunct="1">
        <a:lnSpc>
          <a:spcPct val="90000"/>
        </a:lnSpc>
        <a:spcBef>
          <a:spcPts val="500"/>
        </a:spcBef>
        <a:buClr>
          <a:srgbClr val="FFD735"/>
        </a:buClr>
        <a:buFont typeface="Wingdings" panose="05000000000000000000" pitchFamily="2" charset="2"/>
        <a:buChar char="§"/>
        <a:defRPr sz="1800" b="1" kern="1200">
          <a:solidFill>
            <a:schemeClr val="tx1"/>
          </a:solidFill>
          <a:latin typeface="Inter" panose="020B0502030000000004" pitchFamily="34" charset="0"/>
          <a:ea typeface="Inter" panose="020B05020300000000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jpeg"/><Relationship Id="rId3" Type="http://schemas.openxmlformats.org/officeDocument/2006/relationships/image" Target="../media/image19.png"/><Relationship Id="rId7" Type="http://schemas.openxmlformats.org/officeDocument/2006/relationships/image" Target="../media/image23.png"/><Relationship Id="rId12"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39.jpe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sv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jpeg"/><Relationship Id="rId3" Type="http://schemas.openxmlformats.org/officeDocument/2006/relationships/image" Target="../media/image19.png"/><Relationship Id="rId7" Type="http://schemas.openxmlformats.org/officeDocument/2006/relationships/image" Target="../media/image23.pn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package" Target="../embeddings/Microsoft_Visio_Drawing1.vsdx"/><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863A-4E95-6206-CE53-658A35B445EB}"/>
              </a:ext>
            </a:extLst>
          </p:cNvPr>
          <p:cNvSpPr>
            <a:spLocks noGrp="1"/>
          </p:cNvSpPr>
          <p:nvPr>
            <p:ph type="ctrTitle"/>
          </p:nvPr>
        </p:nvSpPr>
        <p:spPr>
          <a:xfrm>
            <a:off x="1524000" y="1399836"/>
            <a:ext cx="9144000" cy="1740655"/>
          </a:xfrm>
        </p:spPr>
        <p:txBody>
          <a:bodyPr>
            <a:normAutofit/>
          </a:bodyPr>
          <a:lstStyle/>
          <a:p>
            <a:r>
              <a:rPr lang="en-US" sz="4800" dirty="0"/>
              <a:t>Hydrogen </a:t>
            </a:r>
            <a:r>
              <a:rPr lang="en-US" sz="4800" dirty="0" err="1"/>
              <a:t>Refuelling</a:t>
            </a:r>
            <a:r>
              <a:rPr lang="en-US" sz="4800" dirty="0"/>
              <a:t> Solutions:</a:t>
            </a:r>
            <a:br>
              <a:rPr lang="en-US" sz="4800" dirty="0"/>
            </a:br>
            <a:r>
              <a:rPr lang="en-US" sz="4800" dirty="0"/>
              <a:t>Demonstration to Deployment</a:t>
            </a:r>
            <a:endParaRPr lang="en-GB" sz="4800" dirty="0"/>
          </a:p>
        </p:txBody>
      </p:sp>
      <p:sp>
        <p:nvSpPr>
          <p:cNvPr id="5" name="TextBox 6">
            <a:extLst>
              <a:ext uri="{FF2B5EF4-FFF2-40B4-BE49-F238E27FC236}">
                <a16:creationId xmlns:a16="http://schemas.microsoft.com/office/drawing/2014/main" id="{C964E810-FF80-5AC2-A1E9-227773779596}"/>
              </a:ext>
            </a:extLst>
          </p:cNvPr>
          <p:cNvSpPr txBox="1"/>
          <p:nvPr/>
        </p:nvSpPr>
        <p:spPr>
          <a:xfrm>
            <a:off x="4481215" y="6403864"/>
            <a:ext cx="3229570" cy="250581"/>
          </a:xfrm>
          <a:prstGeom prst="rect">
            <a:avLst/>
          </a:prstGeom>
        </p:spPr>
        <p:txBody>
          <a:bodyPr lIns="0" tIns="0" rIns="0" bIns="0" rtlCol="0" anchor="t">
            <a:spAutoFit/>
          </a:bodyPr>
          <a:lstStyle/>
          <a:p>
            <a:pPr algn="ctr">
              <a:lnSpc>
                <a:spcPts val="2200"/>
              </a:lnSpc>
              <a:spcBef>
                <a:spcPct val="0"/>
              </a:spcBef>
            </a:pPr>
            <a:r>
              <a:rPr lang="en-US" sz="1200" dirty="0">
                <a:solidFill>
                  <a:srgbClr val="0E66BD"/>
                </a:solidFill>
                <a:latin typeface="Rubik"/>
              </a:rPr>
              <a:t>www.fuelcellsystems.co.uk</a:t>
            </a:r>
          </a:p>
        </p:txBody>
      </p:sp>
    </p:spTree>
    <p:extLst>
      <p:ext uri="{BB962C8B-B14F-4D97-AF65-F5344CB8AC3E}">
        <p14:creationId xmlns:p14="http://schemas.microsoft.com/office/powerpoint/2010/main" val="2335322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ABB5-91FB-4111-CC37-1C5BE21BB0DE}"/>
              </a:ext>
            </a:extLst>
          </p:cNvPr>
          <p:cNvSpPr>
            <a:spLocks noGrp="1"/>
          </p:cNvSpPr>
          <p:nvPr>
            <p:ph type="title"/>
          </p:nvPr>
        </p:nvSpPr>
        <p:spPr/>
        <p:txBody>
          <a:bodyPr/>
          <a:lstStyle/>
          <a:p>
            <a:r>
              <a:rPr lang="en-GB" dirty="0" err="1"/>
              <a:t>HyFleet</a:t>
            </a:r>
            <a:endParaRPr lang="en-GB" dirty="0"/>
          </a:p>
        </p:txBody>
      </p:sp>
      <p:sp>
        <p:nvSpPr>
          <p:cNvPr id="3" name="Content Placeholder 2">
            <a:extLst>
              <a:ext uri="{FF2B5EF4-FFF2-40B4-BE49-F238E27FC236}">
                <a16:creationId xmlns:a16="http://schemas.microsoft.com/office/drawing/2014/main" id="{EC2D1FDA-966B-F2C6-C0F8-151B75E2A81A}"/>
              </a:ext>
            </a:extLst>
          </p:cNvPr>
          <p:cNvSpPr>
            <a:spLocks noGrp="1"/>
          </p:cNvSpPr>
          <p:nvPr>
            <p:ph idx="1"/>
          </p:nvPr>
        </p:nvSpPr>
        <p:spPr>
          <a:xfrm>
            <a:off x="5400000" y="1440000"/>
            <a:ext cx="5167745" cy="4320000"/>
          </a:xfrm>
        </p:spPr>
        <p:txBody>
          <a:bodyPr>
            <a:noAutofit/>
          </a:bodyPr>
          <a:lstStyle/>
          <a:p>
            <a:pPr marL="0" indent="0">
              <a:buNone/>
            </a:pPr>
            <a:r>
              <a:rPr lang="en-GB" sz="1400" b="1" dirty="0">
                <a:solidFill>
                  <a:srgbClr val="0081DB"/>
                </a:solidFill>
              </a:rPr>
              <a:t>Description</a:t>
            </a:r>
          </a:p>
          <a:p>
            <a:pPr marL="0" indent="0">
              <a:buNone/>
            </a:pPr>
            <a:r>
              <a:rPr lang="en-GB" sz="1400" dirty="0"/>
              <a:t>Hydrogen Refuelling System with internal compression and storage with 350 bar and 700 bar (including gas chilling)</a:t>
            </a:r>
          </a:p>
          <a:p>
            <a:pPr marL="0" indent="0">
              <a:buNone/>
            </a:pPr>
            <a:r>
              <a:rPr lang="en-GB" sz="1400" b="1" dirty="0">
                <a:solidFill>
                  <a:srgbClr val="0081DB"/>
                </a:solidFill>
              </a:rPr>
              <a:t>Refuelling Method</a:t>
            </a:r>
          </a:p>
          <a:p>
            <a:pPr marL="0" indent="0">
              <a:buNone/>
            </a:pPr>
            <a:r>
              <a:rPr lang="en-GB" sz="1400" dirty="0"/>
              <a:t>Cascade with compression</a:t>
            </a:r>
          </a:p>
          <a:p>
            <a:pPr marL="0" indent="0">
              <a:buNone/>
            </a:pPr>
            <a:r>
              <a:rPr lang="en-GB" sz="1400" b="1" dirty="0">
                <a:solidFill>
                  <a:srgbClr val="0081DB"/>
                </a:solidFill>
              </a:rPr>
              <a:t>Markets</a:t>
            </a:r>
          </a:p>
          <a:p>
            <a:pPr marL="0" indent="0">
              <a:buNone/>
            </a:pPr>
            <a:r>
              <a:rPr lang="en-GB" sz="1400" dirty="0"/>
              <a:t>Bus Depot, Council Fleets, Utility Fleets, Car Fleets, Construction Sites</a:t>
            </a:r>
          </a:p>
          <a:p>
            <a:pPr marL="0" indent="0">
              <a:buNone/>
            </a:pPr>
            <a:r>
              <a:rPr lang="en-GB" sz="1400" b="1" dirty="0">
                <a:solidFill>
                  <a:srgbClr val="0081DB"/>
                </a:solidFill>
              </a:rPr>
              <a:t>Performance</a:t>
            </a:r>
            <a:endParaRPr lang="en-GB" sz="1400" dirty="0"/>
          </a:p>
          <a:p>
            <a:pPr marL="0" indent="0">
              <a:buNone/>
            </a:pPr>
            <a:r>
              <a:rPr lang="en-GB" sz="1400" dirty="0"/>
              <a:t>250 kg to 500kg per day dispensed</a:t>
            </a:r>
          </a:p>
        </p:txBody>
      </p:sp>
      <p:pic>
        <p:nvPicPr>
          <p:cNvPr id="7" name="Picture 6">
            <a:extLst>
              <a:ext uri="{FF2B5EF4-FFF2-40B4-BE49-F238E27FC236}">
                <a16:creationId xmlns:a16="http://schemas.microsoft.com/office/drawing/2014/main" id="{2B6A399C-B00E-D977-926C-98C3A932CA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253" y="1529144"/>
            <a:ext cx="4402468" cy="2918852"/>
          </a:xfrm>
          <a:prstGeom prst="rect">
            <a:avLst/>
          </a:prstGeom>
        </p:spPr>
      </p:pic>
      <p:sp>
        <p:nvSpPr>
          <p:cNvPr id="5" name="TextBox 4">
            <a:extLst>
              <a:ext uri="{FF2B5EF4-FFF2-40B4-BE49-F238E27FC236}">
                <a16:creationId xmlns:a16="http://schemas.microsoft.com/office/drawing/2014/main" id="{9DD5E6F1-E3BB-BC03-0E5E-04DAF1EDAB4E}"/>
              </a:ext>
            </a:extLst>
          </p:cNvPr>
          <p:cNvSpPr txBox="1"/>
          <p:nvPr/>
        </p:nvSpPr>
        <p:spPr>
          <a:xfrm>
            <a:off x="285360" y="5115263"/>
            <a:ext cx="3509933" cy="523220"/>
          </a:xfrm>
          <a:prstGeom prst="rect">
            <a:avLst/>
          </a:prstGeom>
          <a:noFill/>
        </p:spPr>
        <p:txBody>
          <a:bodyPr wrap="square">
            <a:spAutoFit/>
          </a:bodyPr>
          <a:lstStyle/>
          <a:p>
            <a:pPr marL="0" indent="0">
              <a:buNone/>
            </a:pPr>
            <a:r>
              <a:rPr lang="en-GB" sz="1400" dirty="0">
                <a:solidFill>
                  <a:srgbClr val="868686"/>
                </a:solidFill>
                <a:cs typeface="Rubik Light" pitchFamily="2" charset="-79"/>
              </a:rPr>
              <a:t>In product development now</a:t>
            </a:r>
          </a:p>
          <a:p>
            <a:pPr marL="0" indent="0">
              <a:buNone/>
            </a:pPr>
            <a:r>
              <a:rPr lang="en-GB" sz="1400" dirty="0">
                <a:solidFill>
                  <a:srgbClr val="868686"/>
                </a:solidFill>
                <a:cs typeface="Rubik Light" pitchFamily="2" charset="-79"/>
              </a:rPr>
              <a:t>Customer deployment Q1 2025</a:t>
            </a:r>
          </a:p>
        </p:txBody>
      </p:sp>
    </p:spTree>
    <p:extLst>
      <p:ext uri="{BB962C8B-B14F-4D97-AF65-F5344CB8AC3E}">
        <p14:creationId xmlns:p14="http://schemas.microsoft.com/office/powerpoint/2010/main" val="1742398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ABB5-91FB-4111-CC37-1C5BE21BB0DE}"/>
              </a:ext>
            </a:extLst>
          </p:cNvPr>
          <p:cNvSpPr>
            <a:spLocks noGrp="1"/>
          </p:cNvSpPr>
          <p:nvPr>
            <p:ph type="title"/>
          </p:nvPr>
        </p:nvSpPr>
        <p:spPr/>
        <p:txBody>
          <a:bodyPr/>
          <a:lstStyle/>
          <a:p>
            <a:r>
              <a:rPr lang="en-GB" dirty="0" err="1"/>
              <a:t>HyFlow</a:t>
            </a:r>
            <a:endParaRPr lang="en-GB" dirty="0"/>
          </a:p>
        </p:txBody>
      </p:sp>
      <p:sp>
        <p:nvSpPr>
          <p:cNvPr id="3" name="Content Placeholder 2">
            <a:extLst>
              <a:ext uri="{FF2B5EF4-FFF2-40B4-BE49-F238E27FC236}">
                <a16:creationId xmlns:a16="http://schemas.microsoft.com/office/drawing/2014/main" id="{EC2D1FDA-966B-F2C6-C0F8-151B75E2A81A}"/>
              </a:ext>
            </a:extLst>
          </p:cNvPr>
          <p:cNvSpPr>
            <a:spLocks noGrp="1"/>
          </p:cNvSpPr>
          <p:nvPr>
            <p:ph idx="1"/>
          </p:nvPr>
        </p:nvSpPr>
        <p:spPr>
          <a:xfrm>
            <a:off x="5400000" y="1440000"/>
            <a:ext cx="5148000" cy="4320000"/>
          </a:xfrm>
        </p:spPr>
        <p:txBody>
          <a:bodyPr>
            <a:normAutofit/>
          </a:bodyPr>
          <a:lstStyle/>
          <a:p>
            <a:pPr marL="0" indent="0">
              <a:buNone/>
            </a:pPr>
            <a:r>
              <a:rPr lang="en-GB" sz="1400" b="1" dirty="0">
                <a:solidFill>
                  <a:srgbClr val="0081DB"/>
                </a:solidFill>
              </a:rPr>
              <a:t>Description</a:t>
            </a:r>
          </a:p>
          <a:p>
            <a:pPr marL="0" indent="0">
              <a:buNone/>
            </a:pPr>
            <a:r>
              <a:rPr lang="en-GB" sz="1400" dirty="0"/>
              <a:t>Hydrogen dispenser with internal cascade control and flow control with metering</a:t>
            </a:r>
          </a:p>
          <a:p>
            <a:pPr marL="0" indent="0">
              <a:buNone/>
            </a:pPr>
            <a:r>
              <a:rPr lang="en-GB" sz="1400" b="1" dirty="0">
                <a:solidFill>
                  <a:srgbClr val="0081DB"/>
                </a:solidFill>
              </a:rPr>
              <a:t>Refuelling Method</a:t>
            </a:r>
          </a:p>
          <a:p>
            <a:pPr marL="0" indent="0">
              <a:buNone/>
            </a:pPr>
            <a:r>
              <a:rPr lang="en-GB" sz="1400" dirty="0"/>
              <a:t>Cascade via external storage</a:t>
            </a:r>
          </a:p>
          <a:p>
            <a:pPr marL="0" indent="0">
              <a:buNone/>
            </a:pPr>
            <a:r>
              <a:rPr lang="en-GB" sz="1400" b="1" dirty="0">
                <a:solidFill>
                  <a:srgbClr val="0081DB"/>
                </a:solidFill>
              </a:rPr>
              <a:t>Markets</a:t>
            </a:r>
          </a:p>
          <a:p>
            <a:pPr marL="0" indent="0">
              <a:buNone/>
            </a:pPr>
            <a:r>
              <a:rPr lang="en-GB" sz="1400" dirty="0"/>
              <a:t>Forecourt dispenser for fixed filling station</a:t>
            </a:r>
          </a:p>
          <a:p>
            <a:pPr marL="0" indent="0">
              <a:buNone/>
            </a:pPr>
            <a:r>
              <a:rPr lang="en-GB" sz="1400" b="1" dirty="0">
                <a:solidFill>
                  <a:srgbClr val="0081DB"/>
                </a:solidFill>
              </a:rPr>
              <a:t>Cost</a:t>
            </a:r>
          </a:p>
          <a:p>
            <a:pPr marL="0" indent="0">
              <a:buNone/>
            </a:pPr>
            <a:r>
              <a:rPr lang="en-GB" sz="1400" dirty="0"/>
              <a:t>Target Price: 	£180k</a:t>
            </a:r>
          </a:p>
        </p:txBody>
      </p:sp>
      <p:pic>
        <p:nvPicPr>
          <p:cNvPr id="9" name="Picture 8">
            <a:extLst>
              <a:ext uri="{FF2B5EF4-FFF2-40B4-BE49-F238E27FC236}">
                <a16:creationId xmlns:a16="http://schemas.microsoft.com/office/drawing/2014/main" id="{FF5EBC9B-1C8A-0F8C-6D7E-8C3490F951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9191" y="1581785"/>
            <a:ext cx="3421639" cy="3224980"/>
          </a:xfrm>
          <a:prstGeom prst="rect">
            <a:avLst/>
          </a:prstGeom>
          <a:effectLst>
            <a:softEdge rad="635000"/>
          </a:effectLst>
        </p:spPr>
      </p:pic>
      <p:sp>
        <p:nvSpPr>
          <p:cNvPr id="5" name="TextBox 4">
            <a:extLst>
              <a:ext uri="{FF2B5EF4-FFF2-40B4-BE49-F238E27FC236}">
                <a16:creationId xmlns:a16="http://schemas.microsoft.com/office/drawing/2014/main" id="{318E75C7-93F8-32A0-0EEB-C68D78F18D44}"/>
              </a:ext>
            </a:extLst>
          </p:cNvPr>
          <p:cNvSpPr txBox="1"/>
          <p:nvPr/>
        </p:nvSpPr>
        <p:spPr>
          <a:xfrm>
            <a:off x="285360" y="5115263"/>
            <a:ext cx="3509933" cy="523220"/>
          </a:xfrm>
          <a:prstGeom prst="rect">
            <a:avLst/>
          </a:prstGeom>
          <a:noFill/>
        </p:spPr>
        <p:txBody>
          <a:bodyPr wrap="square">
            <a:spAutoFit/>
          </a:bodyPr>
          <a:lstStyle/>
          <a:p>
            <a:pPr marL="0" indent="0">
              <a:buNone/>
            </a:pPr>
            <a:r>
              <a:rPr lang="en-GB" sz="1400" dirty="0">
                <a:solidFill>
                  <a:srgbClr val="868686"/>
                </a:solidFill>
                <a:cs typeface="Rubik Light" pitchFamily="2" charset="-79"/>
              </a:rPr>
              <a:t>In product development now</a:t>
            </a:r>
          </a:p>
          <a:p>
            <a:pPr marL="0" indent="0">
              <a:buNone/>
            </a:pPr>
            <a:r>
              <a:rPr lang="en-GB" sz="1400" dirty="0">
                <a:solidFill>
                  <a:srgbClr val="868686"/>
                </a:solidFill>
                <a:cs typeface="Rubik Light" pitchFamily="2" charset="-79"/>
              </a:rPr>
              <a:t>Prototype deployment now</a:t>
            </a:r>
          </a:p>
        </p:txBody>
      </p:sp>
    </p:spTree>
    <p:extLst>
      <p:ext uri="{BB962C8B-B14F-4D97-AF65-F5344CB8AC3E}">
        <p14:creationId xmlns:p14="http://schemas.microsoft.com/office/powerpoint/2010/main" val="206924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2D62-8B11-72CB-DFCD-FB208E542043}"/>
              </a:ext>
            </a:extLst>
          </p:cNvPr>
          <p:cNvSpPr>
            <a:spLocks noGrp="1"/>
          </p:cNvSpPr>
          <p:nvPr>
            <p:ph type="title"/>
          </p:nvPr>
        </p:nvSpPr>
        <p:spPr/>
        <p:txBody>
          <a:bodyPr/>
          <a:lstStyle/>
          <a:p>
            <a:r>
              <a:rPr lang="en-US" dirty="0" err="1"/>
              <a:t>Electrolyser</a:t>
            </a:r>
            <a:r>
              <a:rPr lang="en-US" dirty="0"/>
              <a:t> Products</a:t>
            </a:r>
            <a:endParaRPr lang="en-GB" dirty="0"/>
          </a:p>
        </p:txBody>
      </p:sp>
      <p:pic>
        <p:nvPicPr>
          <p:cNvPr id="6" name="Content Placeholder 5">
            <a:extLst>
              <a:ext uri="{FF2B5EF4-FFF2-40B4-BE49-F238E27FC236}">
                <a16:creationId xmlns:a16="http://schemas.microsoft.com/office/drawing/2014/main" id="{0447C98F-530E-1142-1B9A-BBFD1C39E9B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14125" y="1567442"/>
            <a:ext cx="4223639" cy="3091766"/>
          </a:xfrm>
        </p:spPr>
      </p:pic>
      <p:pic>
        <p:nvPicPr>
          <p:cNvPr id="9" name="Picture 8">
            <a:extLst>
              <a:ext uri="{FF2B5EF4-FFF2-40B4-BE49-F238E27FC236}">
                <a16:creationId xmlns:a16="http://schemas.microsoft.com/office/drawing/2014/main" id="{F089B93F-C495-3C8E-15A6-08E9CF805FE2}"/>
              </a:ext>
            </a:extLst>
          </p:cNvPr>
          <p:cNvPicPr>
            <a:picLocks noChangeAspect="1"/>
          </p:cNvPicPr>
          <p:nvPr/>
        </p:nvPicPr>
        <p:blipFill>
          <a:blip r:embed="rId4"/>
          <a:stretch>
            <a:fillRect/>
          </a:stretch>
        </p:blipFill>
        <p:spPr>
          <a:xfrm>
            <a:off x="5226538" y="1431113"/>
            <a:ext cx="2823571" cy="1649094"/>
          </a:xfrm>
          <a:prstGeom prst="rect">
            <a:avLst/>
          </a:prstGeom>
        </p:spPr>
      </p:pic>
      <p:pic>
        <p:nvPicPr>
          <p:cNvPr id="12" name="Picture 11">
            <a:extLst>
              <a:ext uri="{FF2B5EF4-FFF2-40B4-BE49-F238E27FC236}">
                <a16:creationId xmlns:a16="http://schemas.microsoft.com/office/drawing/2014/main" id="{B26A1AC8-041E-4490-2CC2-A6FCD53490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1940" y="4850541"/>
            <a:ext cx="2463501" cy="1642334"/>
          </a:xfrm>
          <a:prstGeom prst="rect">
            <a:avLst/>
          </a:prstGeom>
        </p:spPr>
      </p:pic>
      <p:pic>
        <p:nvPicPr>
          <p:cNvPr id="14" name="Picture 13">
            <a:extLst>
              <a:ext uri="{FF2B5EF4-FFF2-40B4-BE49-F238E27FC236}">
                <a16:creationId xmlns:a16="http://schemas.microsoft.com/office/drawing/2014/main" id="{A1150684-93BA-6802-D8BC-6B6A5C347B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3232" y="3080207"/>
            <a:ext cx="1990184" cy="2985060"/>
          </a:xfrm>
          <a:prstGeom prst="rect">
            <a:avLst/>
          </a:prstGeom>
        </p:spPr>
      </p:pic>
      <p:pic>
        <p:nvPicPr>
          <p:cNvPr id="16" name="Picture 15">
            <a:extLst>
              <a:ext uri="{FF2B5EF4-FFF2-40B4-BE49-F238E27FC236}">
                <a16:creationId xmlns:a16="http://schemas.microsoft.com/office/drawing/2014/main" id="{200E2FC4-4CDA-4E8F-16E1-FA57F89F0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3155" y="1690688"/>
            <a:ext cx="3138991" cy="2092660"/>
          </a:xfrm>
          <a:prstGeom prst="rect">
            <a:avLst/>
          </a:prstGeom>
        </p:spPr>
      </p:pic>
      <p:sp>
        <p:nvSpPr>
          <p:cNvPr id="3" name="TextBox 2">
            <a:extLst>
              <a:ext uri="{FF2B5EF4-FFF2-40B4-BE49-F238E27FC236}">
                <a16:creationId xmlns:a16="http://schemas.microsoft.com/office/drawing/2014/main" id="{F2D87B43-CE98-E2ED-7D3B-2F9017A4E94D}"/>
              </a:ext>
            </a:extLst>
          </p:cNvPr>
          <p:cNvSpPr txBox="1"/>
          <p:nvPr/>
        </p:nvSpPr>
        <p:spPr>
          <a:xfrm>
            <a:off x="8423155" y="4200863"/>
            <a:ext cx="3509933" cy="738664"/>
          </a:xfrm>
          <a:prstGeom prst="rect">
            <a:avLst/>
          </a:prstGeom>
          <a:noFill/>
        </p:spPr>
        <p:txBody>
          <a:bodyPr wrap="square">
            <a:spAutoFit/>
          </a:bodyPr>
          <a:lstStyle/>
          <a:p>
            <a:pPr marL="0" indent="0">
              <a:buNone/>
            </a:pPr>
            <a:r>
              <a:rPr lang="en-GB" sz="1400" dirty="0">
                <a:solidFill>
                  <a:srgbClr val="868686"/>
                </a:solidFill>
                <a:cs typeface="Rubik Light" pitchFamily="2" charset="-79"/>
              </a:rPr>
              <a:t>Small scale package electrolysis for fleet demonstrations</a:t>
            </a:r>
          </a:p>
          <a:p>
            <a:pPr marL="0" indent="0">
              <a:buNone/>
            </a:pPr>
            <a:r>
              <a:rPr lang="en-GB" sz="1400" dirty="0">
                <a:solidFill>
                  <a:srgbClr val="868686"/>
                </a:solidFill>
                <a:cs typeface="Rubik Light" pitchFamily="2" charset="-79"/>
              </a:rPr>
              <a:t>Up to 40kg per day production</a:t>
            </a:r>
          </a:p>
        </p:txBody>
      </p:sp>
    </p:spTree>
    <p:extLst>
      <p:ext uri="{BB962C8B-B14F-4D97-AF65-F5344CB8AC3E}">
        <p14:creationId xmlns:p14="http://schemas.microsoft.com/office/powerpoint/2010/main" val="374514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F103F4A-092A-426D-FA8A-AC1E93D3FAB4}"/>
              </a:ext>
            </a:extLst>
          </p:cNvPr>
          <p:cNvSpPr/>
          <p:nvPr/>
        </p:nvSpPr>
        <p:spPr>
          <a:xfrm>
            <a:off x="6047052" y="6008444"/>
            <a:ext cx="5874219" cy="6176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4CDEDEB1-BB40-E2F5-D950-03600C154052}"/>
              </a:ext>
            </a:extLst>
          </p:cNvPr>
          <p:cNvSpPr/>
          <p:nvPr/>
        </p:nvSpPr>
        <p:spPr>
          <a:xfrm>
            <a:off x="102375" y="6008444"/>
            <a:ext cx="5874219" cy="6176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CC97A8-96EA-25F7-6F88-61E5ACBC8DB0}"/>
              </a:ext>
            </a:extLst>
          </p:cNvPr>
          <p:cNvSpPr>
            <a:spLocks noGrp="1"/>
          </p:cNvSpPr>
          <p:nvPr>
            <p:ph type="title"/>
          </p:nvPr>
        </p:nvSpPr>
        <p:spPr>
          <a:xfrm>
            <a:off x="838200" y="365125"/>
            <a:ext cx="8635738" cy="1020615"/>
          </a:xfrm>
        </p:spPr>
        <p:txBody>
          <a:bodyPr>
            <a:noAutofit/>
          </a:bodyPr>
          <a:lstStyle/>
          <a:p>
            <a:r>
              <a:rPr lang="en-US" sz="3200" dirty="0">
                <a:gradFill flip="none">
                  <a:gsLst>
                    <a:gs pos="0">
                      <a:srgbClr val="0081DB"/>
                    </a:gs>
                    <a:gs pos="100000">
                      <a:srgbClr val="9FD300"/>
                    </a:gs>
                  </a:gsLst>
                  <a:lin ang="0" scaled="1"/>
                  <a:tileRect/>
                </a:gradFill>
                <a:cs typeface="Rubik Light"/>
              </a:rPr>
              <a:t>From demonstration to large scale deployment</a:t>
            </a:r>
          </a:p>
        </p:txBody>
      </p:sp>
      <p:grpSp>
        <p:nvGrpSpPr>
          <p:cNvPr id="7" name="Group 6">
            <a:extLst>
              <a:ext uri="{FF2B5EF4-FFF2-40B4-BE49-F238E27FC236}">
                <a16:creationId xmlns:a16="http://schemas.microsoft.com/office/drawing/2014/main" id="{12472A75-2F93-5330-D4C1-39A61B2E9C6C}"/>
              </a:ext>
            </a:extLst>
          </p:cNvPr>
          <p:cNvGrpSpPr/>
          <p:nvPr/>
        </p:nvGrpSpPr>
        <p:grpSpPr>
          <a:xfrm>
            <a:off x="1482167" y="1608928"/>
            <a:ext cx="2956623" cy="418393"/>
            <a:chOff x="1482167" y="1371856"/>
            <a:chExt cx="2956623" cy="418393"/>
          </a:xfrm>
        </p:grpSpPr>
        <p:cxnSp>
          <p:nvCxnSpPr>
            <p:cNvPr id="8" name="Straight Connector 7">
              <a:extLst>
                <a:ext uri="{FF2B5EF4-FFF2-40B4-BE49-F238E27FC236}">
                  <a16:creationId xmlns:a16="http://schemas.microsoft.com/office/drawing/2014/main" id="{93ECF365-FF5A-01FA-3A59-B9F0245AF755}"/>
                </a:ext>
              </a:extLst>
            </p:cNvPr>
            <p:cNvCxnSpPr>
              <a:cxnSpLocks/>
            </p:cNvCxnSpPr>
            <p:nvPr/>
          </p:nvCxnSpPr>
          <p:spPr>
            <a:xfrm>
              <a:off x="1482167" y="1388315"/>
              <a:ext cx="295662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322678-6DB4-C02E-1DC1-DC8CA8F0C650}"/>
                </a:ext>
              </a:extLst>
            </p:cNvPr>
            <p:cNvCxnSpPr>
              <a:cxnSpLocks/>
            </p:cNvCxnSpPr>
            <p:nvPr/>
          </p:nvCxnSpPr>
          <p:spPr>
            <a:xfrm>
              <a:off x="4418104" y="1371856"/>
              <a:ext cx="1" cy="418393"/>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8BE95B2-DC4D-DB2F-E249-FD9A916F6C49}"/>
                </a:ext>
              </a:extLst>
            </p:cNvPr>
            <p:cNvCxnSpPr>
              <a:cxnSpLocks/>
            </p:cNvCxnSpPr>
            <p:nvPr/>
          </p:nvCxnSpPr>
          <p:spPr>
            <a:xfrm>
              <a:off x="1482167" y="1388315"/>
              <a:ext cx="0" cy="38547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7FE101D-9A73-2CAF-04B7-F27963D0EDB4}"/>
              </a:ext>
            </a:extLst>
          </p:cNvPr>
          <p:cNvGrpSpPr/>
          <p:nvPr/>
        </p:nvGrpSpPr>
        <p:grpSpPr>
          <a:xfrm>
            <a:off x="7617427" y="1592469"/>
            <a:ext cx="2935938" cy="418393"/>
            <a:chOff x="7617427" y="1355397"/>
            <a:chExt cx="2935938" cy="418393"/>
          </a:xfrm>
        </p:grpSpPr>
        <p:cxnSp>
          <p:nvCxnSpPr>
            <p:cNvPr id="12" name="Straight Connector 11">
              <a:extLst>
                <a:ext uri="{FF2B5EF4-FFF2-40B4-BE49-F238E27FC236}">
                  <a16:creationId xmlns:a16="http://schemas.microsoft.com/office/drawing/2014/main" id="{56C0C36B-D1B7-FBC5-7E56-B4B53F1FCE25}"/>
                </a:ext>
              </a:extLst>
            </p:cNvPr>
            <p:cNvCxnSpPr>
              <a:cxnSpLocks/>
            </p:cNvCxnSpPr>
            <p:nvPr/>
          </p:nvCxnSpPr>
          <p:spPr>
            <a:xfrm>
              <a:off x="7617427" y="1371856"/>
              <a:ext cx="29359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BE3851-40F2-E527-39A6-C28D06272BCE}"/>
                </a:ext>
              </a:extLst>
            </p:cNvPr>
            <p:cNvCxnSpPr>
              <a:cxnSpLocks/>
            </p:cNvCxnSpPr>
            <p:nvPr/>
          </p:nvCxnSpPr>
          <p:spPr>
            <a:xfrm>
              <a:off x="10553364" y="1355397"/>
              <a:ext cx="1" cy="418393"/>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2F88C47-2D76-748F-3E16-FFADDB592945}"/>
                </a:ext>
              </a:extLst>
            </p:cNvPr>
            <p:cNvCxnSpPr>
              <a:cxnSpLocks/>
            </p:cNvCxnSpPr>
            <p:nvPr/>
          </p:nvCxnSpPr>
          <p:spPr>
            <a:xfrm>
              <a:off x="7617427" y="1371856"/>
              <a:ext cx="0" cy="38547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 name="Rectangle: Rounded Corners 14">
            <a:extLst>
              <a:ext uri="{FF2B5EF4-FFF2-40B4-BE49-F238E27FC236}">
                <a16:creationId xmlns:a16="http://schemas.microsoft.com/office/drawing/2014/main" id="{C26E92B6-9CBB-7619-95C5-481B00E29937}"/>
              </a:ext>
            </a:extLst>
          </p:cNvPr>
          <p:cNvSpPr/>
          <p:nvPr/>
        </p:nvSpPr>
        <p:spPr>
          <a:xfrm>
            <a:off x="102375" y="1796045"/>
            <a:ext cx="2759584" cy="2983763"/>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white box with a screen and a panel&#10;&#10;Description automatically generated">
            <a:extLst>
              <a:ext uri="{FF2B5EF4-FFF2-40B4-BE49-F238E27FC236}">
                <a16:creationId xmlns:a16="http://schemas.microsoft.com/office/drawing/2014/main" id="{6CD20F13-1968-E85E-B292-A0069E2328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798" y="1681743"/>
            <a:ext cx="1814079" cy="1545563"/>
          </a:xfrm>
          <a:prstGeom prst="rect">
            <a:avLst/>
          </a:prstGeom>
        </p:spPr>
      </p:pic>
      <p:sp>
        <p:nvSpPr>
          <p:cNvPr id="17" name="TextBox 16">
            <a:extLst>
              <a:ext uri="{FF2B5EF4-FFF2-40B4-BE49-F238E27FC236}">
                <a16:creationId xmlns:a16="http://schemas.microsoft.com/office/drawing/2014/main" id="{80A400A3-CA92-D309-ECE0-F61D5BE15952}"/>
              </a:ext>
            </a:extLst>
          </p:cNvPr>
          <p:cNvSpPr txBox="1"/>
          <p:nvPr/>
        </p:nvSpPr>
        <p:spPr>
          <a:xfrm>
            <a:off x="361854" y="3091382"/>
            <a:ext cx="235284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Small-Scale (Adopter) </a:t>
            </a:r>
          </a:p>
          <a:p>
            <a:pPr>
              <a:defRPr/>
            </a:pPr>
            <a:r>
              <a:rPr kumimoji="0" lang="en-GB" sz="1200" b="0" i="0" u="none" strike="noStrike" kern="1200" cap="none" spc="0" normalizeH="0" baseline="0" noProof="0" dirty="0">
                <a:ln>
                  <a:noFill/>
                </a:ln>
                <a:solidFill>
                  <a:prstClr val="white">
                    <a:lumMod val="50000"/>
                  </a:prstClr>
                </a:solidFill>
                <a:effectLst/>
                <a:uLnTx/>
                <a:uFillTx/>
                <a:latin typeface="Rubik Light"/>
                <a:ea typeface="+mn-ea"/>
                <a:cs typeface="+mn-cs"/>
              </a:rPr>
              <a:t>350 and 700 bar.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lumMod val="50000"/>
                  </a:schemeClr>
                </a:solidFill>
              </a:rPr>
              <a:t>SAE J2601</a:t>
            </a:r>
            <a:r>
              <a:rPr lang="en-GB" sz="1200" dirty="0">
                <a:solidFill>
                  <a:prstClr val="white">
                    <a:lumMod val="50000"/>
                  </a:prstClr>
                </a:solidFill>
                <a:latin typeface="Calibri" panose="020F0502020204030204"/>
              </a:rPr>
              <a:t>(Ambient) CEP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lumMod val="50000"/>
                  </a:prstClr>
                </a:solidFill>
                <a:latin typeface="Calibri" panose="020F0502020204030204"/>
              </a:rPr>
              <a:t>Up to 40g/s</a:t>
            </a:r>
            <a:endParaRPr lang="en-GB" sz="2800" dirty="0">
              <a:solidFill>
                <a:prstClr val="white">
                  <a:lumMod val="50000"/>
                </a:prstClr>
              </a:solidFill>
              <a:latin typeface="Titillium Web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lumMod val="50000"/>
                  </a:schemeClr>
                </a:solidFill>
              </a:rPr>
              <a:t>20 to 40kg / day</a:t>
            </a:r>
          </a:p>
        </p:txBody>
      </p:sp>
      <p:graphicFrame>
        <p:nvGraphicFramePr>
          <p:cNvPr id="18" name="Table 13">
            <a:extLst>
              <a:ext uri="{FF2B5EF4-FFF2-40B4-BE49-F238E27FC236}">
                <a16:creationId xmlns:a16="http://schemas.microsoft.com/office/drawing/2014/main" id="{2D57CBCE-0582-73FB-9B49-392B64E7DAE2}"/>
              </a:ext>
            </a:extLst>
          </p:cNvPr>
          <p:cNvGraphicFramePr>
            <a:graphicFrameLocks noGrp="1"/>
          </p:cNvGraphicFramePr>
          <p:nvPr/>
        </p:nvGraphicFramePr>
        <p:xfrm>
          <a:off x="421234" y="6875636"/>
          <a:ext cx="2352844" cy="592105"/>
        </p:xfrm>
        <a:graphic>
          <a:graphicData uri="http://schemas.openxmlformats.org/drawingml/2006/table">
            <a:tbl>
              <a:tblPr firstRow="1" bandRow="1">
                <a:tableStyleId>{5C22544A-7EE6-4342-B048-85BDC9FD1C3A}</a:tableStyleId>
              </a:tblPr>
              <a:tblGrid>
                <a:gridCol w="1103773">
                  <a:extLst>
                    <a:ext uri="{9D8B030D-6E8A-4147-A177-3AD203B41FA5}">
                      <a16:colId xmlns:a16="http://schemas.microsoft.com/office/drawing/2014/main" val="283622621"/>
                    </a:ext>
                  </a:extLst>
                </a:gridCol>
                <a:gridCol w="1249071">
                  <a:extLst>
                    <a:ext uri="{9D8B030D-6E8A-4147-A177-3AD203B41FA5}">
                      <a16:colId xmlns:a16="http://schemas.microsoft.com/office/drawing/2014/main" val="1477450223"/>
                    </a:ext>
                  </a:extLst>
                </a:gridCol>
              </a:tblGrid>
              <a:tr h="24849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700" b="0" i="0" u="none" strike="noStrike">
                          <a:solidFill>
                            <a:schemeClr val="bg1">
                              <a:lumMod val="50000"/>
                            </a:schemeClr>
                          </a:solidFill>
                          <a:effectLst/>
                          <a:latin typeface="Rubik Light"/>
                        </a:rPr>
                        <a:t>Refuelling Method</a:t>
                      </a:r>
                      <a:r>
                        <a:rPr lang="en-US" sz="700" b="0" i="0">
                          <a:solidFill>
                            <a:schemeClr val="bg1">
                              <a:lumMod val="50000"/>
                            </a:schemeClr>
                          </a:solidFill>
                          <a:effectLst/>
                          <a:latin typeface="Rubik Light"/>
                        </a:rPr>
                        <a:t>​</a:t>
                      </a:r>
                      <a:endParaRPr lang="en-US" sz="700" b="0" i="0">
                        <a:solidFill>
                          <a:schemeClr val="bg1">
                            <a:lumMod val="50000"/>
                          </a:schemeClr>
                        </a:solidFill>
                        <a:effectLst/>
                        <a:latin typeface="Segoe UI" panose="020B0502040204020203"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700" b="0" i="0">
                          <a:solidFill>
                            <a:schemeClr val="bg1">
                              <a:lumMod val="50000"/>
                            </a:schemeClr>
                          </a:solidFill>
                          <a:effectLst/>
                          <a:latin typeface="Rubik Light"/>
                        </a:rPr>
                        <a:t>​</a:t>
                      </a:r>
                      <a:r>
                        <a:rPr lang="en-GB" sz="700" b="0" i="0" u="none" strike="noStrike">
                          <a:solidFill>
                            <a:schemeClr val="bg1">
                              <a:lumMod val="50000"/>
                            </a:schemeClr>
                          </a:solidFill>
                          <a:effectLst/>
                          <a:latin typeface="Rubik Light"/>
                        </a:rPr>
                        <a:t>Cascade via external storage</a:t>
                      </a:r>
                      <a:endParaRPr lang="en-GB" sz="700">
                        <a:solidFill>
                          <a:schemeClr val="bg1">
                            <a:lumMod val="50000"/>
                          </a:schemeClr>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2359927"/>
                  </a:ext>
                </a:extLst>
              </a:tr>
              <a:tr h="2873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a:solidFill>
                            <a:schemeClr val="bg1">
                              <a:lumMod val="50000"/>
                            </a:schemeClr>
                          </a:solidFill>
                          <a:effectLst/>
                          <a:latin typeface="Segoe UI" panose="020B0502040204020203" pitchFamily="34" charset="0"/>
                        </a:rPr>
                        <a:t>Available to Market</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base"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Series Production Now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2541007"/>
                  </a:ext>
                </a:extLst>
              </a:tr>
            </a:tbl>
          </a:graphicData>
        </a:graphic>
      </p:graphicFrame>
      <p:sp>
        <p:nvSpPr>
          <p:cNvPr id="19" name="Rectangle: Rounded Corners 18">
            <a:extLst>
              <a:ext uri="{FF2B5EF4-FFF2-40B4-BE49-F238E27FC236}">
                <a16:creationId xmlns:a16="http://schemas.microsoft.com/office/drawing/2014/main" id="{CCAA7842-C503-C449-5AE3-F7690F5EBFB4}"/>
              </a:ext>
            </a:extLst>
          </p:cNvPr>
          <p:cNvSpPr/>
          <p:nvPr/>
        </p:nvSpPr>
        <p:spPr>
          <a:xfrm>
            <a:off x="2989279" y="1784452"/>
            <a:ext cx="2857651" cy="2990711"/>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2">
            <a:extLst>
              <a:ext uri="{FF2B5EF4-FFF2-40B4-BE49-F238E27FC236}">
                <a16:creationId xmlns:a16="http://schemas.microsoft.com/office/drawing/2014/main" id="{EC37A5DC-C2B0-4AC3-D0A6-0D12767497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98989" y="2111215"/>
            <a:ext cx="1420739" cy="94040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36168EF-DF06-00DE-C9A2-98996442BE41}"/>
              </a:ext>
            </a:extLst>
          </p:cNvPr>
          <p:cNvSpPr txBox="1"/>
          <p:nvPr/>
        </p:nvSpPr>
        <p:spPr>
          <a:xfrm>
            <a:off x="3252176" y="3038159"/>
            <a:ext cx="245355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Medium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(Fleet Growth)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ea typeface="+mn-ea"/>
                <a:cs typeface="+mn-cs"/>
              </a:rPr>
              <a:t>350 and 700 bar</a:t>
            </a:r>
            <a:endParaRPr kumimoji="0" lang="en-GB" sz="1200" b="0" i="0" u="none" strike="noStrike" kern="1200" cap="none" spc="0" normalizeH="0" baseline="0" noProof="0" dirty="0">
              <a:ln>
                <a:noFill/>
              </a:ln>
              <a:solidFill>
                <a:schemeClr val="bg1">
                  <a:lumMod val="5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lumMod val="50000"/>
                  </a:schemeClr>
                </a:solidFill>
              </a:rPr>
              <a:t>SAE J2601/1/2</a:t>
            </a:r>
            <a:r>
              <a:rPr lang="en-GB" sz="1200" dirty="0">
                <a:solidFill>
                  <a:prstClr val="white">
                    <a:lumMod val="50000"/>
                  </a:prstClr>
                </a:solidFill>
              </a:rPr>
              <a:t> / CEP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lumMod val="50000"/>
                  </a:prstClr>
                </a:solidFill>
                <a:latin typeface="Calibri" panose="020F0502020204030204"/>
              </a:rPr>
              <a:t>Up to 60g/s @700bar Up to  120g/s350</a:t>
            </a:r>
            <a:endParaRPr kumimoji="0" lang="en-GB" sz="1200" b="0" i="0" u="none" strike="noStrike" kern="1200" cap="none" spc="0" normalizeH="0" baseline="0" noProof="0" dirty="0">
              <a:ln>
                <a:noFill/>
              </a:ln>
              <a:solidFill>
                <a:prstClr val="white">
                  <a:lumMod val="50000"/>
                </a:prstClr>
              </a:solidFill>
              <a:effectLst/>
              <a:uLnTx/>
              <a:uFillTx/>
              <a:latin typeface="Rubik Light"/>
              <a:ea typeface="+mn-ea"/>
              <a:cs typeface="+mn-cs"/>
            </a:endParaRPr>
          </a:p>
          <a:p>
            <a:pPr>
              <a:defRPr/>
            </a:pPr>
            <a:r>
              <a:rPr lang="en-GB" sz="1200" dirty="0">
                <a:solidFill>
                  <a:prstClr val="white">
                    <a:lumMod val="50000"/>
                  </a:prstClr>
                </a:solidFill>
              </a:rPr>
              <a:t>250 to 500 kg per day</a:t>
            </a:r>
          </a:p>
        </p:txBody>
      </p:sp>
      <p:graphicFrame>
        <p:nvGraphicFramePr>
          <p:cNvPr id="22" name="Table 21">
            <a:extLst>
              <a:ext uri="{FF2B5EF4-FFF2-40B4-BE49-F238E27FC236}">
                <a16:creationId xmlns:a16="http://schemas.microsoft.com/office/drawing/2014/main" id="{38AD9C54-59F0-FC53-0460-413BB16F5232}"/>
              </a:ext>
            </a:extLst>
          </p:cNvPr>
          <p:cNvGraphicFramePr>
            <a:graphicFrameLocks noGrp="1"/>
          </p:cNvGraphicFramePr>
          <p:nvPr/>
        </p:nvGraphicFramePr>
        <p:xfrm>
          <a:off x="3062936" y="7166963"/>
          <a:ext cx="2659927" cy="550853"/>
        </p:xfrm>
        <a:graphic>
          <a:graphicData uri="http://schemas.openxmlformats.org/drawingml/2006/table">
            <a:tbl>
              <a:tblPr firstRow="1" bandRow="1"/>
              <a:tblGrid>
                <a:gridCol w="959358">
                  <a:extLst>
                    <a:ext uri="{9D8B030D-6E8A-4147-A177-3AD203B41FA5}">
                      <a16:colId xmlns:a16="http://schemas.microsoft.com/office/drawing/2014/main" val="283622621"/>
                    </a:ext>
                  </a:extLst>
                </a:gridCol>
                <a:gridCol w="1700569">
                  <a:extLst>
                    <a:ext uri="{9D8B030D-6E8A-4147-A177-3AD203B41FA5}">
                      <a16:colId xmlns:a16="http://schemas.microsoft.com/office/drawing/2014/main" val="1477450223"/>
                    </a:ext>
                  </a:extLst>
                </a:gridCol>
              </a:tblGrid>
              <a:tr h="24605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700" b="0" i="0" u="none" strike="noStrike">
                          <a:solidFill>
                            <a:schemeClr val="bg1">
                              <a:lumMod val="50000"/>
                            </a:schemeClr>
                          </a:solidFill>
                          <a:effectLst/>
                          <a:latin typeface="Rubik Light"/>
                        </a:rPr>
                        <a:t>Refuelling Method</a:t>
                      </a:r>
                      <a:r>
                        <a:rPr lang="en-US" sz="700" b="0" i="0">
                          <a:solidFill>
                            <a:schemeClr val="bg1">
                              <a:lumMod val="50000"/>
                            </a:schemeClr>
                          </a:solidFill>
                          <a:effectLst/>
                          <a:latin typeface="Rubik Light"/>
                        </a:rPr>
                        <a:t>​</a:t>
                      </a:r>
                      <a:endParaRPr lang="en-US" sz="700" b="0" i="0">
                        <a:solidFill>
                          <a:schemeClr val="bg1">
                            <a:lumMod val="50000"/>
                          </a:schemeClr>
                        </a:solidFill>
                        <a:effectLst/>
                        <a:latin typeface="Segoe UI" panose="020B0502040204020203" pitchFamily="34" charset="0"/>
                      </a:endParaRPr>
                    </a:p>
                  </a:txBody>
                  <a:tcPr>
                    <a:lnL w="12700" cmpd="sng">
                      <a:noFill/>
                    </a:lnL>
                    <a:lnR w="12700" cap="flat" cmpd="sng" algn="ctr">
                      <a:solidFill>
                        <a:schemeClr val="bg2"/>
                      </a:solid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l" rtl="0" fontAlgn="base"/>
                      <a:r>
                        <a:rPr lang="en-US" sz="700" b="0" i="0" dirty="0">
                          <a:solidFill>
                            <a:schemeClr val="bg1">
                              <a:lumMod val="50000"/>
                            </a:schemeClr>
                          </a:solidFill>
                          <a:effectLst/>
                          <a:latin typeface="Rubik Light"/>
                        </a:rPr>
                        <a:t>​</a:t>
                      </a:r>
                      <a:r>
                        <a:rPr lang="en-GB" sz="700" b="0" i="0" u="none" strike="noStrike" dirty="0">
                          <a:solidFill>
                            <a:schemeClr val="bg1">
                              <a:lumMod val="50000"/>
                            </a:schemeClr>
                          </a:solidFill>
                          <a:effectLst/>
                          <a:latin typeface="Rubik Light"/>
                        </a:rPr>
                        <a:t>Cascade via internal storage</a:t>
                      </a:r>
                      <a:endParaRPr lang="en-GB" sz="700" dirty="0">
                        <a:solidFill>
                          <a:schemeClr val="bg1">
                            <a:lumMod val="50000"/>
                          </a:schemeClr>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2359927"/>
                  </a:ext>
                </a:extLst>
              </a:tr>
              <a:tr h="27441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Available to Market</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base"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Under Development Now</a:t>
                      </a:r>
                    </a:p>
                    <a:p>
                      <a:pPr marL="0" marR="0" lvl="0" indent="0" algn="l" defTabSz="914377" rtl="0" eaLnBrk="1" fontAlgn="base"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Customer Units  – Q1 2025</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5686330"/>
                  </a:ext>
                </a:extLst>
              </a:tr>
            </a:tbl>
          </a:graphicData>
        </a:graphic>
      </p:graphicFrame>
      <p:sp>
        <p:nvSpPr>
          <p:cNvPr id="23" name="Rectangle: Rounded Corners 22">
            <a:extLst>
              <a:ext uri="{FF2B5EF4-FFF2-40B4-BE49-F238E27FC236}">
                <a16:creationId xmlns:a16="http://schemas.microsoft.com/office/drawing/2014/main" id="{2CB3BA01-82EF-B097-86F2-87CEDC8595EB}"/>
              </a:ext>
            </a:extLst>
          </p:cNvPr>
          <p:cNvSpPr/>
          <p:nvPr/>
        </p:nvSpPr>
        <p:spPr>
          <a:xfrm>
            <a:off x="6201067" y="1766962"/>
            <a:ext cx="2803709" cy="3029271"/>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4" name="Table 23">
            <a:extLst>
              <a:ext uri="{FF2B5EF4-FFF2-40B4-BE49-F238E27FC236}">
                <a16:creationId xmlns:a16="http://schemas.microsoft.com/office/drawing/2014/main" id="{91A6478E-6A2D-992D-D985-0FB9107E33E2}"/>
              </a:ext>
            </a:extLst>
          </p:cNvPr>
          <p:cNvGraphicFramePr>
            <a:graphicFrameLocks noGrp="1"/>
          </p:cNvGraphicFramePr>
          <p:nvPr/>
        </p:nvGraphicFramePr>
        <p:xfrm>
          <a:off x="5841886" y="7208616"/>
          <a:ext cx="2580614" cy="613777"/>
        </p:xfrm>
        <a:graphic>
          <a:graphicData uri="http://schemas.openxmlformats.org/drawingml/2006/table">
            <a:tbl>
              <a:tblPr firstRow="1" bandRow="1"/>
              <a:tblGrid>
                <a:gridCol w="971204">
                  <a:extLst>
                    <a:ext uri="{9D8B030D-6E8A-4147-A177-3AD203B41FA5}">
                      <a16:colId xmlns:a16="http://schemas.microsoft.com/office/drawing/2014/main" val="283622621"/>
                    </a:ext>
                  </a:extLst>
                </a:gridCol>
                <a:gridCol w="1609410">
                  <a:extLst>
                    <a:ext uri="{9D8B030D-6E8A-4147-A177-3AD203B41FA5}">
                      <a16:colId xmlns:a16="http://schemas.microsoft.com/office/drawing/2014/main" val="1477450223"/>
                    </a:ext>
                  </a:extLst>
                </a:gridCol>
              </a:tblGrid>
              <a:tr h="1695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700" b="0" i="0" u="none" strike="noStrike" dirty="0">
                          <a:solidFill>
                            <a:schemeClr val="bg1">
                              <a:lumMod val="50000"/>
                            </a:schemeClr>
                          </a:solidFill>
                          <a:effectLst/>
                          <a:latin typeface="Rubik Light"/>
                        </a:rPr>
                        <a:t>Refuelling Method</a:t>
                      </a:r>
                      <a:r>
                        <a:rPr lang="en-US" sz="700" b="0" i="0" dirty="0">
                          <a:solidFill>
                            <a:schemeClr val="bg1">
                              <a:lumMod val="50000"/>
                            </a:schemeClr>
                          </a:solidFill>
                          <a:effectLst/>
                          <a:latin typeface="Rubik Light"/>
                        </a:rPr>
                        <a:t>​</a:t>
                      </a:r>
                      <a:endParaRPr lang="en-US" sz="700" b="0" i="0" dirty="0">
                        <a:solidFill>
                          <a:schemeClr val="bg1">
                            <a:lumMod val="50000"/>
                          </a:schemeClr>
                        </a:solidFill>
                        <a:effectLst/>
                        <a:latin typeface="Segoe UI" panose="020B0502040204020203"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l" rtl="0" fontAlgn="base"/>
                      <a:r>
                        <a:rPr lang="en-GB" sz="700" dirty="0">
                          <a:solidFill>
                            <a:schemeClr val="bg1">
                              <a:lumMod val="50000"/>
                            </a:schemeClr>
                          </a:solidFill>
                        </a:rPr>
                        <a:t>SAE J2601/1 </a:t>
                      </a:r>
                      <a:r>
                        <a:rPr lang="en-GB" sz="700" dirty="0" err="1">
                          <a:solidFill>
                            <a:schemeClr val="bg1">
                              <a:lumMod val="50000"/>
                            </a:schemeClr>
                          </a:solidFill>
                        </a:rPr>
                        <a:t>Fueling</a:t>
                      </a:r>
                      <a:r>
                        <a:rPr lang="en-GB" sz="700" dirty="0">
                          <a:solidFill>
                            <a:schemeClr val="bg1">
                              <a:lumMod val="50000"/>
                            </a:schemeClr>
                          </a:solidFill>
                        </a:rPr>
                        <a:t> Protocols for Light Duty J2601/2 </a:t>
                      </a:r>
                      <a:r>
                        <a:rPr lang="en-GB" sz="700" dirty="0" err="1">
                          <a:solidFill>
                            <a:schemeClr val="bg1">
                              <a:lumMod val="50000"/>
                            </a:schemeClr>
                          </a:solidFill>
                        </a:rPr>
                        <a:t>Fueling</a:t>
                      </a:r>
                      <a:r>
                        <a:rPr lang="en-GB" sz="700" dirty="0">
                          <a:solidFill>
                            <a:schemeClr val="bg1">
                              <a:lumMod val="50000"/>
                            </a:schemeClr>
                          </a:solidFill>
                        </a:rPr>
                        <a:t> Protocol for Heavy Duty</a:t>
                      </a:r>
                    </a:p>
                  </a:txBody>
                  <a:tcPr>
                    <a:lnL w="12700" cap="flat" cmpd="sng" algn="ctr">
                      <a:solidFill>
                        <a:schemeClr val="bg2"/>
                      </a:solidFill>
                      <a:prstDash val="solid"/>
                      <a:round/>
                      <a:headEnd type="none" w="med" len="med"/>
                      <a:tailEnd type="none" w="med" len="med"/>
                    </a:lnL>
                    <a:lnR w="12700" cmpd="sng">
                      <a:noFill/>
                    </a:lnR>
                    <a:lnT w="12700" cap="flat" cmpd="sng" algn="ctr">
                      <a:solidFill>
                        <a:sysClr val="window" lastClr="FFFFFF">
                          <a:lumMod val="85000"/>
                        </a:sysClr>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2359927"/>
                  </a:ext>
                </a:extLst>
              </a:tr>
              <a:tr h="202297">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u="none" strike="noStrike">
                          <a:solidFill>
                            <a:schemeClr val="bg1">
                              <a:lumMod val="50000"/>
                            </a:schemeClr>
                          </a:solidFill>
                          <a:effectLst/>
                          <a:latin typeface="Rubik Light"/>
                        </a:rPr>
                        <a:t>A</a:t>
                      </a:r>
                      <a:r>
                        <a:rPr lang="en-GB" sz="700" b="0" i="0" u="none" strike="noStrike">
                          <a:solidFill>
                            <a:schemeClr val="bg1">
                              <a:lumMod val="50000"/>
                            </a:schemeClr>
                          </a:solidFill>
                          <a:effectLst/>
                          <a:latin typeface="Rubik Light"/>
                        </a:rPr>
                        <a:t>vailable to Market</a:t>
                      </a:r>
                      <a:endParaRPr lang="en-US" sz="700" b="0" i="0">
                        <a:solidFill>
                          <a:schemeClr val="bg1">
                            <a:lumMod val="50000"/>
                          </a:schemeClr>
                        </a:solidFill>
                        <a:effectLst/>
                        <a:latin typeface="Segoe UI" panose="020B0502040204020203" pitchFamily="34" charset="0"/>
                      </a:endParaRPr>
                    </a:p>
                  </a:txBody>
                  <a:tcPr>
                    <a:lnL w="12700" cmpd="sng">
                      <a:noFill/>
                    </a:lnL>
                    <a:lnR w="12700" cap="flat" cmpd="sng" algn="ctr">
                      <a:solidFill>
                        <a:sysClr val="window" lastClr="FFFFFF">
                          <a:lumMod val="85000"/>
                        </a:sys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base"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Now</a:t>
                      </a:r>
                    </a:p>
                  </a:txBody>
                  <a:tcPr>
                    <a:lnL w="12700" cap="flat" cmpd="sng" algn="ctr">
                      <a:solidFill>
                        <a:sysClr val="window" lastClr="FFFFFF">
                          <a:lumMod val="85000"/>
                        </a:sysClr>
                      </a:solidFill>
                      <a:prstDash val="solid"/>
                      <a:round/>
                      <a:headEnd type="none" w="med" len="med"/>
                      <a:tailEnd type="none" w="med" len="med"/>
                    </a:lnL>
                    <a:lnR w="12700" cmpd="sng">
                      <a:noFill/>
                    </a:lnR>
                    <a:lnT w="12700" cap="flat" cmpd="sng" algn="ctr">
                      <a:solidFill>
                        <a:sysClr val="window" lastClr="FFFFFF">
                          <a:lumMod val="85000"/>
                        </a:sysClr>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3755632"/>
                  </a:ext>
                </a:extLst>
              </a:tr>
            </a:tbl>
          </a:graphicData>
        </a:graphic>
      </p:graphicFrame>
      <p:pic>
        <p:nvPicPr>
          <p:cNvPr id="25" name="Picture 24">
            <a:extLst>
              <a:ext uri="{FF2B5EF4-FFF2-40B4-BE49-F238E27FC236}">
                <a16:creationId xmlns:a16="http://schemas.microsoft.com/office/drawing/2014/main" id="{F63FDBE7-1A0A-4235-E605-8DE5EB7D4276}"/>
              </a:ext>
            </a:extLst>
          </p:cNvPr>
          <p:cNvPicPr>
            <a:picLocks noChangeAspect="1"/>
          </p:cNvPicPr>
          <p:nvPr/>
        </p:nvPicPr>
        <p:blipFill>
          <a:blip r:embed="rId5" cstate="screen">
            <a:alphaModFix amt="85000"/>
            <a:extLst>
              <a:ext uri="{28A0092B-C50C-407E-A947-70E740481C1C}">
                <a14:useLocalDpi xmlns:a14="http://schemas.microsoft.com/office/drawing/2010/main"/>
              </a:ext>
            </a:extLst>
          </a:blip>
          <a:stretch>
            <a:fillRect/>
          </a:stretch>
        </p:blipFill>
        <p:spPr>
          <a:xfrm>
            <a:off x="6856199" y="2029706"/>
            <a:ext cx="1527361" cy="1021681"/>
          </a:xfrm>
          <a:prstGeom prst="rect">
            <a:avLst/>
          </a:prstGeom>
        </p:spPr>
      </p:pic>
      <p:sp>
        <p:nvSpPr>
          <p:cNvPr id="26" name="TextBox 25">
            <a:extLst>
              <a:ext uri="{FF2B5EF4-FFF2-40B4-BE49-F238E27FC236}">
                <a16:creationId xmlns:a16="http://schemas.microsoft.com/office/drawing/2014/main" id="{38373746-D098-BD1B-7F84-B5575C3FAE2D}"/>
              </a:ext>
            </a:extLst>
          </p:cNvPr>
          <p:cNvSpPr txBox="1"/>
          <p:nvPr/>
        </p:nvSpPr>
        <p:spPr>
          <a:xfrm>
            <a:off x="6413539" y="3062804"/>
            <a:ext cx="257062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Large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(Commercial HRS)</a:t>
            </a:r>
          </a:p>
          <a:p>
            <a:pPr>
              <a:defRPr/>
            </a:pPr>
            <a:r>
              <a:rPr lang="en-GB" sz="1200" dirty="0">
                <a:solidFill>
                  <a:schemeClr val="bg1">
                    <a:lumMod val="50000"/>
                  </a:schemeClr>
                </a:solidFill>
              </a:rPr>
              <a:t>SAE J2601/1/2 Light duty and heavy duty fuelling protocols.</a:t>
            </a:r>
          </a:p>
          <a:p>
            <a:pPr>
              <a:defRPr/>
            </a:pPr>
            <a:r>
              <a:rPr lang="en-GB" sz="1200" dirty="0">
                <a:solidFill>
                  <a:prstClr val="white">
                    <a:lumMod val="50000"/>
                  </a:prstClr>
                </a:solidFill>
              </a:rPr>
              <a:t>Up to 60g/s @700bar Up to  120g/s350</a:t>
            </a:r>
            <a:endParaRPr kumimoji="0" lang="en-GB" sz="1200" b="0" i="0" u="none" strike="noStrike" kern="1200" cap="none" spc="0" normalizeH="0" baseline="0" noProof="0" dirty="0">
              <a:ln>
                <a:noFill/>
              </a:ln>
              <a:solidFill>
                <a:prstClr val="white">
                  <a:lumMod val="50000"/>
                </a:prstClr>
              </a:solidFill>
              <a:effectLst/>
              <a:uLnTx/>
              <a:uFillTx/>
              <a:ea typeface="+mn-ea"/>
              <a:cs typeface="+mn-cs"/>
            </a:endParaRPr>
          </a:p>
          <a:p>
            <a:pPr>
              <a:defRPr/>
            </a:pPr>
            <a:r>
              <a:rPr lang="en-GB" sz="1200" dirty="0">
                <a:solidFill>
                  <a:schemeClr val="bg1">
                    <a:lumMod val="50000"/>
                  </a:schemeClr>
                </a:solidFill>
              </a:rPr>
              <a:t>Typically 1 to 2 tonnes per day</a:t>
            </a:r>
          </a:p>
        </p:txBody>
      </p:sp>
      <p:sp>
        <p:nvSpPr>
          <p:cNvPr id="27" name="Rectangle: Rounded Corners 26">
            <a:extLst>
              <a:ext uri="{FF2B5EF4-FFF2-40B4-BE49-F238E27FC236}">
                <a16:creationId xmlns:a16="http://schemas.microsoft.com/office/drawing/2014/main" id="{E2C8EECC-FD4E-F933-82F2-A17409C03C67}"/>
              </a:ext>
            </a:extLst>
          </p:cNvPr>
          <p:cNvSpPr/>
          <p:nvPr/>
        </p:nvSpPr>
        <p:spPr>
          <a:xfrm>
            <a:off x="9115728" y="1757330"/>
            <a:ext cx="2877777" cy="2989224"/>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8" name="Table 27">
            <a:extLst>
              <a:ext uri="{FF2B5EF4-FFF2-40B4-BE49-F238E27FC236}">
                <a16:creationId xmlns:a16="http://schemas.microsoft.com/office/drawing/2014/main" id="{E96CF39A-40D4-A565-8084-BC9E9D97FDE9}"/>
              </a:ext>
            </a:extLst>
          </p:cNvPr>
          <p:cNvGraphicFramePr>
            <a:graphicFrameLocks noGrp="1"/>
          </p:cNvGraphicFramePr>
          <p:nvPr/>
        </p:nvGraphicFramePr>
        <p:xfrm>
          <a:off x="9085395" y="7141505"/>
          <a:ext cx="2547639" cy="511041"/>
        </p:xfrm>
        <a:graphic>
          <a:graphicData uri="http://schemas.openxmlformats.org/drawingml/2006/table">
            <a:tbl>
              <a:tblPr firstRow="1" bandRow="1"/>
              <a:tblGrid>
                <a:gridCol w="968955">
                  <a:extLst>
                    <a:ext uri="{9D8B030D-6E8A-4147-A177-3AD203B41FA5}">
                      <a16:colId xmlns:a16="http://schemas.microsoft.com/office/drawing/2014/main" val="283622621"/>
                    </a:ext>
                  </a:extLst>
                </a:gridCol>
                <a:gridCol w="1578684">
                  <a:extLst>
                    <a:ext uri="{9D8B030D-6E8A-4147-A177-3AD203B41FA5}">
                      <a16:colId xmlns:a16="http://schemas.microsoft.com/office/drawing/2014/main" val="1477450223"/>
                    </a:ext>
                  </a:extLst>
                </a:gridCol>
              </a:tblGrid>
              <a:tr h="289955">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700" b="0" i="0" u="none" strike="noStrike">
                          <a:solidFill>
                            <a:schemeClr val="bg1">
                              <a:lumMod val="50000"/>
                            </a:schemeClr>
                          </a:solidFill>
                          <a:effectLst/>
                          <a:latin typeface="Rubik Light"/>
                        </a:rPr>
                        <a:t>Refuelling Method</a:t>
                      </a:r>
                      <a:r>
                        <a:rPr lang="en-US" sz="700" b="0" i="0">
                          <a:solidFill>
                            <a:schemeClr val="bg1">
                              <a:lumMod val="50000"/>
                            </a:schemeClr>
                          </a:solidFill>
                          <a:effectLst/>
                          <a:latin typeface="Rubik Light"/>
                        </a:rPr>
                        <a:t>​</a:t>
                      </a:r>
                      <a:endParaRPr lang="en-US" sz="700" b="0" i="0">
                        <a:solidFill>
                          <a:schemeClr val="bg1">
                            <a:lumMod val="50000"/>
                          </a:schemeClr>
                        </a:solidFill>
                        <a:effectLst/>
                        <a:latin typeface="Segoe UI" panose="020B0502040204020203"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l" rtl="0" fontAlgn="base"/>
                      <a:r>
                        <a:rPr lang="en-GB" sz="700" dirty="0">
                          <a:solidFill>
                            <a:schemeClr val="bg1">
                              <a:lumMod val="50000"/>
                            </a:schemeClr>
                          </a:solidFill>
                        </a:rPr>
                        <a:t>SAE J2601/5 High-Flow Prescriptive </a:t>
                      </a:r>
                      <a:r>
                        <a:rPr lang="en-GB" sz="700" dirty="0" err="1">
                          <a:solidFill>
                            <a:schemeClr val="bg1">
                              <a:lumMod val="50000"/>
                            </a:schemeClr>
                          </a:solidFill>
                        </a:rPr>
                        <a:t>Fueling</a:t>
                      </a:r>
                      <a:r>
                        <a:rPr lang="en-GB" sz="700" dirty="0">
                          <a:solidFill>
                            <a:schemeClr val="bg1">
                              <a:lumMod val="50000"/>
                            </a:schemeClr>
                          </a:solidFill>
                        </a:rPr>
                        <a:t> Protocols, 300g/s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2359927"/>
                  </a:ext>
                </a:extLst>
              </a:tr>
              <a:tr h="206241">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u="none" strike="noStrike">
                          <a:solidFill>
                            <a:schemeClr val="bg1">
                              <a:lumMod val="50000"/>
                            </a:schemeClr>
                          </a:solidFill>
                          <a:effectLst/>
                          <a:latin typeface="Rubik Light"/>
                        </a:rPr>
                        <a:t>A</a:t>
                      </a:r>
                      <a:r>
                        <a:rPr lang="en-GB" sz="700" b="0" i="0" u="none" strike="noStrike">
                          <a:solidFill>
                            <a:schemeClr val="bg1">
                              <a:lumMod val="50000"/>
                            </a:schemeClr>
                          </a:solidFill>
                          <a:effectLst/>
                          <a:latin typeface="Rubik Light"/>
                        </a:rPr>
                        <a:t>vailable to Market</a:t>
                      </a:r>
                      <a:endParaRPr lang="en-US" sz="700" b="0" i="0">
                        <a:solidFill>
                          <a:schemeClr val="bg1">
                            <a:lumMod val="50000"/>
                          </a:schemeClr>
                        </a:solidFill>
                        <a:effectLst/>
                        <a:latin typeface="Segoe UI" panose="020B0502040204020203"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base"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Now</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3755632"/>
                  </a:ext>
                </a:extLst>
              </a:tr>
            </a:tbl>
          </a:graphicData>
        </a:graphic>
      </p:graphicFrame>
      <p:pic>
        <p:nvPicPr>
          <p:cNvPr id="29" name="Picture 28">
            <a:extLst>
              <a:ext uri="{FF2B5EF4-FFF2-40B4-BE49-F238E27FC236}">
                <a16:creationId xmlns:a16="http://schemas.microsoft.com/office/drawing/2014/main" id="{7FD8D313-4BFA-4279-FA5D-0802A774DCF4}"/>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9832693" y="1979370"/>
            <a:ext cx="1421436" cy="1113580"/>
          </a:xfrm>
          <a:prstGeom prst="rect">
            <a:avLst/>
          </a:prstGeom>
        </p:spPr>
      </p:pic>
      <p:grpSp>
        <p:nvGrpSpPr>
          <p:cNvPr id="30" name="Group 29">
            <a:extLst>
              <a:ext uri="{FF2B5EF4-FFF2-40B4-BE49-F238E27FC236}">
                <a16:creationId xmlns:a16="http://schemas.microsoft.com/office/drawing/2014/main" id="{41D6E7A3-9F4C-753E-924A-8A059AD947B1}"/>
              </a:ext>
            </a:extLst>
          </p:cNvPr>
          <p:cNvGrpSpPr/>
          <p:nvPr/>
        </p:nvGrpSpPr>
        <p:grpSpPr>
          <a:xfrm>
            <a:off x="361854" y="4818195"/>
            <a:ext cx="11864164" cy="1389639"/>
            <a:chOff x="380731" y="4945443"/>
            <a:chExt cx="11864164" cy="1389639"/>
          </a:xfrm>
        </p:grpSpPr>
        <p:sp>
          <p:nvSpPr>
            <p:cNvPr id="31" name="Rectangle 30">
              <a:extLst>
                <a:ext uri="{FF2B5EF4-FFF2-40B4-BE49-F238E27FC236}">
                  <a16:creationId xmlns:a16="http://schemas.microsoft.com/office/drawing/2014/main" id="{398004D1-38AE-6C2F-BC52-AFF7CE3EEAF8}"/>
                </a:ext>
              </a:extLst>
            </p:cNvPr>
            <p:cNvSpPr/>
            <p:nvPr/>
          </p:nvSpPr>
          <p:spPr>
            <a:xfrm>
              <a:off x="440111" y="4979645"/>
              <a:ext cx="2125002" cy="223151"/>
            </a:xfrm>
            <a:prstGeom prst="rect">
              <a:avLst/>
            </a:prstGeom>
            <a:solidFill>
              <a:srgbClr val="007D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1                   20</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BB473FD0-8F47-1FC6-C31A-329D153F8828}"/>
                </a:ext>
              </a:extLst>
            </p:cNvPr>
            <p:cNvSpPr/>
            <p:nvPr/>
          </p:nvSpPr>
          <p:spPr>
            <a:xfrm>
              <a:off x="1010633" y="5289524"/>
              <a:ext cx="4694404" cy="223151"/>
            </a:xfrm>
            <a:prstGeom prst="rect">
              <a:avLst/>
            </a:prstGeom>
            <a:solidFill>
              <a:srgbClr val="007D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1                                                                      20</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F524E83-F50A-8F76-042B-3E827149DD43}"/>
                </a:ext>
              </a:extLst>
            </p:cNvPr>
            <p:cNvSpPr/>
            <p:nvPr/>
          </p:nvSpPr>
          <p:spPr>
            <a:xfrm>
              <a:off x="4761939" y="5567241"/>
              <a:ext cx="4939320" cy="218409"/>
            </a:xfrm>
            <a:prstGeom prst="rect">
              <a:avLst/>
            </a:prstGeom>
            <a:solidFill>
              <a:srgbClr val="007D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20                                                                               60</a:t>
              </a:r>
            </a:p>
          </p:txBody>
        </p:sp>
        <p:pic>
          <p:nvPicPr>
            <p:cNvPr id="34" name="Picture 33">
              <a:extLst>
                <a:ext uri="{FF2B5EF4-FFF2-40B4-BE49-F238E27FC236}">
                  <a16:creationId xmlns:a16="http://schemas.microsoft.com/office/drawing/2014/main" id="{27102958-8F80-BC0D-295E-1A7AFF6A7B4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8824" b="91176" l="9174" r="88073">
                          <a14:foregroundMark x1="54128" y1="46078" x2="54128" y2="46078"/>
                          <a14:foregroundMark x1="52294" y1="91176" x2="52294" y2="91176"/>
                          <a14:foregroundMark x1="43119" y1="31373" x2="43119" y2="31373"/>
                          <a14:foregroundMark x1="88073" y1="50980" x2="88073" y2="50980"/>
                          <a14:foregroundMark x1="56881" y1="31373" x2="56881" y2="31373"/>
                        </a14:backgroundRemoval>
                      </a14:imgEffect>
                    </a14:imgLayer>
                  </a14:imgProps>
                </a:ext>
                <a:ext uri="{28A0092B-C50C-407E-A947-70E740481C1C}">
                  <a14:useLocalDpi xmlns:a14="http://schemas.microsoft.com/office/drawing/2010/main"/>
                </a:ext>
              </a:extLst>
            </a:blip>
            <a:srcRect/>
            <a:stretch/>
          </p:blipFill>
          <p:spPr>
            <a:xfrm>
              <a:off x="6960881" y="5418256"/>
              <a:ext cx="700735" cy="655718"/>
            </a:xfrm>
            <a:prstGeom prst="rect">
              <a:avLst/>
            </a:prstGeom>
            <a:ln>
              <a:noFill/>
            </a:ln>
          </p:spPr>
        </p:pic>
        <p:pic>
          <p:nvPicPr>
            <p:cNvPr id="35" name="Picture 34">
              <a:extLst>
                <a:ext uri="{FF2B5EF4-FFF2-40B4-BE49-F238E27FC236}">
                  <a16:creationId xmlns:a16="http://schemas.microsoft.com/office/drawing/2014/main" id="{206F1D19-1B11-1F4B-9DFA-9F1B8A83B77D}"/>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9346" b="89720" l="9735" r="90265">
                          <a14:foregroundMark x1="41593" y1="32710" x2="41593" y2="32710"/>
                          <a14:foregroundMark x1="70796" y1="60748" x2="70796" y2="60748"/>
                        </a14:backgroundRemoval>
                      </a14:imgEffect>
                    </a14:imgLayer>
                  </a14:imgProps>
                </a:ext>
                <a:ext uri="{28A0092B-C50C-407E-A947-70E740481C1C}">
                  <a14:useLocalDpi xmlns:a14="http://schemas.microsoft.com/office/drawing/2010/main"/>
                </a:ext>
              </a:extLst>
            </a:blip>
            <a:srcRect/>
            <a:stretch/>
          </p:blipFill>
          <p:spPr>
            <a:xfrm>
              <a:off x="1103907" y="4945443"/>
              <a:ext cx="693296" cy="655718"/>
            </a:xfrm>
            <a:prstGeom prst="rect">
              <a:avLst/>
            </a:prstGeom>
            <a:ln>
              <a:noFill/>
            </a:ln>
          </p:spPr>
        </p:pic>
        <p:sp>
          <p:nvSpPr>
            <p:cNvPr id="36" name="TextBox 35">
              <a:extLst>
                <a:ext uri="{FF2B5EF4-FFF2-40B4-BE49-F238E27FC236}">
                  <a16:creationId xmlns:a16="http://schemas.microsoft.com/office/drawing/2014/main" id="{C8DBE04F-0D86-FCB1-FF48-28CCD5F315C2}"/>
                </a:ext>
              </a:extLst>
            </p:cNvPr>
            <p:cNvSpPr txBox="1"/>
            <p:nvPr/>
          </p:nvSpPr>
          <p:spPr>
            <a:xfrm>
              <a:off x="380731" y="5607615"/>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rPr>
                <a:t>Light-Duty Truck e.g., FC Hilux, First Hydrogen Vans</a:t>
              </a:r>
              <a:endParaRPr kumimoji="0" lang="en-GB"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endParaRPr>
            </a:p>
          </p:txBody>
        </p:sp>
        <p:sp>
          <p:nvSpPr>
            <p:cNvPr id="37" name="TextBox 36">
              <a:extLst>
                <a:ext uri="{FF2B5EF4-FFF2-40B4-BE49-F238E27FC236}">
                  <a16:creationId xmlns:a16="http://schemas.microsoft.com/office/drawing/2014/main" id="{A8690E4E-8797-E3EC-1982-08162EA81600}"/>
                </a:ext>
              </a:extLst>
            </p:cNvPr>
            <p:cNvSpPr txBox="1"/>
            <p:nvPr/>
          </p:nvSpPr>
          <p:spPr>
            <a:xfrm>
              <a:off x="5741740" y="5246394"/>
              <a:ext cx="3828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rPr>
                <a:t>Buses , Trucks, Vans and Passengers Vehicles</a:t>
              </a:r>
              <a:endParaRPr kumimoji="0" lang="en-GB"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endParaRPr>
            </a:p>
          </p:txBody>
        </p:sp>
        <p:sp>
          <p:nvSpPr>
            <p:cNvPr id="38" name="Rectangle 37">
              <a:extLst>
                <a:ext uri="{FF2B5EF4-FFF2-40B4-BE49-F238E27FC236}">
                  <a16:creationId xmlns:a16="http://schemas.microsoft.com/office/drawing/2014/main" id="{A34257DF-D041-EF13-4D22-6CB06C959B90}"/>
                </a:ext>
              </a:extLst>
            </p:cNvPr>
            <p:cNvSpPr/>
            <p:nvPr/>
          </p:nvSpPr>
          <p:spPr>
            <a:xfrm>
              <a:off x="9068669" y="5848031"/>
              <a:ext cx="2359246" cy="218409"/>
            </a:xfrm>
            <a:prstGeom prst="rect">
              <a:avLst/>
            </a:prstGeom>
            <a:solidFill>
              <a:srgbClr val="007D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60                              320</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3C5B42F-E4A2-1D60-02A3-87D704D84D98}"/>
                </a:ext>
              </a:extLst>
            </p:cNvPr>
            <p:cNvSpPr txBox="1"/>
            <p:nvPr/>
          </p:nvSpPr>
          <p:spPr>
            <a:xfrm>
              <a:off x="9652519" y="5447867"/>
              <a:ext cx="259237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rPr>
                <a:t>Heavy-Duty Long-Haul Trucks</a:t>
              </a:r>
              <a:endParaRPr kumimoji="0" lang="en-GB"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endParaRPr>
            </a:p>
          </p:txBody>
        </p:sp>
        <p:pic>
          <p:nvPicPr>
            <p:cNvPr id="40" name="Picture 39">
              <a:extLst>
                <a:ext uri="{FF2B5EF4-FFF2-40B4-BE49-F238E27FC236}">
                  <a16:creationId xmlns:a16="http://schemas.microsoft.com/office/drawing/2014/main" id="{2DE8A15F-F188-0423-E8FE-4E9DB33ECB89}"/>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9524" b="89286" l="6186" r="89691">
                          <a14:foregroundMark x1="6186" y1="39286" x2="6186" y2="39286"/>
                          <a14:foregroundMark x1="63918" y1="32143" x2="63918" y2="32143"/>
                          <a14:foregroundMark x1="76289" y1="23810" x2="76289" y2="23810"/>
                          <a14:foregroundMark x1="67010" y1="19048" x2="67010" y2="19048"/>
                        </a14:backgroundRemoval>
                      </a14:imgEffect>
                    </a14:imgLayer>
                  </a14:imgProps>
                </a:ext>
                <a:ext uri="{28A0092B-C50C-407E-A947-70E740481C1C}">
                  <a14:useLocalDpi xmlns:a14="http://schemas.microsoft.com/office/drawing/2010/main"/>
                </a:ext>
              </a:extLst>
            </a:blip>
            <a:srcRect/>
            <a:stretch/>
          </p:blipFill>
          <p:spPr>
            <a:xfrm>
              <a:off x="9942569" y="5679364"/>
              <a:ext cx="754141" cy="655718"/>
            </a:xfrm>
            <a:prstGeom prst="rect">
              <a:avLst/>
            </a:prstGeom>
            <a:ln>
              <a:noFill/>
            </a:ln>
          </p:spPr>
        </p:pic>
        <p:pic>
          <p:nvPicPr>
            <p:cNvPr id="41" name="Picture 40">
              <a:extLst>
                <a:ext uri="{FF2B5EF4-FFF2-40B4-BE49-F238E27FC236}">
                  <a16:creationId xmlns:a16="http://schemas.microsoft.com/office/drawing/2014/main" id="{41D1D486-2FF4-148B-22FD-07AD88EC692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8824" b="91176" l="9174" r="88073">
                          <a14:foregroundMark x1="54128" y1="46078" x2="54128" y2="46078"/>
                          <a14:foregroundMark x1="52294" y1="91176" x2="52294" y2="91176"/>
                          <a14:foregroundMark x1="43119" y1="31373" x2="43119" y2="31373"/>
                          <a14:foregroundMark x1="88073" y1="50980" x2="88073" y2="50980"/>
                          <a14:foregroundMark x1="56881" y1="31373" x2="56881" y2="31373"/>
                        </a14:backgroundRemoval>
                      </a14:imgEffect>
                    </a14:imgLayer>
                  </a14:imgProps>
                </a:ext>
                <a:ext uri="{28A0092B-C50C-407E-A947-70E740481C1C}">
                  <a14:useLocalDpi xmlns:a14="http://schemas.microsoft.com/office/drawing/2010/main"/>
                </a:ext>
              </a:extLst>
            </a:blip>
            <a:srcRect/>
            <a:stretch/>
          </p:blipFill>
          <p:spPr>
            <a:xfrm>
              <a:off x="2853897" y="5073548"/>
              <a:ext cx="700735" cy="655718"/>
            </a:xfrm>
            <a:prstGeom prst="rect">
              <a:avLst/>
            </a:prstGeom>
            <a:ln>
              <a:noFill/>
            </a:ln>
          </p:spPr>
        </p:pic>
      </p:grpSp>
      <p:sp>
        <p:nvSpPr>
          <p:cNvPr id="42" name="TextBox 41">
            <a:extLst>
              <a:ext uri="{FF2B5EF4-FFF2-40B4-BE49-F238E27FC236}">
                <a16:creationId xmlns:a16="http://schemas.microsoft.com/office/drawing/2014/main" id="{2E896836-E594-FCFB-1569-69D11BA26680}"/>
              </a:ext>
            </a:extLst>
          </p:cNvPr>
          <p:cNvSpPr txBox="1"/>
          <p:nvPr/>
        </p:nvSpPr>
        <p:spPr>
          <a:xfrm>
            <a:off x="1673760" y="1421075"/>
            <a:ext cx="2567275" cy="408623"/>
          </a:xfrm>
          <a:prstGeom prst="roundRect">
            <a:avLst/>
          </a:prstGeom>
          <a:gradFill flip="none" rotWithShape="1">
            <a:gsLst>
              <a:gs pos="45000">
                <a:srgbClr val="007DAB"/>
              </a:gs>
              <a:gs pos="83000">
                <a:srgbClr val="00A06C"/>
              </a:gs>
              <a:gs pos="99000">
                <a:srgbClr val="00B050"/>
              </a:gs>
            </a:gsLst>
            <a:lin ang="0" scaled="1"/>
            <a:tileRect/>
          </a:grad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Packaged HRS Solutions</a:t>
            </a:r>
          </a:p>
        </p:txBody>
      </p:sp>
      <p:sp>
        <p:nvSpPr>
          <p:cNvPr id="43" name="TextBox 42">
            <a:extLst>
              <a:ext uri="{FF2B5EF4-FFF2-40B4-BE49-F238E27FC236}">
                <a16:creationId xmlns:a16="http://schemas.microsoft.com/office/drawing/2014/main" id="{AE56BD8C-22BC-508D-446D-B575FB60559D}"/>
              </a:ext>
            </a:extLst>
          </p:cNvPr>
          <p:cNvSpPr txBox="1"/>
          <p:nvPr/>
        </p:nvSpPr>
        <p:spPr>
          <a:xfrm>
            <a:off x="7839794" y="1416920"/>
            <a:ext cx="2513863" cy="408623"/>
          </a:xfrm>
          <a:prstGeom prst="roundRect">
            <a:avLst/>
          </a:prstGeom>
          <a:gradFill flip="none" rotWithShape="1">
            <a:gsLst>
              <a:gs pos="45000">
                <a:srgbClr val="007DAB"/>
              </a:gs>
              <a:gs pos="83000">
                <a:srgbClr val="00A06C"/>
              </a:gs>
              <a:gs pos="99000">
                <a:srgbClr val="00B050"/>
              </a:gs>
            </a:gsLst>
            <a:lin ang="0" scaled="1"/>
            <a:tileRect/>
          </a:grad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             Static HRS            </a:t>
            </a:r>
          </a:p>
        </p:txBody>
      </p:sp>
      <p:pic>
        <p:nvPicPr>
          <p:cNvPr id="44" name="Picture 43" descr="A blue and white logo&#10;&#10;Description automatically generated">
            <a:extLst>
              <a:ext uri="{FF2B5EF4-FFF2-40B4-BE49-F238E27FC236}">
                <a16:creationId xmlns:a16="http://schemas.microsoft.com/office/drawing/2014/main" id="{660BD40E-D984-2E87-6AAE-5187C6E95DA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23094" y="6112298"/>
            <a:ext cx="1459288" cy="409947"/>
          </a:xfrm>
          <a:prstGeom prst="rect">
            <a:avLst/>
          </a:prstGeom>
        </p:spPr>
      </p:pic>
      <p:pic>
        <p:nvPicPr>
          <p:cNvPr id="45" name="Picture 44" descr="A logo for a company&#10;&#10;Description automatically generated">
            <a:extLst>
              <a:ext uri="{FF2B5EF4-FFF2-40B4-BE49-F238E27FC236}">
                <a16:creationId xmlns:a16="http://schemas.microsoft.com/office/drawing/2014/main" id="{0E434680-E0AE-79AD-1182-93BB5BC1BC8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40355" y="6074345"/>
            <a:ext cx="1295400" cy="467208"/>
          </a:xfrm>
          <a:prstGeom prst="rect">
            <a:avLst/>
          </a:prstGeom>
        </p:spPr>
      </p:pic>
      <p:sp>
        <p:nvSpPr>
          <p:cNvPr id="3" name="TextBox 2">
            <a:extLst>
              <a:ext uri="{FF2B5EF4-FFF2-40B4-BE49-F238E27FC236}">
                <a16:creationId xmlns:a16="http://schemas.microsoft.com/office/drawing/2014/main" id="{FD37BBF8-8E57-524A-4B45-68509555B6F4}"/>
              </a:ext>
            </a:extLst>
          </p:cNvPr>
          <p:cNvSpPr txBox="1"/>
          <p:nvPr/>
        </p:nvSpPr>
        <p:spPr>
          <a:xfrm>
            <a:off x="9418105" y="3086919"/>
            <a:ext cx="2519455"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XL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(Heavy Duty HRS)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ea typeface="+mn-ea"/>
                <a:cs typeface="+mn-cs"/>
              </a:rPr>
              <a:t>SAE J2601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ea typeface="+mn-ea"/>
                <a:cs typeface="+mn-cs"/>
              </a:rPr>
              <a:t>High-Flow Prescriptive Fuelling Protocols</a:t>
            </a:r>
          </a:p>
          <a:p>
            <a:pPr>
              <a:defRPr/>
            </a:pPr>
            <a:r>
              <a:rPr kumimoji="0" lang="en-GB" sz="1200" b="0" i="0" u="none" strike="noStrike" kern="1200" cap="none" spc="0" normalizeH="0" baseline="0" noProof="0" dirty="0">
                <a:ln>
                  <a:noFill/>
                </a:ln>
                <a:solidFill>
                  <a:prstClr val="white">
                    <a:lumMod val="50000"/>
                  </a:prstClr>
                </a:solidFill>
                <a:effectLst/>
                <a:uLnTx/>
                <a:uFillTx/>
                <a:ea typeface="+mn-ea"/>
                <a:cs typeface="+mn-cs"/>
              </a:rPr>
              <a:t>Fuelling Protocols, 300g/s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ea typeface="+mn-ea"/>
                <a:cs typeface="+mn-cs"/>
              </a:rPr>
              <a:t>Typically &gt; 2tonnes per day</a:t>
            </a:r>
          </a:p>
        </p:txBody>
      </p:sp>
    </p:spTree>
    <p:extLst>
      <p:ext uri="{BB962C8B-B14F-4D97-AF65-F5344CB8AC3E}">
        <p14:creationId xmlns:p14="http://schemas.microsoft.com/office/powerpoint/2010/main" val="2388555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text, font, logo, graphics&#10;&#10;Description automatically generated">
            <a:extLst>
              <a:ext uri="{FF2B5EF4-FFF2-40B4-BE49-F238E27FC236}">
                <a16:creationId xmlns:a16="http://schemas.microsoft.com/office/drawing/2014/main" id="{1D89C234-FCED-FAE9-5AA0-4F8489F193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7602" y="5619218"/>
            <a:ext cx="600953" cy="600953"/>
          </a:xfrm>
          <a:prstGeom prst="rect">
            <a:avLst/>
          </a:prstGeom>
        </p:spPr>
      </p:pic>
      <p:sp>
        <p:nvSpPr>
          <p:cNvPr id="46" name="Content Placeholder 2">
            <a:extLst>
              <a:ext uri="{FF2B5EF4-FFF2-40B4-BE49-F238E27FC236}">
                <a16:creationId xmlns:a16="http://schemas.microsoft.com/office/drawing/2014/main" id="{CBAE4631-B3C3-4CFC-AD20-4E520DC55866}"/>
              </a:ext>
            </a:extLst>
          </p:cNvPr>
          <p:cNvSpPr>
            <a:spLocks noGrp="1"/>
          </p:cNvSpPr>
          <p:nvPr>
            <p:ph idx="1"/>
          </p:nvPr>
        </p:nvSpPr>
        <p:spPr>
          <a:xfrm>
            <a:off x="341500" y="3670290"/>
            <a:ext cx="10955010" cy="2547123"/>
          </a:xfrm>
        </p:spPr>
        <p:txBody>
          <a:bodyPr>
            <a:noAutofit/>
          </a:bodyPr>
          <a:lstStyle/>
          <a:p>
            <a:pPr marL="0" marR="5276" indent="0">
              <a:buClr>
                <a:srgbClr val="007CAB"/>
              </a:buClr>
              <a:buNone/>
              <a:tabLst>
                <a:tab pos="328254" algn="l"/>
              </a:tabLst>
            </a:pPr>
            <a:endParaRPr lang="en-GB" sz="200" b="0" dirty="0">
              <a:latin typeface="+mn-lt"/>
              <a:cs typeface="+mn-cs"/>
            </a:endParaRPr>
          </a:p>
          <a:p>
            <a:pPr marR="5276">
              <a:buClr>
                <a:srgbClr val="007CAB"/>
              </a:buClr>
              <a:tabLst>
                <a:tab pos="328254" algn="l"/>
              </a:tabLst>
            </a:pPr>
            <a:r>
              <a:rPr lang="en-GB" sz="1400" b="0" kern="0" dirty="0">
                <a:solidFill>
                  <a:schemeClr val="tx1">
                    <a:lumMod val="85000"/>
                    <a:lumOff val="15000"/>
                  </a:schemeClr>
                </a:solidFill>
                <a:latin typeface="+mn-lt"/>
              </a:rPr>
              <a:t>Project experience covers design, products supply, integration, installation and commissioning of piping systems, as well as design, build and integration of Hydrogen Refuelling Stations (HRS)</a:t>
            </a:r>
          </a:p>
          <a:p>
            <a:pPr marR="5276">
              <a:buClr>
                <a:srgbClr val="007CAB"/>
              </a:buClr>
              <a:tabLst>
                <a:tab pos="328254" algn="l"/>
              </a:tabLst>
            </a:pPr>
            <a:r>
              <a:rPr lang="en-GB" sz="1400" b="0" kern="0" dirty="0">
                <a:solidFill>
                  <a:schemeClr val="tx1">
                    <a:lumMod val="85000"/>
                    <a:lumOff val="15000"/>
                  </a:schemeClr>
                </a:solidFill>
                <a:latin typeface="+mn-lt"/>
              </a:rPr>
              <a:t>Projects extend across Transport, Industrial and Power Sectors and include: </a:t>
            </a:r>
          </a:p>
          <a:p>
            <a:pPr marR="5276" lvl="1">
              <a:buClr>
                <a:srgbClr val="00B050"/>
              </a:buClr>
              <a:tabLst>
                <a:tab pos="328254" algn="l"/>
              </a:tabLst>
            </a:pPr>
            <a:r>
              <a:rPr lang="en-GB" sz="1400" b="0" kern="0" dirty="0">
                <a:solidFill>
                  <a:schemeClr val="tx1">
                    <a:lumMod val="85000"/>
                    <a:lumOff val="15000"/>
                  </a:schemeClr>
                </a:solidFill>
                <a:latin typeface="+mn-lt"/>
              </a:rPr>
              <a:t>Hydrogen Mobility applications – Solutions for Automotive Fleet Services </a:t>
            </a:r>
          </a:p>
          <a:p>
            <a:pPr marR="5276" lvl="1">
              <a:buClr>
                <a:srgbClr val="00B050"/>
              </a:buClr>
              <a:tabLst>
                <a:tab pos="328254" algn="l"/>
              </a:tabLst>
            </a:pPr>
            <a:r>
              <a:rPr lang="en-GB" sz="1400" b="0" kern="0" dirty="0">
                <a:solidFill>
                  <a:schemeClr val="tx1">
                    <a:lumMod val="85000"/>
                    <a:lumOff val="15000"/>
                  </a:schemeClr>
                </a:solidFill>
                <a:latin typeface="+mn-lt"/>
              </a:rPr>
              <a:t>Assembly, Commissioning and Maintenance of Hydrogen Refuelling Systems (HRS)</a:t>
            </a:r>
          </a:p>
          <a:p>
            <a:pPr marR="5276" lvl="1">
              <a:buClr>
                <a:srgbClr val="00B050"/>
              </a:buClr>
              <a:tabLst>
                <a:tab pos="328254" algn="l"/>
              </a:tabLst>
            </a:pPr>
            <a:r>
              <a:rPr lang="en-GB" sz="1400" b="0" kern="0" dirty="0">
                <a:solidFill>
                  <a:schemeClr val="tx1">
                    <a:lumMod val="85000"/>
                    <a:lumOff val="15000"/>
                  </a:schemeClr>
                </a:solidFill>
                <a:latin typeface="+mn-lt"/>
              </a:rPr>
              <a:t>Fuel Switching in Industrial Gas Systems</a:t>
            </a:r>
          </a:p>
          <a:p>
            <a:pPr marR="5276" lvl="1">
              <a:buClr>
                <a:srgbClr val="00B050"/>
              </a:buClr>
              <a:tabLst>
                <a:tab pos="328254" algn="l"/>
              </a:tabLst>
            </a:pPr>
            <a:r>
              <a:rPr lang="en-GB" sz="1400" b="0" kern="0" dirty="0">
                <a:solidFill>
                  <a:schemeClr val="tx1">
                    <a:lumMod val="85000"/>
                    <a:lumOff val="15000"/>
                  </a:schemeClr>
                </a:solidFill>
                <a:latin typeface="+mn-lt"/>
              </a:rPr>
              <a:t>Hydrogen Compression, Storage and Dispensing Systems</a:t>
            </a:r>
          </a:p>
        </p:txBody>
      </p:sp>
      <p:sp>
        <p:nvSpPr>
          <p:cNvPr id="4" name="Title 3">
            <a:extLst>
              <a:ext uri="{FF2B5EF4-FFF2-40B4-BE49-F238E27FC236}">
                <a16:creationId xmlns:a16="http://schemas.microsoft.com/office/drawing/2014/main" id="{0F92FC4C-A774-4552-8ADE-07AB719CE034}"/>
              </a:ext>
            </a:extLst>
          </p:cNvPr>
          <p:cNvSpPr>
            <a:spLocks noGrp="1"/>
          </p:cNvSpPr>
          <p:nvPr>
            <p:ph type="title"/>
          </p:nvPr>
        </p:nvSpPr>
        <p:spPr>
          <a:xfrm>
            <a:off x="344479" y="76011"/>
            <a:ext cx="5585669" cy="943779"/>
          </a:xfrm>
        </p:spPr>
        <p:txBody>
          <a:bodyPr>
            <a:noAutofit/>
          </a:bodyPr>
          <a:lstStyle/>
          <a:p>
            <a:r>
              <a:rPr lang="en-GB" sz="4000" dirty="0">
                <a:latin typeface="Titillium Web SemiBold" panose="00000700000000000000" pitchFamily="2" charset="0"/>
              </a:rPr>
              <a:t>Our Hydrogen Journey</a:t>
            </a:r>
          </a:p>
        </p:txBody>
      </p:sp>
      <p:grpSp>
        <p:nvGrpSpPr>
          <p:cNvPr id="321" name="Group 320">
            <a:extLst>
              <a:ext uri="{FF2B5EF4-FFF2-40B4-BE49-F238E27FC236}">
                <a16:creationId xmlns:a16="http://schemas.microsoft.com/office/drawing/2014/main" id="{335E3FC3-1F2E-B834-163D-457BC969689A}"/>
              </a:ext>
            </a:extLst>
          </p:cNvPr>
          <p:cNvGrpSpPr/>
          <p:nvPr/>
        </p:nvGrpSpPr>
        <p:grpSpPr>
          <a:xfrm>
            <a:off x="226424" y="908242"/>
            <a:ext cx="11189514" cy="2470169"/>
            <a:chOff x="544398" y="635250"/>
            <a:chExt cx="7988143" cy="1954627"/>
          </a:xfrm>
        </p:grpSpPr>
        <p:sp>
          <p:nvSpPr>
            <p:cNvPr id="216" name="TextBox 215">
              <a:extLst>
                <a:ext uri="{FF2B5EF4-FFF2-40B4-BE49-F238E27FC236}">
                  <a16:creationId xmlns:a16="http://schemas.microsoft.com/office/drawing/2014/main" id="{7B53F1A1-CB2E-7755-6AB9-6A92995AE8C6}"/>
                </a:ext>
              </a:extLst>
            </p:cNvPr>
            <p:cNvSpPr txBox="1"/>
            <p:nvPr/>
          </p:nvSpPr>
          <p:spPr>
            <a:xfrm>
              <a:off x="544398" y="1173381"/>
              <a:ext cx="7178758" cy="3412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Titillium Web Light" panose="020B0604020202020204" pitchFamily="2" charset="0"/>
                  <a:ea typeface="+mn-ea"/>
                  <a:cs typeface="+mn-cs"/>
                </a:rPr>
                <a:t>For over 40 years Hydrasun have provided fluid management and instrumentation solutions to the global energy market offering specialist knowledge in the design, specification and installation of small- bore tubing and instrumentation in explosive environments </a:t>
              </a:r>
            </a:p>
          </p:txBody>
        </p:sp>
        <p:grpSp>
          <p:nvGrpSpPr>
            <p:cNvPr id="217" name="Group 216">
              <a:extLst>
                <a:ext uri="{FF2B5EF4-FFF2-40B4-BE49-F238E27FC236}">
                  <a16:creationId xmlns:a16="http://schemas.microsoft.com/office/drawing/2014/main" id="{7F7D3685-E56F-EABB-F3C2-24B8EC0D3FC1}"/>
                </a:ext>
              </a:extLst>
            </p:cNvPr>
            <p:cNvGrpSpPr/>
            <p:nvPr/>
          </p:nvGrpSpPr>
          <p:grpSpPr>
            <a:xfrm>
              <a:off x="544398" y="1600710"/>
              <a:ext cx="7909560" cy="94101"/>
              <a:chOff x="822960" y="1646747"/>
              <a:chExt cx="10546080" cy="125469"/>
            </a:xfrm>
          </p:grpSpPr>
          <p:sp>
            <p:nvSpPr>
              <p:cNvPr id="218" name="Arrow: Right 217">
                <a:extLst>
                  <a:ext uri="{FF2B5EF4-FFF2-40B4-BE49-F238E27FC236}">
                    <a16:creationId xmlns:a16="http://schemas.microsoft.com/office/drawing/2014/main" id="{93BE135F-2CC4-CE05-F568-0094D1169C67}"/>
                  </a:ext>
                </a:extLst>
              </p:cNvPr>
              <p:cNvSpPr/>
              <p:nvPr/>
            </p:nvSpPr>
            <p:spPr>
              <a:xfrm>
                <a:off x="822960" y="1647672"/>
                <a:ext cx="10546080" cy="12454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19" name="Flowchart: Connector 218">
                <a:extLst>
                  <a:ext uri="{FF2B5EF4-FFF2-40B4-BE49-F238E27FC236}">
                    <a16:creationId xmlns:a16="http://schemas.microsoft.com/office/drawing/2014/main" id="{554A8511-02B1-D64A-3FD4-E876814699E5}"/>
                  </a:ext>
                </a:extLst>
              </p:cNvPr>
              <p:cNvSpPr/>
              <p:nvPr/>
            </p:nvSpPr>
            <p:spPr>
              <a:xfrm>
                <a:off x="822960" y="1646747"/>
                <a:ext cx="126274" cy="124543"/>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0" name="Group 219">
              <a:extLst>
                <a:ext uri="{FF2B5EF4-FFF2-40B4-BE49-F238E27FC236}">
                  <a16:creationId xmlns:a16="http://schemas.microsoft.com/office/drawing/2014/main" id="{E5B3A4DC-36B3-126C-3F35-9ED56F0DC532}"/>
                </a:ext>
              </a:extLst>
            </p:cNvPr>
            <p:cNvGrpSpPr/>
            <p:nvPr/>
          </p:nvGrpSpPr>
          <p:grpSpPr>
            <a:xfrm>
              <a:off x="6034065" y="1750884"/>
              <a:ext cx="2419893" cy="100733"/>
              <a:chOff x="485139" y="1639688"/>
              <a:chExt cx="10883901" cy="109900"/>
            </a:xfrm>
            <a:gradFill flip="none" rotWithShape="1">
              <a:gsLst>
                <a:gs pos="40000">
                  <a:srgbClr val="007DAB"/>
                </a:gs>
                <a:gs pos="100000">
                  <a:srgbClr val="00B050"/>
                </a:gs>
              </a:gsLst>
              <a:lin ang="0" scaled="1"/>
              <a:tileRect/>
            </a:gradFill>
          </p:grpSpPr>
          <p:sp>
            <p:nvSpPr>
              <p:cNvPr id="221" name="Arrow: Right 220">
                <a:extLst>
                  <a:ext uri="{FF2B5EF4-FFF2-40B4-BE49-F238E27FC236}">
                    <a16:creationId xmlns:a16="http://schemas.microsoft.com/office/drawing/2014/main" id="{F12E5F5C-27FF-C2D4-AF09-1A33481A3ED1}"/>
                  </a:ext>
                </a:extLst>
              </p:cNvPr>
              <p:cNvSpPr/>
              <p:nvPr/>
            </p:nvSpPr>
            <p:spPr>
              <a:xfrm>
                <a:off x="822961" y="1647649"/>
                <a:ext cx="10546079" cy="10190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22" name="Flowchart: Connector 221">
                <a:extLst>
                  <a:ext uri="{FF2B5EF4-FFF2-40B4-BE49-F238E27FC236}">
                    <a16:creationId xmlns:a16="http://schemas.microsoft.com/office/drawing/2014/main" id="{C3E6B8F1-EC4D-2B5A-0BDF-5FE6CD711BED}"/>
                  </a:ext>
                </a:extLst>
              </p:cNvPr>
              <p:cNvSpPr/>
              <p:nvPr/>
            </p:nvSpPr>
            <p:spPr>
              <a:xfrm flipH="1">
                <a:off x="485139" y="1639688"/>
                <a:ext cx="396578" cy="1099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3" name="TextBox 222">
              <a:extLst>
                <a:ext uri="{FF2B5EF4-FFF2-40B4-BE49-F238E27FC236}">
                  <a16:creationId xmlns:a16="http://schemas.microsoft.com/office/drawing/2014/main" id="{A9F1C135-451F-33BF-22EC-803A7E947770}"/>
                </a:ext>
              </a:extLst>
            </p:cNvPr>
            <p:cNvSpPr txBox="1"/>
            <p:nvPr/>
          </p:nvSpPr>
          <p:spPr>
            <a:xfrm>
              <a:off x="5454401" y="1694167"/>
              <a:ext cx="617220" cy="268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gradFill flip="none" rotWithShape="1">
                    <a:gsLst>
                      <a:gs pos="78000">
                        <a:srgbClr val="007DAB"/>
                      </a:gs>
                      <a:gs pos="100000">
                        <a:srgbClr val="00B050"/>
                      </a:gs>
                    </a:gsLst>
                    <a:lin ang="0" scaled="1"/>
                    <a:tileRect/>
                  </a:gradFill>
                  <a:effectLst/>
                  <a:uLnTx/>
                  <a:uFillTx/>
                  <a:latin typeface="Titillium Web Light" panose="00000400000000000000" pitchFamily="2" charset="0"/>
                  <a:ea typeface="+mn-ea"/>
                  <a:cs typeface="+mn-cs"/>
                </a:rPr>
                <a:t>2016</a:t>
              </a:r>
              <a:endParaRPr kumimoji="0" lang="en-GB" sz="1600" b="1" i="0" u="none" strike="noStrike" kern="1200" cap="none" spc="0" normalizeH="0" baseline="0" noProof="0" dirty="0">
                <a:ln>
                  <a:noFill/>
                </a:ln>
                <a:gradFill flip="none" rotWithShape="1">
                  <a:gsLst>
                    <a:gs pos="78000">
                      <a:srgbClr val="007DAB"/>
                    </a:gs>
                    <a:gs pos="100000">
                      <a:srgbClr val="00B050"/>
                    </a:gs>
                  </a:gsLst>
                  <a:lin ang="0" scaled="1"/>
                  <a:tileRect/>
                </a:gradFill>
                <a:effectLst/>
                <a:uLnTx/>
                <a:uFillTx/>
                <a:latin typeface="Titillium Web Light" panose="00000400000000000000" pitchFamily="2" charset="0"/>
                <a:ea typeface="+mn-ea"/>
                <a:cs typeface="+mn-cs"/>
              </a:endParaRPr>
            </a:p>
          </p:txBody>
        </p:sp>
        <p:grpSp>
          <p:nvGrpSpPr>
            <p:cNvPr id="224" name="Group 4">
              <a:extLst>
                <a:ext uri="{FF2B5EF4-FFF2-40B4-BE49-F238E27FC236}">
                  <a16:creationId xmlns:a16="http://schemas.microsoft.com/office/drawing/2014/main" id="{16BB93D7-3EA7-13EC-2295-2BE981615141}"/>
                </a:ext>
              </a:extLst>
            </p:cNvPr>
            <p:cNvGrpSpPr>
              <a:grpSpLocks noChangeAspect="1"/>
            </p:cNvGrpSpPr>
            <p:nvPr/>
          </p:nvGrpSpPr>
          <p:grpSpPr bwMode="auto">
            <a:xfrm>
              <a:off x="1116070" y="721893"/>
              <a:ext cx="323183" cy="302490"/>
              <a:chOff x="717" y="1312"/>
              <a:chExt cx="531" cy="497"/>
            </a:xfrm>
          </p:grpSpPr>
          <p:sp>
            <p:nvSpPr>
              <p:cNvPr id="225" name="Freeform 5">
                <a:extLst>
                  <a:ext uri="{FF2B5EF4-FFF2-40B4-BE49-F238E27FC236}">
                    <a16:creationId xmlns:a16="http://schemas.microsoft.com/office/drawing/2014/main" id="{221C4AC1-94F9-99C3-B90D-1A6DD8E0A568}"/>
                  </a:ext>
                </a:extLst>
              </p:cNvPr>
              <p:cNvSpPr>
                <a:spLocks/>
              </p:cNvSpPr>
              <p:nvPr/>
            </p:nvSpPr>
            <p:spPr bwMode="auto">
              <a:xfrm>
                <a:off x="1005" y="1484"/>
                <a:ext cx="72" cy="304"/>
              </a:xfrm>
              <a:custGeom>
                <a:avLst/>
                <a:gdLst>
                  <a:gd name="T0" fmla="*/ 60 w 119"/>
                  <a:gd name="T1" fmla="*/ 500 h 500"/>
                  <a:gd name="T2" fmla="*/ 60 w 119"/>
                  <a:gd name="T3" fmla="*/ 500 h 500"/>
                  <a:gd name="T4" fmla="*/ 0 w 119"/>
                  <a:gd name="T5" fmla="*/ 451 h 500"/>
                  <a:gd name="T6" fmla="*/ 0 w 119"/>
                  <a:gd name="T7" fmla="*/ 13 h 500"/>
                  <a:gd name="T8" fmla="*/ 12 w 119"/>
                  <a:gd name="T9" fmla="*/ 0 h 500"/>
                  <a:gd name="T10" fmla="*/ 108 w 119"/>
                  <a:gd name="T11" fmla="*/ 0 h 500"/>
                  <a:gd name="T12" fmla="*/ 119 w 119"/>
                  <a:gd name="T13" fmla="*/ 13 h 500"/>
                  <a:gd name="T14" fmla="*/ 119 w 119"/>
                  <a:gd name="T15" fmla="*/ 451 h 500"/>
                  <a:gd name="T16" fmla="*/ 60 w 119"/>
                  <a:gd name="T17" fmla="*/ 500 h 500"/>
                  <a:gd name="T18" fmla="*/ 60 w 119"/>
                  <a:gd name="T19" fmla="*/ 50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500">
                    <a:moveTo>
                      <a:pt x="60" y="500"/>
                    </a:moveTo>
                    <a:lnTo>
                      <a:pt x="60" y="500"/>
                    </a:lnTo>
                    <a:cubicBezTo>
                      <a:pt x="24" y="500"/>
                      <a:pt x="0" y="481"/>
                      <a:pt x="0" y="451"/>
                    </a:cubicBezTo>
                    <a:lnTo>
                      <a:pt x="0" y="13"/>
                    </a:lnTo>
                    <a:cubicBezTo>
                      <a:pt x="0" y="6"/>
                      <a:pt x="5" y="0"/>
                      <a:pt x="12" y="0"/>
                    </a:cubicBezTo>
                    <a:lnTo>
                      <a:pt x="108" y="0"/>
                    </a:lnTo>
                    <a:cubicBezTo>
                      <a:pt x="114" y="0"/>
                      <a:pt x="119" y="6"/>
                      <a:pt x="119" y="13"/>
                    </a:cubicBezTo>
                    <a:lnTo>
                      <a:pt x="119" y="451"/>
                    </a:lnTo>
                    <a:cubicBezTo>
                      <a:pt x="119" y="481"/>
                      <a:pt x="95" y="500"/>
                      <a:pt x="60" y="500"/>
                    </a:cubicBezTo>
                    <a:lnTo>
                      <a:pt x="60" y="500"/>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6">
                <a:extLst>
                  <a:ext uri="{FF2B5EF4-FFF2-40B4-BE49-F238E27FC236}">
                    <a16:creationId xmlns:a16="http://schemas.microsoft.com/office/drawing/2014/main" id="{D3A827CB-94C1-54BF-37F6-379C1BD49480}"/>
                  </a:ext>
                </a:extLst>
              </p:cNvPr>
              <p:cNvSpPr>
                <a:spLocks/>
              </p:cNvSpPr>
              <p:nvPr/>
            </p:nvSpPr>
            <p:spPr bwMode="auto">
              <a:xfrm>
                <a:off x="998" y="1417"/>
                <a:ext cx="86" cy="67"/>
              </a:xfrm>
              <a:custGeom>
                <a:avLst/>
                <a:gdLst>
                  <a:gd name="T0" fmla="*/ 111 w 141"/>
                  <a:gd name="T1" fmla="*/ 109 h 109"/>
                  <a:gd name="T2" fmla="*/ 111 w 141"/>
                  <a:gd name="T3" fmla="*/ 109 h 109"/>
                  <a:gd name="T4" fmla="*/ 30 w 141"/>
                  <a:gd name="T5" fmla="*/ 109 h 109"/>
                  <a:gd name="T6" fmla="*/ 0 w 141"/>
                  <a:gd name="T7" fmla="*/ 55 h 109"/>
                  <a:gd name="T8" fmla="*/ 30 w 141"/>
                  <a:gd name="T9" fmla="*/ 0 h 109"/>
                  <a:gd name="T10" fmla="*/ 111 w 141"/>
                  <a:gd name="T11" fmla="*/ 0 h 109"/>
                  <a:gd name="T12" fmla="*/ 141 w 141"/>
                  <a:gd name="T13" fmla="*/ 55 h 109"/>
                  <a:gd name="T14" fmla="*/ 111 w 141"/>
                  <a:gd name="T15" fmla="*/ 109 h 109"/>
                  <a:gd name="T16" fmla="*/ 111 w 14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09">
                    <a:moveTo>
                      <a:pt x="111" y="109"/>
                    </a:moveTo>
                    <a:lnTo>
                      <a:pt x="111" y="109"/>
                    </a:lnTo>
                    <a:lnTo>
                      <a:pt x="30" y="109"/>
                    </a:lnTo>
                    <a:cubicBezTo>
                      <a:pt x="0" y="109"/>
                      <a:pt x="0" y="74"/>
                      <a:pt x="0" y="55"/>
                    </a:cubicBezTo>
                    <a:cubicBezTo>
                      <a:pt x="0" y="35"/>
                      <a:pt x="0" y="0"/>
                      <a:pt x="30" y="0"/>
                    </a:cubicBezTo>
                    <a:lnTo>
                      <a:pt x="111" y="0"/>
                    </a:lnTo>
                    <a:cubicBezTo>
                      <a:pt x="141" y="0"/>
                      <a:pt x="141" y="35"/>
                      <a:pt x="141" y="55"/>
                    </a:cubicBezTo>
                    <a:cubicBezTo>
                      <a:pt x="141" y="74"/>
                      <a:pt x="141" y="109"/>
                      <a:pt x="111" y="109"/>
                    </a:cubicBezTo>
                    <a:lnTo>
                      <a:pt x="111" y="109"/>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7">
                <a:extLst>
                  <a:ext uri="{FF2B5EF4-FFF2-40B4-BE49-F238E27FC236}">
                    <a16:creationId xmlns:a16="http://schemas.microsoft.com/office/drawing/2014/main" id="{062A5FE4-CBA9-8B22-88EC-3274103848B5}"/>
                  </a:ext>
                </a:extLst>
              </p:cNvPr>
              <p:cNvSpPr>
                <a:spLocks/>
              </p:cNvSpPr>
              <p:nvPr/>
            </p:nvSpPr>
            <p:spPr bwMode="auto">
              <a:xfrm>
                <a:off x="739" y="1314"/>
                <a:ext cx="103" cy="45"/>
              </a:xfrm>
              <a:custGeom>
                <a:avLst/>
                <a:gdLst>
                  <a:gd name="T0" fmla="*/ 154 w 169"/>
                  <a:gd name="T1" fmla="*/ 74 h 74"/>
                  <a:gd name="T2" fmla="*/ 154 w 169"/>
                  <a:gd name="T3" fmla="*/ 74 h 74"/>
                  <a:gd name="T4" fmla="*/ 15 w 169"/>
                  <a:gd name="T5" fmla="*/ 74 h 74"/>
                  <a:gd name="T6" fmla="*/ 2 w 169"/>
                  <a:gd name="T7" fmla="*/ 67 h 74"/>
                  <a:gd name="T8" fmla="*/ 0 w 169"/>
                  <a:gd name="T9" fmla="*/ 56 h 74"/>
                  <a:gd name="T10" fmla="*/ 37 w 169"/>
                  <a:gd name="T11" fmla="*/ 0 h 74"/>
                  <a:gd name="T12" fmla="*/ 132 w 169"/>
                  <a:gd name="T13" fmla="*/ 0 h 74"/>
                  <a:gd name="T14" fmla="*/ 169 w 169"/>
                  <a:gd name="T15" fmla="*/ 56 h 74"/>
                  <a:gd name="T16" fmla="*/ 167 w 169"/>
                  <a:gd name="T17" fmla="*/ 67 h 74"/>
                  <a:gd name="T18" fmla="*/ 154 w 169"/>
                  <a:gd name="T19" fmla="*/ 74 h 74"/>
                  <a:gd name="T20" fmla="*/ 154 w 169"/>
                  <a:gd name="T2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4">
                    <a:moveTo>
                      <a:pt x="154" y="74"/>
                    </a:moveTo>
                    <a:lnTo>
                      <a:pt x="154" y="74"/>
                    </a:lnTo>
                    <a:lnTo>
                      <a:pt x="15" y="74"/>
                    </a:lnTo>
                    <a:cubicBezTo>
                      <a:pt x="10" y="74"/>
                      <a:pt x="5" y="71"/>
                      <a:pt x="2" y="67"/>
                    </a:cubicBezTo>
                    <a:cubicBezTo>
                      <a:pt x="1" y="64"/>
                      <a:pt x="0" y="61"/>
                      <a:pt x="0" y="56"/>
                    </a:cubicBezTo>
                    <a:cubicBezTo>
                      <a:pt x="0" y="41"/>
                      <a:pt x="17" y="0"/>
                      <a:pt x="37" y="0"/>
                    </a:cubicBezTo>
                    <a:lnTo>
                      <a:pt x="132" y="0"/>
                    </a:lnTo>
                    <a:cubicBezTo>
                      <a:pt x="152" y="0"/>
                      <a:pt x="169" y="41"/>
                      <a:pt x="169" y="56"/>
                    </a:cubicBezTo>
                    <a:cubicBezTo>
                      <a:pt x="169" y="61"/>
                      <a:pt x="168" y="64"/>
                      <a:pt x="167" y="67"/>
                    </a:cubicBezTo>
                    <a:cubicBezTo>
                      <a:pt x="164" y="71"/>
                      <a:pt x="159" y="74"/>
                      <a:pt x="154" y="74"/>
                    </a:cubicBezTo>
                    <a:lnTo>
                      <a:pt x="154" y="74"/>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8">
                <a:extLst>
                  <a:ext uri="{FF2B5EF4-FFF2-40B4-BE49-F238E27FC236}">
                    <a16:creationId xmlns:a16="http://schemas.microsoft.com/office/drawing/2014/main" id="{7B0B48AC-FF8D-CE67-37C2-D355E552379C}"/>
                  </a:ext>
                </a:extLst>
              </p:cNvPr>
              <p:cNvSpPr>
                <a:spLocks/>
              </p:cNvSpPr>
              <p:nvPr/>
            </p:nvSpPr>
            <p:spPr bwMode="auto">
              <a:xfrm>
                <a:off x="983" y="1552"/>
                <a:ext cx="136" cy="40"/>
              </a:xfrm>
              <a:custGeom>
                <a:avLst/>
                <a:gdLst>
                  <a:gd name="T0" fmla="*/ 0 w 223"/>
                  <a:gd name="T1" fmla="*/ 65 h 65"/>
                  <a:gd name="T2" fmla="*/ 0 w 223"/>
                  <a:gd name="T3" fmla="*/ 65 h 65"/>
                  <a:gd name="T4" fmla="*/ 223 w 223"/>
                  <a:gd name="T5" fmla="*/ 65 h 65"/>
                  <a:gd name="T6" fmla="*/ 187 w 223"/>
                  <a:gd name="T7" fmla="*/ 0 h 65"/>
                  <a:gd name="T8" fmla="*/ 0 w 223"/>
                  <a:gd name="T9" fmla="*/ 0 h 65"/>
                  <a:gd name="T10" fmla="*/ 0 w 223"/>
                  <a:gd name="T11" fmla="*/ 65 h 65"/>
                  <a:gd name="T12" fmla="*/ 0 w 223"/>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223" h="65">
                    <a:moveTo>
                      <a:pt x="0" y="65"/>
                    </a:moveTo>
                    <a:lnTo>
                      <a:pt x="0" y="65"/>
                    </a:lnTo>
                    <a:lnTo>
                      <a:pt x="223" y="65"/>
                    </a:lnTo>
                    <a:lnTo>
                      <a:pt x="187" y="0"/>
                    </a:lnTo>
                    <a:lnTo>
                      <a:pt x="0" y="0"/>
                    </a:lnTo>
                    <a:lnTo>
                      <a:pt x="0" y="65"/>
                    </a:lnTo>
                    <a:lnTo>
                      <a:pt x="0" y="65"/>
                    </a:lnTo>
                    <a:close/>
                  </a:path>
                </a:pathLst>
              </a:custGeom>
              <a:noFill/>
              <a:ln w="12700" cap="flat">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9">
                <a:extLst>
                  <a:ext uri="{FF2B5EF4-FFF2-40B4-BE49-F238E27FC236}">
                    <a16:creationId xmlns:a16="http://schemas.microsoft.com/office/drawing/2014/main" id="{1FCEFC94-8D38-44F5-25B0-91CD0138A205}"/>
                  </a:ext>
                </a:extLst>
              </p:cNvPr>
              <p:cNvSpPr>
                <a:spLocks/>
              </p:cNvSpPr>
              <p:nvPr/>
            </p:nvSpPr>
            <p:spPr bwMode="auto">
              <a:xfrm>
                <a:off x="983" y="1615"/>
                <a:ext cx="136" cy="40"/>
              </a:xfrm>
              <a:custGeom>
                <a:avLst/>
                <a:gdLst>
                  <a:gd name="T0" fmla="*/ 0 w 223"/>
                  <a:gd name="T1" fmla="*/ 65 h 65"/>
                  <a:gd name="T2" fmla="*/ 0 w 223"/>
                  <a:gd name="T3" fmla="*/ 65 h 65"/>
                  <a:gd name="T4" fmla="*/ 223 w 223"/>
                  <a:gd name="T5" fmla="*/ 65 h 65"/>
                  <a:gd name="T6" fmla="*/ 187 w 223"/>
                  <a:gd name="T7" fmla="*/ 0 h 65"/>
                  <a:gd name="T8" fmla="*/ 0 w 223"/>
                  <a:gd name="T9" fmla="*/ 0 h 65"/>
                  <a:gd name="T10" fmla="*/ 0 w 223"/>
                  <a:gd name="T11" fmla="*/ 65 h 65"/>
                  <a:gd name="T12" fmla="*/ 0 w 223"/>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223" h="65">
                    <a:moveTo>
                      <a:pt x="0" y="65"/>
                    </a:moveTo>
                    <a:lnTo>
                      <a:pt x="0" y="65"/>
                    </a:lnTo>
                    <a:lnTo>
                      <a:pt x="223" y="65"/>
                    </a:lnTo>
                    <a:lnTo>
                      <a:pt x="187" y="0"/>
                    </a:lnTo>
                    <a:lnTo>
                      <a:pt x="0" y="0"/>
                    </a:lnTo>
                    <a:lnTo>
                      <a:pt x="0" y="65"/>
                    </a:lnTo>
                    <a:lnTo>
                      <a:pt x="0" y="65"/>
                    </a:lnTo>
                    <a:close/>
                  </a:path>
                </a:pathLst>
              </a:custGeom>
              <a:noFill/>
              <a:ln w="12700" cap="flat">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10">
                <a:extLst>
                  <a:ext uri="{FF2B5EF4-FFF2-40B4-BE49-F238E27FC236}">
                    <a16:creationId xmlns:a16="http://schemas.microsoft.com/office/drawing/2014/main" id="{E55265DA-A0B2-E0D5-5587-6BAF3E19A611}"/>
                  </a:ext>
                </a:extLst>
              </p:cNvPr>
              <p:cNvSpPr>
                <a:spLocks/>
              </p:cNvSpPr>
              <p:nvPr/>
            </p:nvSpPr>
            <p:spPr bwMode="auto">
              <a:xfrm>
                <a:off x="983" y="1681"/>
                <a:ext cx="136" cy="39"/>
              </a:xfrm>
              <a:custGeom>
                <a:avLst/>
                <a:gdLst>
                  <a:gd name="T0" fmla="*/ 0 w 223"/>
                  <a:gd name="T1" fmla="*/ 65 h 65"/>
                  <a:gd name="T2" fmla="*/ 0 w 223"/>
                  <a:gd name="T3" fmla="*/ 65 h 65"/>
                  <a:gd name="T4" fmla="*/ 223 w 223"/>
                  <a:gd name="T5" fmla="*/ 65 h 65"/>
                  <a:gd name="T6" fmla="*/ 187 w 223"/>
                  <a:gd name="T7" fmla="*/ 0 h 65"/>
                  <a:gd name="T8" fmla="*/ 0 w 223"/>
                  <a:gd name="T9" fmla="*/ 0 h 65"/>
                  <a:gd name="T10" fmla="*/ 0 w 223"/>
                  <a:gd name="T11" fmla="*/ 65 h 65"/>
                  <a:gd name="T12" fmla="*/ 0 w 223"/>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223" h="65">
                    <a:moveTo>
                      <a:pt x="0" y="65"/>
                    </a:moveTo>
                    <a:lnTo>
                      <a:pt x="0" y="65"/>
                    </a:lnTo>
                    <a:lnTo>
                      <a:pt x="223" y="65"/>
                    </a:lnTo>
                    <a:lnTo>
                      <a:pt x="187" y="0"/>
                    </a:lnTo>
                    <a:lnTo>
                      <a:pt x="0" y="0"/>
                    </a:lnTo>
                    <a:lnTo>
                      <a:pt x="0" y="65"/>
                    </a:lnTo>
                    <a:lnTo>
                      <a:pt x="0" y="65"/>
                    </a:lnTo>
                    <a:close/>
                  </a:path>
                </a:pathLst>
              </a:custGeom>
              <a:noFill/>
              <a:ln w="12700" cap="flat">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11">
                <a:extLst>
                  <a:ext uri="{FF2B5EF4-FFF2-40B4-BE49-F238E27FC236}">
                    <a16:creationId xmlns:a16="http://schemas.microsoft.com/office/drawing/2014/main" id="{2BA71FA2-4D06-555F-02AF-A8046289CB21}"/>
                  </a:ext>
                </a:extLst>
              </p:cNvPr>
              <p:cNvSpPr>
                <a:spLocks/>
              </p:cNvSpPr>
              <p:nvPr/>
            </p:nvSpPr>
            <p:spPr bwMode="auto">
              <a:xfrm>
                <a:off x="880" y="1669"/>
                <a:ext cx="58" cy="140"/>
              </a:xfrm>
              <a:custGeom>
                <a:avLst/>
                <a:gdLst>
                  <a:gd name="T0" fmla="*/ 82 w 96"/>
                  <a:gd name="T1" fmla="*/ 230 h 230"/>
                  <a:gd name="T2" fmla="*/ 82 w 96"/>
                  <a:gd name="T3" fmla="*/ 230 h 230"/>
                  <a:gd name="T4" fmla="*/ 36 w 96"/>
                  <a:gd name="T5" fmla="*/ 230 h 230"/>
                  <a:gd name="T6" fmla="*/ 22 w 96"/>
                  <a:gd name="T7" fmla="*/ 216 h 230"/>
                  <a:gd name="T8" fmla="*/ 22 w 96"/>
                  <a:gd name="T9" fmla="*/ 102 h 230"/>
                  <a:gd name="T10" fmla="*/ 11 w 96"/>
                  <a:gd name="T11" fmla="*/ 85 h 230"/>
                  <a:gd name="T12" fmla="*/ 3 w 96"/>
                  <a:gd name="T13" fmla="*/ 69 h 230"/>
                  <a:gd name="T14" fmla="*/ 6 w 96"/>
                  <a:gd name="T15" fmla="*/ 46 h 230"/>
                  <a:gd name="T16" fmla="*/ 2 w 96"/>
                  <a:gd name="T17" fmla="*/ 19 h 230"/>
                  <a:gd name="T18" fmla="*/ 4 w 96"/>
                  <a:gd name="T19" fmla="*/ 5 h 230"/>
                  <a:gd name="T20" fmla="*/ 17 w 96"/>
                  <a:gd name="T21" fmla="*/ 0 h 230"/>
                  <a:gd name="T22" fmla="*/ 96 w 96"/>
                  <a:gd name="T23" fmla="*/ 102 h 230"/>
                  <a:gd name="T24" fmla="*/ 96 w 96"/>
                  <a:gd name="T25" fmla="*/ 216 h 230"/>
                  <a:gd name="T26" fmla="*/ 82 w 96"/>
                  <a:gd name="T27" fmla="*/ 230 h 230"/>
                  <a:gd name="T28" fmla="*/ 82 w 96"/>
                  <a:gd name="T29"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230">
                    <a:moveTo>
                      <a:pt x="82" y="230"/>
                    </a:moveTo>
                    <a:lnTo>
                      <a:pt x="82" y="230"/>
                    </a:lnTo>
                    <a:lnTo>
                      <a:pt x="36" y="230"/>
                    </a:lnTo>
                    <a:cubicBezTo>
                      <a:pt x="29" y="230"/>
                      <a:pt x="22" y="224"/>
                      <a:pt x="22" y="216"/>
                    </a:cubicBezTo>
                    <a:lnTo>
                      <a:pt x="22" y="102"/>
                    </a:lnTo>
                    <a:cubicBezTo>
                      <a:pt x="22" y="97"/>
                      <a:pt x="21" y="89"/>
                      <a:pt x="11" y="85"/>
                    </a:cubicBezTo>
                    <a:cubicBezTo>
                      <a:pt x="4" y="83"/>
                      <a:pt x="1" y="76"/>
                      <a:pt x="3" y="69"/>
                    </a:cubicBezTo>
                    <a:cubicBezTo>
                      <a:pt x="4" y="63"/>
                      <a:pt x="6" y="54"/>
                      <a:pt x="6" y="46"/>
                    </a:cubicBezTo>
                    <a:cubicBezTo>
                      <a:pt x="6" y="34"/>
                      <a:pt x="4" y="24"/>
                      <a:pt x="2" y="19"/>
                    </a:cubicBezTo>
                    <a:cubicBezTo>
                      <a:pt x="0" y="14"/>
                      <a:pt x="1" y="9"/>
                      <a:pt x="4" y="5"/>
                    </a:cubicBezTo>
                    <a:cubicBezTo>
                      <a:pt x="7" y="2"/>
                      <a:pt x="12" y="0"/>
                      <a:pt x="17" y="0"/>
                    </a:cubicBezTo>
                    <a:cubicBezTo>
                      <a:pt x="66" y="7"/>
                      <a:pt x="96" y="45"/>
                      <a:pt x="96" y="102"/>
                    </a:cubicBezTo>
                    <a:lnTo>
                      <a:pt x="96" y="216"/>
                    </a:lnTo>
                    <a:cubicBezTo>
                      <a:pt x="96" y="224"/>
                      <a:pt x="90" y="230"/>
                      <a:pt x="82" y="230"/>
                    </a:cubicBezTo>
                    <a:lnTo>
                      <a:pt x="82" y="230"/>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2">
                <a:extLst>
                  <a:ext uri="{FF2B5EF4-FFF2-40B4-BE49-F238E27FC236}">
                    <a16:creationId xmlns:a16="http://schemas.microsoft.com/office/drawing/2014/main" id="{19E8ACC5-FF55-70D0-C7AC-D90714D257B6}"/>
                  </a:ext>
                </a:extLst>
              </p:cNvPr>
              <p:cNvSpPr>
                <a:spLocks/>
              </p:cNvSpPr>
              <p:nvPr/>
            </p:nvSpPr>
            <p:spPr bwMode="auto">
              <a:xfrm>
                <a:off x="752" y="1404"/>
                <a:ext cx="77" cy="397"/>
              </a:xfrm>
              <a:custGeom>
                <a:avLst/>
                <a:gdLst>
                  <a:gd name="T0" fmla="*/ 127 w 127"/>
                  <a:gd name="T1" fmla="*/ 652 h 652"/>
                  <a:gd name="T2" fmla="*/ 127 w 127"/>
                  <a:gd name="T3" fmla="*/ 652 h 652"/>
                  <a:gd name="T4" fmla="*/ 0 w 127"/>
                  <a:gd name="T5" fmla="*/ 652 h 652"/>
                  <a:gd name="T6" fmla="*/ 0 w 127"/>
                  <a:gd name="T7" fmla="*/ 0 h 652"/>
                  <a:gd name="T8" fmla="*/ 127 w 127"/>
                  <a:gd name="T9" fmla="*/ 0 h 652"/>
                  <a:gd name="T10" fmla="*/ 127 w 127"/>
                  <a:gd name="T11" fmla="*/ 652 h 652"/>
                </a:gdLst>
                <a:ahLst/>
                <a:cxnLst>
                  <a:cxn ang="0">
                    <a:pos x="T0" y="T1"/>
                  </a:cxn>
                  <a:cxn ang="0">
                    <a:pos x="T2" y="T3"/>
                  </a:cxn>
                  <a:cxn ang="0">
                    <a:pos x="T4" y="T5"/>
                  </a:cxn>
                  <a:cxn ang="0">
                    <a:pos x="T6" y="T7"/>
                  </a:cxn>
                  <a:cxn ang="0">
                    <a:pos x="T8" y="T9"/>
                  </a:cxn>
                  <a:cxn ang="0">
                    <a:pos x="T10" y="T11"/>
                  </a:cxn>
                </a:cxnLst>
                <a:rect l="0" t="0" r="r" b="b"/>
                <a:pathLst>
                  <a:path w="127" h="652">
                    <a:moveTo>
                      <a:pt x="127" y="652"/>
                    </a:moveTo>
                    <a:lnTo>
                      <a:pt x="127" y="652"/>
                    </a:lnTo>
                    <a:lnTo>
                      <a:pt x="0" y="652"/>
                    </a:lnTo>
                    <a:lnTo>
                      <a:pt x="0" y="0"/>
                    </a:lnTo>
                    <a:lnTo>
                      <a:pt x="127" y="0"/>
                    </a:lnTo>
                    <a:lnTo>
                      <a:pt x="127" y="652"/>
                    </a:lnTo>
                    <a:close/>
                  </a:path>
                </a:pathLst>
              </a:custGeom>
              <a:noFill/>
              <a:ln w="12700" cap="flat">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3">
                <a:extLst>
                  <a:ext uri="{FF2B5EF4-FFF2-40B4-BE49-F238E27FC236}">
                    <a16:creationId xmlns:a16="http://schemas.microsoft.com/office/drawing/2014/main" id="{00B9E3A5-EF5F-17F1-C3AD-2F9586C3740B}"/>
                  </a:ext>
                </a:extLst>
              </p:cNvPr>
              <p:cNvSpPr>
                <a:spLocks/>
              </p:cNvSpPr>
              <p:nvPr/>
            </p:nvSpPr>
            <p:spPr bwMode="auto">
              <a:xfrm>
                <a:off x="739" y="1359"/>
                <a:ext cx="103" cy="45"/>
              </a:xfrm>
              <a:custGeom>
                <a:avLst/>
                <a:gdLst>
                  <a:gd name="T0" fmla="*/ 167 w 169"/>
                  <a:gd name="T1" fmla="*/ 7 h 74"/>
                  <a:gd name="T2" fmla="*/ 167 w 169"/>
                  <a:gd name="T3" fmla="*/ 7 h 74"/>
                  <a:gd name="T4" fmla="*/ 169 w 169"/>
                  <a:gd name="T5" fmla="*/ 17 h 74"/>
                  <a:gd name="T6" fmla="*/ 132 w 169"/>
                  <a:gd name="T7" fmla="*/ 74 h 74"/>
                  <a:gd name="T8" fmla="*/ 37 w 169"/>
                  <a:gd name="T9" fmla="*/ 74 h 74"/>
                  <a:gd name="T10" fmla="*/ 0 w 169"/>
                  <a:gd name="T11" fmla="*/ 17 h 74"/>
                  <a:gd name="T12" fmla="*/ 2 w 169"/>
                  <a:gd name="T13" fmla="*/ 7 h 74"/>
                  <a:gd name="T14" fmla="*/ 15 w 169"/>
                  <a:gd name="T15" fmla="*/ 0 h 74"/>
                  <a:gd name="T16" fmla="*/ 154 w 169"/>
                  <a:gd name="T17" fmla="*/ 0 h 74"/>
                  <a:gd name="T18" fmla="*/ 167 w 169"/>
                  <a:gd name="T19" fmla="*/ 7 h 74"/>
                  <a:gd name="T20" fmla="*/ 167 w 169"/>
                  <a:gd name="T21"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4">
                    <a:moveTo>
                      <a:pt x="167" y="7"/>
                    </a:moveTo>
                    <a:lnTo>
                      <a:pt x="167" y="7"/>
                    </a:lnTo>
                    <a:cubicBezTo>
                      <a:pt x="168" y="10"/>
                      <a:pt x="169" y="13"/>
                      <a:pt x="169" y="17"/>
                    </a:cubicBezTo>
                    <a:cubicBezTo>
                      <a:pt x="169" y="33"/>
                      <a:pt x="152" y="74"/>
                      <a:pt x="132" y="74"/>
                    </a:cubicBezTo>
                    <a:lnTo>
                      <a:pt x="37" y="74"/>
                    </a:lnTo>
                    <a:cubicBezTo>
                      <a:pt x="17" y="74"/>
                      <a:pt x="0" y="33"/>
                      <a:pt x="0" y="17"/>
                    </a:cubicBezTo>
                    <a:cubicBezTo>
                      <a:pt x="0" y="13"/>
                      <a:pt x="1" y="10"/>
                      <a:pt x="2" y="7"/>
                    </a:cubicBezTo>
                    <a:cubicBezTo>
                      <a:pt x="5" y="2"/>
                      <a:pt x="10" y="0"/>
                      <a:pt x="15" y="0"/>
                    </a:cubicBezTo>
                    <a:lnTo>
                      <a:pt x="154" y="0"/>
                    </a:lnTo>
                    <a:cubicBezTo>
                      <a:pt x="159" y="0"/>
                      <a:pt x="164" y="2"/>
                      <a:pt x="167" y="7"/>
                    </a:cubicBezTo>
                    <a:lnTo>
                      <a:pt x="167" y="7"/>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4">
                <a:extLst>
                  <a:ext uri="{FF2B5EF4-FFF2-40B4-BE49-F238E27FC236}">
                    <a16:creationId xmlns:a16="http://schemas.microsoft.com/office/drawing/2014/main" id="{BE2867D6-F131-F39B-EE68-9989D8CDCE5C}"/>
                  </a:ext>
                </a:extLst>
              </p:cNvPr>
              <p:cNvSpPr>
                <a:spLocks/>
              </p:cNvSpPr>
              <p:nvPr/>
            </p:nvSpPr>
            <p:spPr bwMode="auto">
              <a:xfrm>
                <a:off x="1126" y="1502"/>
                <a:ext cx="122" cy="303"/>
              </a:xfrm>
              <a:custGeom>
                <a:avLst/>
                <a:gdLst>
                  <a:gd name="T0" fmla="*/ 202 w 202"/>
                  <a:gd name="T1" fmla="*/ 497 h 497"/>
                  <a:gd name="T2" fmla="*/ 202 w 202"/>
                  <a:gd name="T3" fmla="*/ 497 h 497"/>
                  <a:gd name="T4" fmla="*/ 0 w 202"/>
                  <a:gd name="T5" fmla="*/ 497 h 497"/>
                  <a:gd name="T6" fmla="*/ 0 w 202"/>
                  <a:gd name="T7" fmla="*/ 0 h 497"/>
                  <a:gd name="T8" fmla="*/ 202 w 202"/>
                  <a:gd name="T9" fmla="*/ 0 h 497"/>
                  <a:gd name="T10" fmla="*/ 202 w 202"/>
                  <a:gd name="T11" fmla="*/ 497 h 497"/>
                </a:gdLst>
                <a:ahLst/>
                <a:cxnLst>
                  <a:cxn ang="0">
                    <a:pos x="T0" y="T1"/>
                  </a:cxn>
                  <a:cxn ang="0">
                    <a:pos x="T2" y="T3"/>
                  </a:cxn>
                  <a:cxn ang="0">
                    <a:pos x="T4" y="T5"/>
                  </a:cxn>
                  <a:cxn ang="0">
                    <a:pos x="T6" y="T7"/>
                  </a:cxn>
                  <a:cxn ang="0">
                    <a:pos x="T8" y="T9"/>
                  </a:cxn>
                  <a:cxn ang="0">
                    <a:pos x="T10" y="T11"/>
                  </a:cxn>
                </a:cxnLst>
                <a:rect l="0" t="0" r="r" b="b"/>
                <a:pathLst>
                  <a:path w="202" h="497">
                    <a:moveTo>
                      <a:pt x="202" y="497"/>
                    </a:moveTo>
                    <a:lnTo>
                      <a:pt x="202" y="497"/>
                    </a:lnTo>
                    <a:lnTo>
                      <a:pt x="0" y="497"/>
                    </a:lnTo>
                    <a:lnTo>
                      <a:pt x="0" y="0"/>
                    </a:lnTo>
                    <a:lnTo>
                      <a:pt x="202" y="0"/>
                    </a:lnTo>
                    <a:lnTo>
                      <a:pt x="202" y="497"/>
                    </a:lnTo>
                    <a:close/>
                  </a:path>
                </a:pathLst>
              </a:custGeom>
              <a:noFill/>
              <a:ln w="12700" cap="flat">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5">
                <a:extLst>
                  <a:ext uri="{FF2B5EF4-FFF2-40B4-BE49-F238E27FC236}">
                    <a16:creationId xmlns:a16="http://schemas.microsoft.com/office/drawing/2014/main" id="{D04DD526-FE08-EF98-113E-E4080C3520AA}"/>
                  </a:ext>
                </a:extLst>
              </p:cNvPr>
              <p:cNvSpPr>
                <a:spLocks/>
              </p:cNvSpPr>
              <p:nvPr/>
            </p:nvSpPr>
            <p:spPr bwMode="auto">
              <a:xfrm>
                <a:off x="1158" y="1502"/>
                <a:ext cx="85" cy="89"/>
              </a:xfrm>
              <a:custGeom>
                <a:avLst/>
                <a:gdLst>
                  <a:gd name="T0" fmla="*/ 0 w 140"/>
                  <a:gd name="T1" fmla="*/ 0 h 145"/>
                  <a:gd name="T2" fmla="*/ 0 w 140"/>
                  <a:gd name="T3" fmla="*/ 0 h 145"/>
                  <a:gd name="T4" fmla="*/ 140 w 140"/>
                  <a:gd name="T5" fmla="*/ 145 h 145"/>
                </a:gdLst>
                <a:ahLst/>
                <a:cxnLst>
                  <a:cxn ang="0">
                    <a:pos x="T0" y="T1"/>
                  </a:cxn>
                  <a:cxn ang="0">
                    <a:pos x="T2" y="T3"/>
                  </a:cxn>
                  <a:cxn ang="0">
                    <a:pos x="T4" y="T5"/>
                  </a:cxn>
                </a:cxnLst>
                <a:rect l="0" t="0" r="r" b="b"/>
                <a:pathLst>
                  <a:path w="140" h="145">
                    <a:moveTo>
                      <a:pt x="0" y="0"/>
                    </a:moveTo>
                    <a:lnTo>
                      <a:pt x="0" y="0"/>
                    </a:lnTo>
                    <a:lnTo>
                      <a:pt x="140" y="145"/>
                    </a:lnTo>
                  </a:path>
                </a:pathLst>
              </a:custGeom>
              <a:noFill/>
              <a:ln w="12700" cap="rnd">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6">
                <a:extLst>
                  <a:ext uri="{FF2B5EF4-FFF2-40B4-BE49-F238E27FC236}">
                    <a16:creationId xmlns:a16="http://schemas.microsoft.com/office/drawing/2014/main" id="{2C40E1D0-CE9E-4821-14F8-D2F3ED94E773}"/>
                  </a:ext>
                </a:extLst>
              </p:cNvPr>
              <p:cNvSpPr>
                <a:spLocks/>
              </p:cNvSpPr>
              <p:nvPr/>
            </p:nvSpPr>
            <p:spPr bwMode="auto">
              <a:xfrm>
                <a:off x="1172" y="1592"/>
                <a:ext cx="60" cy="60"/>
              </a:xfrm>
              <a:custGeom>
                <a:avLst/>
                <a:gdLst>
                  <a:gd name="T0" fmla="*/ 0 w 99"/>
                  <a:gd name="T1" fmla="*/ 0 h 99"/>
                  <a:gd name="T2" fmla="*/ 0 w 99"/>
                  <a:gd name="T3" fmla="*/ 0 h 99"/>
                  <a:gd name="T4" fmla="*/ 99 w 99"/>
                  <a:gd name="T5" fmla="*/ 99 h 99"/>
                </a:gdLst>
                <a:ahLst/>
                <a:cxnLst>
                  <a:cxn ang="0">
                    <a:pos x="T0" y="T1"/>
                  </a:cxn>
                  <a:cxn ang="0">
                    <a:pos x="T2" y="T3"/>
                  </a:cxn>
                  <a:cxn ang="0">
                    <a:pos x="T4" y="T5"/>
                  </a:cxn>
                </a:cxnLst>
                <a:rect l="0" t="0" r="r" b="b"/>
                <a:pathLst>
                  <a:path w="99" h="99">
                    <a:moveTo>
                      <a:pt x="0" y="0"/>
                    </a:moveTo>
                    <a:lnTo>
                      <a:pt x="0" y="0"/>
                    </a:lnTo>
                    <a:lnTo>
                      <a:pt x="99" y="99"/>
                    </a:lnTo>
                  </a:path>
                </a:pathLst>
              </a:custGeom>
              <a:noFill/>
              <a:ln w="12700" cap="rnd">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7">
                <a:extLst>
                  <a:ext uri="{FF2B5EF4-FFF2-40B4-BE49-F238E27FC236}">
                    <a16:creationId xmlns:a16="http://schemas.microsoft.com/office/drawing/2014/main" id="{10E2A4E6-DFF5-C59F-CEBD-477A3A05F974}"/>
                  </a:ext>
                </a:extLst>
              </p:cNvPr>
              <p:cNvSpPr>
                <a:spLocks/>
              </p:cNvSpPr>
              <p:nvPr/>
            </p:nvSpPr>
            <p:spPr bwMode="auto">
              <a:xfrm>
                <a:off x="1167" y="1655"/>
                <a:ext cx="65" cy="66"/>
              </a:xfrm>
              <a:custGeom>
                <a:avLst/>
                <a:gdLst>
                  <a:gd name="T0" fmla="*/ 0 w 108"/>
                  <a:gd name="T1" fmla="*/ 0 h 108"/>
                  <a:gd name="T2" fmla="*/ 0 w 108"/>
                  <a:gd name="T3" fmla="*/ 0 h 108"/>
                  <a:gd name="T4" fmla="*/ 108 w 108"/>
                  <a:gd name="T5" fmla="*/ 108 h 108"/>
                </a:gdLst>
                <a:ahLst/>
                <a:cxnLst>
                  <a:cxn ang="0">
                    <a:pos x="T0" y="T1"/>
                  </a:cxn>
                  <a:cxn ang="0">
                    <a:pos x="T2" y="T3"/>
                  </a:cxn>
                  <a:cxn ang="0">
                    <a:pos x="T4" y="T5"/>
                  </a:cxn>
                </a:cxnLst>
                <a:rect l="0" t="0" r="r" b="b"/>
                <a:pathLst>
                  <a:path w="108" h="108">
                    <a:moveTo>
                      <a:pt x="0" y="0"/>
                    </a:moveTo>
                    <a:lnTo>
                      <a:pt x="0" y="0"/>
                    </a:lnTo>
                    <a:lnTo>
                      <a:pt x="108" y="108"/>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8">
                <a:extLst>
                  <a:ext uri="{FF2B5EF4-FFF2-40B4-BE49-F238E27FC236}">
                    <a16:creationId xmlns:a16="http://schemas.microsoft.com/office/drawing/2014/main" id="{E622A7AB-85F0-A8F8-F4C2-1D39258FCD70}"/>
                  </a:ext>
                </a:extLst>
              </p:cNvPr>
              <p:cNvSpPr>
                <a:spLocks/>
              </p:cNvSpPr>
              <p:nvPr/>
            </p:nvSpPr>
            <p:spPr bwMode="auto">
              <a:xfrm>
                <a:off x="1158" y="1721"/>
                <a:ext cx="74" cy="82"/>
              </a:xfrm>
              <a:custGeom>
                <a:avLst/>
                <a:gdLst>
                  <a:gd name="T0" fmla="*/ 0 w 123"/>
                  <a:gd name="T1" fmla="*/ 0 h 135"/>
                  <a:gd name="T2" fmla="*/ 0 w 123"/>
                  <a:gd name="T3" fmla="*/ 0 h 135"/>
                  <a:gd name="T4" fmla="*/ 123 w 123"/>
                  <a:gd name="T5" fmla="*/ 135 h 135"/>
                </a:gdLst>
                <a:ahLst/>
                <a:cxnLst>
                  <a:cxn ang="0">
                    <a:pos x="T0" y="T1"/>
                  </a:cxn>
                  <a:cxn ang="0">
                    <a:pos x="T2" y="T3"/>
                  </a:cxn>
                  <a:cxn ang="0">
                    <a:pos x="T4" y="T5"/>
                  </a:cxn>
                </a:cxnLst>
                <a:rect l="0" t="0" r="r" b="b"/>
                <a:pathLst>
                  <a:path w="123" h="135">
                    <a:moveTo>
                      <a:pt x="0" y="0"/>
                    </a:moveTo>
                    <a:lnTo>
                      <a:pt x="0" y="0"/>
                    </a:lnTo>
                    <a:lnTo>
                      <a:pt x="123" y="135"/>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9">
                <a:extLst>
                  <a:ext uri="{FF2B5EF4-FFF2-40B4-BE49-F238E27FC236}">
                    <a16:creationId xmlns:a16="http://schemas.microsoft.com/office/drawing/2014/main" id="{B0EF657B-7BC7-F29E-3DD9-3BFF0E7016B5}"/>
                  </a:ext>
                </a:extLst>
              </p:cNvPr>
              <p:cNvSpPr>
                <a:spLocks/>
              </p:cNvSpPr>
              <p:nvPr/>
            </p:nvSpPr>
            <p:spPr bwMode="auto">
              <a:xfrm>
                <a:off x="1113" y="1591"/>
                <a:ext cx="135" cy="0"/>
              </a:xfrm>
              <a:custGeom>
                <a:avLst/>
                <a:gdLst>
                  <a:gd name="T0" fmla="*/ 0 w 223"/>
                  <a:gd name="T1" fmla="*/ 0 w 223"/>
                  <a:gd name="T2" fmla="*/ 223 w 223"/>
                </a:gdLst>
                <a:ahLst/>
                <a:cxnLst>
                  <a:cxn ang="0">
                    <a:pos x="T0" y="0"/>
                  </a:cxn>
                  <a:cxn ang="0">
                    <a:pos x="T1" y="0"/>
                  </a:cxn>
                  <a:cxn ang="0">
                    <a:pos x="T2" y="0"/>
                  </a:cxn>
                </a:cxnLst>
                <a:rect l="0" t="0" r="r" b="b"/>
                <a:pathLst>
                  <a:path w="223">
                    <a:moveTo>
                      <a:pt x="0" y="0"/>
                    </a:moveTo>
                    <a:lnTo>
                      <a:pt x="0" y="0"/>
                    </a:lnTo>
                    <a:lnTo>
                      <a:pt x="223" y="0"/>
                    </a:lnTo>
                  </a:path>
                </a:pathLst>
              </a:custGeom>
              <a:noFill/>
              <a:ln w="12700" cap="rnd">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20">
                <a:extLst>
                  <a:ext uri="{FF2B5EF4-FFF2-40B4-BE49-F238E27FC236}">
                    <a16:creationId xmlns:a16="http://schemas.microsoft.com/office/drawing/2014/main" id="{1FC4D2F6-F8B1-7A56-DD8A-B1A1CBBC1B38}"/>
                  </a:ext>
                </a:extLst>
              </p:cNvPr>
              <p:cNvSpPr>
                <a:spLocks/>
              </p:cNvSpPr>
              <p:nvPr/>
            </p:nvSpPr>
            <p:spPr bwMode="auto">
              <a:xfrm>
                <a:off x="1113" y="1655"/>
                <a:ext cx="135" cy="0"/>
              </a:xfrm>
              <a:custGeom>
                <a:avLst/>
                <a:gdLst>
                  <a:gd name="T0" fmla="*/ 0 w 223"/>
                  <a:gd name="T1" fmla="*/ 0 w 223"/>
                  <a:gd name="T2" fmla="*/ 223 w 223"/>
                </a:gdLst>
                <a:ahLst/>
                <a:cxnLst>
                  <a:cxn ang="0">
                    <a:pos x="T0" y="0"/>
                  </a:cxn>
                  <a:cxn ang="0">
                    <a:pos x="T1" y="0"/>
                  </a:cxn>
                  <a:cxn ang="0">
                    <a:pos x="T2" y="0"/>
                  </a:cxn>
                </a:cxnLst>
                <a:rect l="0" t="0" r="r" b="b"/>
                <a:pathLst>
                  <a:path w="223">
                    <a:moveTo>
                      <a:pt x="0" y="0"/>
                    </a:moveTo>
                    <a:lnTo>
                      <a:pt x="0" y="0"/>
                    </a:lnTo>
                    <a:lnTo>
                      <a:pt x="223" y="0"/>
                    </a:lnTo>
                  </a:path>
                </a:pathLst>
              </a:custGeom>
              <a:noFill/>
              <a:ln w="12700" cap="rnd">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21">
                <a:extLst>
                  <a:ext uri="{FF2B5EF4-FFF2-40B4-BE49-F238E27FC236}">
                    <a16:creationId xmlns:a16="http://schemas.microsoft.com/office/drawing/2014/main" id="{41511DAB-450C-442C-856B-7DB3711B8E54}"/>
                  </a:ext>
                </a:extLst>
              </p:cNvPr>
              <p:cNvSpPr>
                <a:spLocks/>
              </p:cNvSpPr>
              <p:nvPr/>
            </p:nvSpPr>
            <p:spPr bwMode="auto">
              <a:xfrm>
                <a:off x="1113" y="1720"/>
                <a:ext cx="135" cy="0"/>
              </a:xfrm>
              <a:custGeom>
                <a:avLst/>
                <a:gdLst>
                  <a:gd name="T0" fmla="*/ 0 w 223"/>
                  <a:gd name="T1" fmla="*/ 0 w 223"/>
                  <a:gd name="T2" fmla="*/ 223 w 223"/>
                </a:gdLst>
                <a:ahLst/>
                <a:cxnLst>
                  <a:cxn ang="0">
                    <a:pos x="T0" y="0"/>
                  </a:cxn>
                  <a:cxn ang="0">
                    <a:pos x="T1" y="0"/>
                  </a:cxn>
                  <a:cxn ang="0">
                    <a:pos x="T2" y="0"/>
                  </a:cxn>
                </a:cxnLst>
                <a:rect l="0" t="0" r="r" b="b"/>
                <a:pathLst>
                  <a:path w="223">
                    <a:moveTo>
                      <a:pt x="0" y="0"/>
                    </a:moveTo>
                    <a:lnTo>
                      <a:pt x="0" y="0"/>
                    </a:lnTo>
                    <a:lnTo>
                      <a:pt x="223" y="0"/>
                    </a:lnTo>
                  </a:path>
                </a:pathLst>
              </a:custGeom>
              <a:noFill/>
              <a:ln w="12700" cap="rnd">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2">
                <a:extLst>
                  <a:ext uri="{FF2B5EF4-FFF2-40B4-BE49-F238E27FC236}">
                    <a16:creationId xmlns:a16="http://schemas.microsoft.com/office/drawing/2014/main" id="{3581D5D8-4596-E282-0E75-B47671B32900}"/>
                  </a:ext>
                </a:extLst>
              </p:cNvPr>
              <p:cNvSpPr>
                <a:spLocks/>
              </p:cNvSpPr>
              <p:nvPr/>
            </p:nvSpPr>
            <p:spPr bwMode="auto">
              <a:xfrm>
                <a:off x="779" y="1312"/>
                <a:ext cx="284" cy="351"/>
              </a:xfrm>
              <a:custGeom>
                <a:avLst/>
                <a:gdLst>
                  <a:gd name="T0" fmla="*/ 69 w 468"/>
                  <a:gd name="T1" fmla="*/ 577 h 577"/>
                  <a:gd name="T2" fmla="*/ 69 w 468"/>
                  <a:gd name="T3" fmla="*/ 577 h 577"/>
                  <a:gd name="T4" fmla="*/ 14 w 468"/>
                  <a:gd name="T5" fmla="*/ 577 h 577"/>
                  <a:gd name="T6" fmla="*/ 0 w 468"/>
                  <a:gd name="T7" fmla="*/ 564 h 577"/>
                  <a:gd name="T8" fmla="*/ 0 w 468"/>
                  <a:gd name="T9" fmla="*/ 521 h 577"/>
                  <a:gd name="T10" fmla="*/ 117 w 468"/>
                  <a:gd name="T11" fmla="*/ 431 h 577"/>
                  <a:gd name="T12" fmla="*/ 201 w 468"/>
                  <a:gd name="T13" fmla="*/ 431 h 577"/>
                  <a:gd name="T14" fmla="*/ 220 w 468"/>
                  <a:gd name="T15" fmla="*/ 387 h 577"/>
                  <a:gd name="T16" fmla="*/ 220 w 468"/>
                  <a:gd name="T17" fmla="*/ 108 h 577"/>
                  <a:gd name="T18" fmla="*/ 332 w 468"/>
                  <a:gd name="T19" fmla="*/ 0 h 577"/>
                  <a:gd name="T20" fmla="*/ 384 w 468"/>
                  <a:gd name="T21" fmla="*/ 0 h 577"/>
                  <a:gd name="T22" fmla="*/ 468 w 468"/>
                  <a:gd name="T23" fmla="*/ 108 h 577"/>
                  <a:gd name="T24" fmla="*/ 468 w 468"/>
                  <a:gd name="T25" fmla="*/ 141 h 577"/>
                  <a:gd name="T26" fmla="*/ 455 w 468"/>
                  <a:gd name="T27" fmla="*/ 155 h 577"/>
                  <a:gd name="T28" fmla="*/ 400 w 468"/>
                  <a:gd name="T29" fmla="*/ 155 h 577"/>
                  <a:gd name="T30" fmla="*/ 386 w 468"/>
                  <a:gd name="T31" fmla="*/ 141 h 577"/>
                  <a:gd name="T32" fmla="*/ 386 w 468"/>
                  <a:gd name="T33" fmla="*/ 108 h 577"/>
                  <a:gd name="T34" fmla="*/ 364 w 468"/>
                  <a:gd name="T35" fmla="*/ 91 h 577"/>
                  <a:gd name="T36" fmla="*/ 335 w 468"/>
                  <a:gd name="T37" fmla="*/ 91 h 577"/>
                  <a:gd name="T38" fmla="*/ 303 w 468"/>
                  <a:gd name="T39" fmla="*/ 108 h 577"/>
                  <a:gd name="T40" fmla="*/ 303 w 468"/>
                  <a:gd name="T41" fmla="*/ 387 h 577"/>
                  <a:gd name="T42" fmla="*/ 206 w 468"/>
                  <a:gd name="T43" fmla="*/ 513 h 577"/>
                  <a:gd name="T44" fmla="*/ 117 w 468"/>
                  <a:gd name="T45" fmla="*/ 513 h 577"/>
                  <a:gd name="T46" fmla="*/ 83 w 468"/>
                  <a:gd name="T47" fmla="*/ 530 h 577"/>
                  <a:gd name="T48" fmla="*/ 83 w 468"/>
                  <a:gd name="T49" fmla="*/ 564 h 577"/>
                  <a:gd name="T50" fmla="*/ 69 w 468"/>
                  <a:gd name="T51"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8" h="577">
                    <a:moveTo>
                      <a:pt x="69" y="577"/>
                    </a:moveTo>
                    <a:lnTo>
                      <a:pt x="69" y="577"/>
                    </a:lnTo>
                    <a:lnTo>
                      <a:pt x="14" y="577"/>
                    </a:lnTo>
                    <a:cubicBezTo>
                      <a:pt x="6" y="577"/>
                      <a:pt x="0" y="571"/>
                      <a:pt x="0" y="564"/>
                    </a:cubicBezTo>
                    <a:lnTo>
                      <a:pt x="0" y="521"/>
                    </a:lnTo>
                    <a:cubicBezTo>
                      <a:pt x="0" y="458"/>
                      <a:pt x="59" y="431"/>
                      <a:pt x="117" y="431"/>
                    </a:cubicBezTo>
                    <a:lnTo>
                      <a:pt x="201" y="431"/>
                    </a:lnTo>
                    <a:cubicBezTo>
                      <a:pt x="210" y="431"/>
                      <a:pt x="220" y="407"/>
                      <a:pt x="220" y="387"/>
                    </a:cubicBezTo>
                    <a:lnTo>
                      <a:pt x="220" y="108"/>
                    </a:lnTo>
                    <a:cubicBezTo>
                      <a:pt x="220" y="37"/>
                      <a:pt x="259" y="0"/>
                      <a:pt x="332" y="0"/>
                    </a:cubicBezTo>
                    <a:lnTo>
                      <a:pt x="384" y="0"/>
                    </a:lnTo>
                    <a:cubicBezTo>
                      <a:pt x="437" y="3"/>
                      <a:pt x="468" y="43"/>
                      <a:pt x="468" y="108"/>
                    </a:cubicBezTo>
                    <a:lnTo>
                      <a:pt x="468" y="141"/>
                    </a:lnTo>
                    <a:cubicBezTo>
                      <a:pt x="468" y="149"/>
                      <a:pt x="462" y="155"/>
                      <a:pt x="455" y="155"/>
                    </a:cubicBezTo>
                    <a:lnTo>
                      <a:pt x="400" y="155"/>
                    </a:lnTo>
                    <a:cubicBezTo>
                      <a:pt x="392" y="155"/>
                      <a:pt x="386" y="149"/>
                      <a:pt x="386" y="141"/>
                    </a:cubicBezTo>
                    <a:lnTo>
                      <a:pt x="386" y="108"/>
                    </a:lnTo>
                    <a:cubicBezTo>
                      <a:pt x="386" y="102"/>
                      <a:pt x="386" y="91"/>
                      <a:pt x="364" y="91"/>
                    </a:cubicBezTo>
                    <a:lnTo>
                      <a:pt x="335" y="91"/>
                    </a:lnTo>
                    <a:cubicBezTo>
                      <a:pt x="322" y="91"/>
                      <a:pt x="303" y="96"/>
                      <a:pt x="303" y="108"/>
                    </a:cubicBezTo>
                    <a:lnTo>
                      <a:pt x="303" y="387"/>
                    </a:lnTo>
                    <a:cubicBezTo>
                      <a:pt x="303" y="448"/>
                      <a:pt x="266" y="513"/>
                      <a:pt x="206" y="513"/>
                    </a:cubicBezTo>
                    <a:lnTo>
                      <a:pt x="117" y="513"/>
                    </a:lnTo>
                    <a:cubicBezTo>
                      <a:pt x="103" y="513"/>
                      <a:pt x="83" y="519"/>
                      <a:pt x="83" y="530"/>
                    </a:cubicBezTo>
                    <a:lnTo>
                      <a:pt x="83" y="564"/>
                    </a:lnTo>
                    <a:cubicBezTo>
                      <a:pt x="83" y="571"/>
                      <a:pt x="77" y="577"/>
                      <a:pt x="69" y="577"/>
                    </a:cubicBezTo>
                    <a:close/>
                  </a:path>
                </a:pathLst>
              </a:custGeom>
              <a:solidFill>
                <a:srgbClr val="FEFEFE"/>
              </a:solidFill>
              <a:ln w="12700">
                <a:solidFill>
                  <a:schemeClr val="bg1">
                    <a:lumMod val="75000"/>
                  </a:schemeClr>
                </a:solidFill>
                <a:prstDash val="solid"/>
                <a:round/>
                <a:headEnd/>
                <a:tailEnd/>
              </a:ln>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4">
                <a:extLst>
                  <a:ext uri="{FF2B5EF4-FFF2-40B4-BE49-F238E27FC236}">
                    <a16:creationId xmlns:a16="http://schemas.microsoft.com/office/drawing/2014/main" id="{54000CAA-59FC-7ACE-1B90-FEBDDEDCF62C}"/>
                  </a:ext>
                </a:extLst>
              </p:cNvPr>
              <p:cNvSpPr>
                <a:spLocks/>
              </p:cNvSpPr>
              <p:nvPr/>
            </p:nvSpPr>
            <p:spPr bwMode="auto">
              <a:xfrm>
                <a:off x="1011" y="1391"/>
                <a:ext cx="54" cy="26"/>
              </a:xfrm>
              <a:custGeom>
                <a:avLst/>
                <a:gdLst>
                  <a:gd name="T0" fmla="*/ 90 w 90"/>
                  <a:gd name="T1" fmla="*/ 35 h 43"/>
                  <a:gd name="T2" fmla="*/ 90 w 90"/>
                  <a:gd name="T3" fmla="*/ 35 h 43"/>
                  <a:gd name="T4" fmla="*/ 80 w 90"/>
                  <a:gd name="T5" fmla="*/ 43 h 43"/>
                  <a:gd name="T6" fmla="*/ 10 w 90"/>
                  <a:gd name="T7" fmla="*/ 43 h 43"/>
                  <a:gd name="T8" fmla="*/ 0 w 90"/>
                  <a:gd name="T9" fmla="*/ 35 h 43"/>
                  <a:gd name="T10" fmla="*/ 0 w 90"/>
                  <a:gd name="T11" fmla="*/ 8 h 43"/>
                  <a:gd name="T12" fmla="*/ 10 w 90"/>
                  <a:gd name="T13" fmla="*/ 0 h 43"/>
                  <a:gd name="T14" fmla="*/ 80 w 90"/>
                  <a:gd name="T15" fmla="*/ 0 h 43"/>
                  <a:gd name="T16" fmla="*/ 90 w 90"/>
                  <a:gd name="T17" fmla="*/ 8 h 43"/>
                  <a:gd name="T18" fmla="*/ 90 w 90"/>
                  <a:gd name="T19"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3">
                    <a:moveTo>
                      <a:pt x="90" y="35"/>
                    </a:moveTo>
                    <a:lnTo>
                      <a:pt x="90" y="35"/>
                    </a:lnTo>
                    <a:cubicBezTo>
                      <a:pt x="90" y="39"/>
                      <a:pt x="85" y="43"/>
                      <a:pt x="80" y="43"/>
                    </a:cubicBezTo>
                    <a:lnTo>
                      <a:pt x="10" y="43"/>
                    </a:lnTo>
                    <a:cubicBezTo>
                      <a:pt x="4" y="43"/>
                      <a:pt x="0" y="39"/>
                      <a:pt x="0" y="35"/>
                    </a:cubicBezTo>
                    <a:lnTo>
                      <a:pt x="0" y="8"/>
                    </a:lnTo>
                    <a:cubicBezTo>
                      <a:pt x="0" y="4"/>
                      <a:pt x="4" y="0"/>
                      <a:pt x="10" y="0"/>
                    </a:cubicBezTo>
                    <a:lnTo>
                      <a:pt x="80" y="0"/>
                    </a:lnTo>
                    <a:cubicBezTo>
                      <a:pt x="85" y="0"/>
                      <a:pt x="90" y="4"/>
                      <a:pt x="90" y="8"/>
                    </a:cubicBezTo>
                    <a:lnTo>
                      <a:pt x="90" y="35"/>
                    </a:lnTo>
                    <a:close/>
                  </a:path>
                </a:pathLst>
              </a:custGeom>
              <a:solidFill>
                <a:srgbClr val="FEFEFE"/>
              </a:solidFill>
              <a:ln w="12700">
                <a:solidFill>
                  <a:schemeClr val="bg1">
                    <a:lumMod val="75000"/>
                  </a:schemeClr>
                </a:solidFill>
                <a:prstDash val="solid"/>
                <a:round/>
                <a:headEnd/>
                <a:tailEnd/>
              </a:ln>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5">
                <a:extLst>
                  <a:ext uri="{FF2B5EF4-FFF2-40B4-BE49-F238E27FC236}">
                    <a16:creationId xmlns:a16="http://schemas.microsoft.com/office/drawing/2014/main" id="{90CB13C9-49F1-CC94-62F1-F8D04D9210E3}"/>
                  </a:ext>
                </a:extLst>
              </p:cNvPr>
              <p:cNvSpPr>
                <a:spLocks/>
              </p:cNvSpPr>
              <p:nvPr/>
            </p:nvSpPr>
            <p:spPr bwMode="auto">
              <a:xfrm>
                <a:off x="1011" y="1391"/>
                <a:ext cx="54" cy="26"/>
              </a:xfrm>
              <a:custGeom>
                <a:avLst/>
                <a:gdLst>
                  <a:gd name="T0" fmla="*/ 90 w 90"/>
                  <a:gd name="T1" fmla="*/ 35 h 43"/>
                  <a:gd name="T2" fmla="*/ 90 w 90"/>
                  <a:gd name="T3" fmla="*/ 35 h 43"/>
                  <a:gd name="T4" fmla="*/ 80 w 90"/>
                  <a:gd name="T5" fmla="*/ 43 h 43"/>
                  <a:gd name="T6" fmla="*/ 10 w 90"/>
                  <a:gd name="T7" fmla="*/ 43 h 43"/>
                  <a:gd name="T8" fmla="*/ 0 w 90"/>
                  <a:gd name="T9" fmla="*/ 35 h 43"/>
                  <a:gd name="T10" fmla="*/ 0 w 90"/>
                  <a:gd name="T11" fmla="*/ 8 h 43"/>
                  <a:gd name="T12" fmla="*/ 10 w 90"/>
                  <a:gd name="T13" fmla="*/ 0 h 43"/>
                  <a:gd name="T14" fmla="*/ 80 w 90"/>
                  <a:gd name="T15" fmla="*/ 0 h 43"/>
                  <a:gd name="T16" fmla="*/ 90 w 90"/>
                  <a:gd name="T17" fmla="*/ 8 h 43"/>
                  <a:gd name="T18" fmla="*/ 90 w 90"/>
                  <a:gd name="T19" fmla="*/ 35 h 43"/>
                  <a:gd name="T20" fmla="*/ 90 w 90"/>
                  <a:gd name="T21"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43">
                    <a:moveTo>
                      <a:pt x="90" y="35"/>
                    </a:moveTo>
                    <a:lnTo>
                      <a:pt x="90" y="35"/>
                    </a:lnTo>
                    <a:cubicBezTo>
                      <a:pt x="90" y="39"/>
                      <a:pt x="85" y="43"/>
                      <a:pt x="80" y="43"/>
                    </a:cubicBezTo>
                    <a:lnTo>
                      <a:pt x="10" y="43"/>
                    </a:lnTo>
                    <a:cubicBezTo>
                      <a:pt x="4" y="43"/>
                      <a:pt x="0" y="39"/>
                      <a:pt x="0" y="35"/>
                    </a:cubicBezTo>
                    <a:lnTo>
                      <a:pt x="0" y="8"/>
                    </a:lnTo>
                    <a:cubicBezTo>
                      <a:pt x="0" y="4"/>
                      <a:pt x="4" y="0"/>
                      <a:pt x="10" y="0"/>
                    </a:cubicBezTo>
                    <a:lnTo>
                      <a:pt x="80" y="0"/>
                    </a:lnTo>
                    <a:cubicBezTo>
                      <a:pt x="85" y="0"/>
                      <a:pt x="90" y="4"/>
                      <a:pt x="90" y="8"/>
                    </a:cubicBezTo>
                    <a:lnTo>
                      <a:pt x="90" y="35"/>
                    </a:lnTo>
                    <a:lnTo>
                      <a:pt x="90" y="35"/>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6">
                <a:extLst>
                  <a:ext uri="{FF2B5EF4-FFF2-40B4-BE49-F238E27FC236}">
                    <a16:creationId xmlns:a16="http://schemas.microsoft.com/office/drawing/2014/main" id="{DB026AA9-E946-D91A-5FE7-29646C777AEE}"/>
                  </a:ext>
                </a:extLst>
              </p:cNvPr>
              <p:cNvSpPr>
                <a:spLocks/>
              </p:cNvSpPr>
              <p:nvPr/>
            </p:nvSpPr>
            <p:spPr bwMode="auto">
              <a:xfrm>
                <a:off x="717" y="1663"/>
                <a:ext cx="174" cy="68"/>
              </a:xfrm>
              <a:custGeom>
                <a:avLst/>
                <a:gdLst>
                  <a:gd name="T0" fmla="*/ 257 w 286"/>
                  <a:gd name="T1" fmla="*/ 113 h 113"/>
                  <a:gd name="T2" fmla="*/ 257 w 286"/>
                  <a:gd name="T3" fmla="*/ 113 h 113"/>
                  <a:gd name="T4" fmla="*/ 32 w 286"/>
                  <a:gd name="T5" fmla="*/ 113 h 113"/>
                  <a:gd name="T6" fmla="*/ 27 w 286"/>
                  <a:gd name="T7" fmla="*/ 112 h 113"/>
                  <a:gd name="T8" fmla="*/ 0 w 286"/>
                  <a:gd name="T9" fmla="*/ 56 h 113"/>
                  <a:gd name="T10" fmla="*/ 30 w 286"/>
                  <a:gd name="T11" fmla="*/ 0 h 113"/>
                  <a:gd name="T12" fmla="*/ 31 w 286"/>
                  <a:gd name="T13" fmla="*/ 0 h 113"/>
                  <a:gd name="T14" fmla="*/ 32 w 286"/>
                  <a:gd name="T15" fmla="*/ 0 h 113"/>
                  <a:gd name="T16" fmla="*/ 257 w 286"/>
                  <a:gd name="T17" fmla="*/ 0 h 113"/>
                  <a:gd name="T18" fmla="*/ 263 w 286"/>
                  <a:gd name="T19" fmla="*/ 2 h 113"/>
                  <a:gd name="T20" fmla="*/ 286 w 286"/>
                  <a:gd name="T21" fmla="*/ 56 h 113"/>
                  <a:gd name="T22" fmla="*/ 266 w 286"/>
                  <a:gd name="T23" fmla="*/ 109 h 113"/>
                  <a:gd name="T24" fmla="*/ 257 w 286"/>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13">
                    <a:moveTo>
                      <a:pt x="257" y="113"/>
                    </a:moveTo>
                    <a:lnTo>
                      <a:pt x="257" y="113"/>
                    </a:lnTo>
                    <a:lnTo>
                      <a:pt x="32" y="113"/>
                    </a:lnTo>
                    <a:cubicBezTo>
                      <a:pt x="30" y="113"/>
                      <a:pt x="29" y="113"/>
                      <a:pt x="27" y="112"/>
                    </a:cubicBezTo>
                    <a:cubicBezTo>
                      <a:pt x="8" y="110"/>
                      <a:pt x="0" y="82"/>
                      <a:pt x="0" y="56"/>
                    </a:cubicBezTo>
                    <a:cubicBezTo>
                      <a:pt x="0" y="29"/>
                      <a:pt x="9" y="0"/>
                      <a:pt x="30" y="0"/>
                    </a:cubicBezTo>
                    <a:cubicBezTo>
                      <a:pt x="30" y="0"/>
                      <a:pt x="31" y="0"/>
                      <a:pt x="31" y="0"/>
                    </a:cubicBezTo>
                    <a:lnTo>
                      <a:pt x="32" y="0"/>
                    </a:lnTo>
                    <a:lnTo>
                      <a:pt x="257" y="0"/>
                    </a:lnTo>
                    <a:cubicBezTo>
                      <a:pt x="260" y="0"/>
                      <a:pt x="262" y="1"/>
                      <a:pt x="263" y="2"/>
                    </a:cubicBezTo>
                    <a:cubicBezTo>
                      <a:pt x="278" y="8"/>
                      <a:pt x="286" y="33"/>
                      <a:pt x="286" y="56"/>
                    </a:cubicBezTo>
                    <a:cubicBezTo>
                      <a:pt x="286" y="78"/>
                      <a:pt x="279" y="101"/>
                      <a:pt x="266" y="109"/>
                    </a:cubicBezTo>
                    <a:cubicBezTo>
                      <a:pt x="264" y="112"/>
                      <a:pt x="261" y="113"/>
                      <a:pt x="257" y="113"/>
                    </a:cubicBezTo>
                    <a:close/>
                  </a:path>
                </a:pathLst>
              </a:custGeom>
              <a:solidFill>
                <a:srgbClr val="FEFEFE"/>
              </a:solidFill>
              <a:ln w="12700">
                <a:solidFill>
                  <a:schemeClr val="bg1">
                    <a:lumMod val="75000"/>
                  </a:schemeClr>
                </a:solidFill>
                <a:prstDash val="solid"/>
                <a:round/>
                <a:headEnd/>
                <a:tailEnd/>
              </a:ln>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7">
                <a:extLst>
                  <a:ext uri="{FF2B5EF4-FFF2-40B4-BE49-F238E27FC236}">
                    <a16:creationId xmlns:a16="http://schemas.microsoft.com/office/drawing/2014/main" id="{942576C3-12B1-C7F1-5126-72760B8FCAB3}"/>
                  </a:ext>
                </a:extLst>
              </p:cNvPr>
              <p:cNvSpPr>
                <a:spLocks/>
              </p:cNvSpPr>
              <p:nvPr/>
            </p:nvSpPr>
            <p:spPr bwMode="auto">
              <a:xfrm>
                <a:off x="717" y="1663"/>
                <a:ext cx="174" cy="68"/>
              </a:xfrm>
              <a:custGeom>
                <a:avLst/>
                <a:gdLst>
                  <a:gd name="T0" fmla="*/ 257 w 286"/>
                  <a:gd name="T1" fmla="*/ 113 h 113"/>
                  <a:gd name="T2" fmla="*/ 257 w 286"/>
                  <a:gd name="T3" fmla="*/ 113 h 113"/>
                  <a:gd name="T4" fmla="*/ 32 w 286"/>
                  <a:gd name="T5" fmla="*/ 113 h 113"/>
                  <a:gd name="T6" fmla="*/ 27 w 286"/>
                  <a:gd name="T7" fmla="*/ 112 h 113"/>
                  <a:gd name="T8" fmla="*/ 0 w 286"/>
                  <a:gd name="T9" fmla="*/ 56 h 113"/>
                  <a:gd name="T10" fmla="*/ 30 w 286"/>
                  <a:gd name="T11" fmla="*/ 0 h 113"/>
                  <a:gd name="T12" fmla="*/ 31 w 286"/>
                  <a:gd name="T13" fmla="*/ 0 h 113"/>
                  <a:gd name="T14" fmla="*/ 32 w 286"/>
                  <a:gd name="T15" fmla="*/ 0 h 113"/>
                  <a:gd name="T16" fmla="*/ 257 w 286"/>
                  <a:gd name="T17" fmla="*/ 0 h 113"/>
                  <a:gd name="T18" fmla="*/ 263 w 286"/>
                  <a:gd name="T19" fmla="*/ 2 h 113"/>
                  <a:gd name="T20" fmla="*/ 286 w 286"/>
                  <a:gd name="T21" fmla="*/ 56 h 113"/>
                  <a:gd name="T22" fmla="*/ 266 w 286"/>
                  <a:gd name="T23" fmla="*/ 109 h 113"/>
                  <a:gd name="T24" fmla="*/ 257 w 286"/>
                  <a:gd name="T25" fmla="*/ 113 h 113"/>
                  <a:gd name="T26" fmla="*/ 257 w 286"/>
                  <a:gd name="T2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113">
                    <a:moveTo>
                      <a:pt x="257" y="113"/>
                    </a:moveTo>
                    <a:lnTo>
                      <a:pt x="257" y="113"/>
                    </a:lnTo>
                    <a:lnTo>
                      <a:pt x="32" y="113"/>
                    </a:lnTo>
                    <a:cubicBezTo>
                      <a:pt x="30" y="113"/>
                      <a:pt x="29" y="113"/>
                      <a:pt x="27" y="112"/>
                    </a:cubicBezTo>
                    <a:cubicBezTo>
                      <a:pt x="8" y="110"/>
                      <a:pt x="0" y="82"/>
                      <a:pt x="0" y="56"/>
                    </a:cubicBezTo>
                    <a:cubicBezTo>
                      <a:pt x="0" y="29"/>
                      <a:pt x="9" y="0"/>
                      <a:pt x="30" y="0"/>
                    </a:cubicBezTo>
                    <a:cubicBezTo>
                      <a:pt x="30" y="0"/>
                      <a:pt x="31" y="0"/>
                      <a:pt x="31" y="0"/>
                    </a:cubicBezTo>
                    <a:lnTo>
                      <a:pt x="32" y="0"/>
                    </a:lnTo>
                    <a:lnTo>
                      <a:pt x="257" y="0"/>
                    </a:lnTo>
                    <a:cubicBezTo>
                      <a:pt x="260" y="0"/>
                      <a:pt x="262" y="1"/>
                      <a:pt x="263" y="2"/>
                    </a:cubicBezTo>
                    <a:cubicBezTo>
                      <a:pt x="278" y="8"/>
                      <a:pt x="286" y="33"/>
                      <a:pt x="286" y="56"/>
                    </a:cubicBezTo>
                    <a:cubicBezTo>
                      <a:pt x="286" y="78"/>
                      <a:pt x="279" y="101"/>
                      <a:pt x="266" y="109"/>
                    </a:cubicBezTo>
                    <a:cubicBezTo>
                      <a:pt x="264" y="112"/>
                      <a:pt x="261" y="113"/>
                      <a:pt x="257" y="113"/>
                    </a:cubicBezTo>
                    <a:lnTo>
                      <a:pt x="257" y="113"/>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oup 48">
              <a:extLst>
                <a:ext uri="{FF2B5EF4-FFF2-40B4-BE49-F238E27FC236}">
                  <a16:creationId xmlns:a16="http://schemas.microsoft.com/office/drawing/2014/main" id="{A43D36A2-C94F-9C56-F47E-01B028335125}"/>
                </a:ext>
              </a:extLst>
            </p:cNvPr>
            <p:cNvGrpSpPr>
              <a:grpSpLocks noChangeAspect="1"/>
            </p:cNvGrpSpPr>
            <p:nvPr/>
          </p:nvGrpSpPr>
          <p:grpSpPr bwMode="auto">
            <a:xfrm>
              <a:off x="672210" y="635250"/>
              <a:ext cx="355234" cy="402452"/>
              <a:chOff x="3503" y="1291"/>
              <a:chExt cx="489" cy="554"/>
            </a:xfrm>
          </p:grpSpPr>
          <p:sp>
            <p:nvSpPr>
              <p:cNvPr id="248" name="Freeform 49">
                <a:extLst>
                  <a:ext uri="{FF2B5EF4-FFF2-40B4-BE49-F238E27FC236}">
                    <a16:creationId xmlns:a16="http://schemas.microsoft.com/office/drawing/2014/main" id="{53730F00-E666-D7AD-43F4-7B643B6105E2}"/>
                  </a:ext>
                </a:extLst>
              </p:cNvPr>
              <p:cNvSpPr>
                <a:spLocks/>
              </p:cNvSpPr>
              <p:nvPr/>
            </p:nvSpPr>
            <p:spPr bwMode="auto">
              <a:xfrm>
                <a:off x="3727" y="1809"/>
                <a:ext cx="224" cy="36"/>
              </a:xfrm>
              <a:custGeom>
                <a:avLst/>
                <a:gdLst>
                  <a:gd name="T0" fmla="*/ 0 w 369"/>
                  <a:gd name="T1" fmla="*/ 59 h 59"/>
                  <a:gd name="T2" fmla="*/ 0 w 369"/>
                  <a:gd name="T3" fmla="*/ 59 h 59"/>
                  <a:gd name="T4" fmla="*/ 14 w 369"/>
                  <a:gd name="T5" fmla="*/ 57 h 59"/>
                  <a:gd name="T6" fmla="*/ 24 w 369"/>
                  <a:gd name="T7" fmla="*/ 53 h 59"/>
                  <a:gd name="T8" fmla="*/ 24 w 369"/>
                  <a:gd name="T9" fmla="*/ 53 h 59"/>
                  <a:gd name="T10" fmla="*/ 30 w 369"/>
                  <a:gd name="T11" fmla="*/ 41 h 59"/>
                  <a:gd name="T12" fmla="*/ 52 w 369"/>
                  <a:gd name="T13" fmla="*/ 10 h 59"/>
                  <a:gd name="T14" fmla="*/ 52 w 369"/>
                  <a:gd name="T15" fmla="*/ 10 h 59"/>
                  <a:gd name="T16" fmla="*/ 92 w 369"/>
                  <a:gd name="T17" fmla="*/ 0 h 59"/>
                  <a:gd name="T18" fmla="*/ 132 w 369"/>
                  <a:gd name="T19" fmla="*/ 10 h 59"/>
                  <a:gd name="T20" fmla="*/ 154 w 369"/>
                  <a:gd name="T21" fmla="*/ 41 h 59"/>
                  <a:gd name="T22" fmla="*/ 161 w 369"/>
                  <a:gd name="T23" fmla="*/ 53 h 59"/>
                  <a:gd name="T24" fmla="*/ 161 w 369"/>
                  <a:gd name="T25" fmla="*/ 53 h 59"/>
                  <a:gd name="T26" fmla="*/ 184 w 369"/>
                  <a:gd name="T27" fmla="*/ 59 h 59"/>
                  <a:gd name="T28" fmla="*/ 208 w 369"/>
                  <a:gd name="T29" fmla="*/ 53 h 59"/>
                  <a:gd name="T30" fmla="*/ 215 w 369"/>
                  <a:gd name="T31" fmla="*/ 41 h 59"/>
                  <a:gd name="T32" fmla="*/ 237 w 369"/>
                  <a:gd name="T33" fmla="*/ 10 h 59"/>
                  <a:gd name="T34" fmla="*/ 277 w 369"/>
                  <a:gd name="T35" fmla="*/ 0 h 59"/>
                  <a:gd name="T36" fmla="*/ 317 w 369"/>
                  <a:gd name="T37" fmla="*/ 10 h 59"/>
                  <a:gd name="T38" fmla="*/ 338 w 369"/>
                  <a:gd name="T39" fmla="*/ 41 h 59"/>
                  <a:gd name="T40" fmla="*/ 345 w 369"/>
                  <a:gd name="T41" fmla="*/ 53 h 59"/>
                  <a:gd name="T42" fmla="*/ 355 w 369"/>
                  <a:gd name="T43" fmla="*/ 57 h 59"/>
                  <a:gd name="T44" fmla="*/ 369 w 369"/>
                  <a:gd name="T4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59">
                    <a:moveTo>
                      <a:pt x="0" y="59"/>
                    </a:moveTo>
                    <a:lnTo>
                      <a:pt x="0" y="59"/>
                    </a:lnTo>
                    <a:cubicBezTo>
                      <a:pt x="5" y="59"/>
                      <a:pt x="10" y="59"/>
                      <a:pt x="14" y="57"/>
                    </a:cubicBezTo>
                    <a:cubicBezTo>
                      <a:pt x="18" y="56"/>
                      <a:pt x="21" y="55"/>
                      <a:pt x="24" y="53"/>
                    </a:cubicBezTo>
                    <a:lnTo>
                      <a:pt x="24" y="53"/>
                    </a:lnTo>
                    <a:cubicBezTo>
                      <a:pt x="25" y="52"/>
                      <a:pt x="28" y="47"/>
                      <a:pt x="30" y="41"/>
                    </a:cubicBezTo>
                    <a:cubicBezTo>
                      <a:pt x="35" y="30"/>
                      <a:pt x="41" y="18"/>
                      <a:pt x="52" y="10"/>
                    </a:cubicBezTo>
                    <a:lnTo>
                      <a:pt x="52" y="10"/>
                    </a:lnTo>
                    <a:cubicBezTo>
                      <a:pt x="62" y="3"/>
                      <a:pt x="77" y="0"/>
                      <a:pt x="92" y="0"/>
                    </a:cubicBezTo>
                    <a:cubicBezTo>
                      <a:pt x="107" y="0"/>
                      <a:pt x="123" y="3"/>
                      <a:pt x="132" y="10"/>
                    </a:cubicBezTo>
                    <a:cubicBezTo>
                      <a:pt x="144" y="18"/>
                      <a:pt x="149" y="30"/>
                      <a:pt x="154" y="41"/>
                    </a:cubicBezTo>
                    <a:cubicBezTo>
                      <a:pt x="156" y="47"/>
                      <a:pt x="159" y="52"/>
                      <a:pt x="161" y="53"/>
                    </a:cubicBezTo>
                    <a:lnTo>
                      <a:pt x="161" y="53"/>
                    </a:lnTo>
                    <a:cubicBezTo>
                      <a:pt x="167" y="57"/>
                      <a:pt x="175" y="59"/>
                      <a:pt x="184" y="59"/>
                    </a:cubicBezTo>
                    <a:cubicBezTo>
                      <a:pt x="193" y="59"/>
                      <a:pt x="202" y="57"/>
                      <a:pt x="208" y="53"/>
                    </a:cubicBezTo>
                    <a:cubicBezTo>
                      <a:pt x="210" y="52"/>
                      <a:pt x="212" y="47"/>
                      <a:pt x="215" y="41"/>
                    </a:cubicBezTo>
                    <a:cubicBezTo>
                      <a:pt x="220" y="30"/>
                      <a:pt x="225" y="18"/>
                      <a:pt x="237" y="10"/>
                    </a:cubicBezTo>
                    <a:cubicBezTo>
                      <a:pt x="246" y="3"/>
                      <a:pt x="262" y="0"/>
                      <a:pt x="277" y="0"/>
                    </a:cubicBezTo>
                    <a:cubicBezTo>
                      <a:pt x="292" y="0"/>
                      <a:pt x="307" y="3"/>
                      <a:pt x="317" y="10"/>
                    </a:cubicBezTo>
                    <a:cubicBezTo>
                      <a:pt x="328" y="18"/>
                      <a:pt x="334" y="30"/>
                      <a:pt x="338" y="41"/>
                    </a:cubicBezTo>
                    <a:cubicBezTo>
                      <a:pt x="341" y="47"/>
                      <a:pt x="343" y="52"/>
                      <a:pt x="345" y="53"/>
                    </a:cubicBezTo>
                    <a:cubicBezTo>
                      <a:pt x="348" y="55"/>
                      <a:pt x="351" y="56"/>
                      <a:pt x="355" y="57"/>
                    </a:cubicBezTo>
                    <a:cubicBezTo>
                      <a:pt x="359" y="59"/>
                      <a:pt x="363" y="59"/>
                      <a:pt x="369" y="59"/>
                    </a:cubicBez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50">
                <a:extLst>
                  <a:ext uri="{FF2B5EF4-FFF2-40B4-BE49-F238E27FC236}">
                    <a16:creationId xmlns:a16="http://schemas.microsoft.com/office/drawing/2014/main" id="{14717EDA-5FB8-5D2E-250D-866A885ACE7D}"/>
                  </a:ext>
                </a:extLst>
              </p:cNvPr>
              <p:cNvSpPr>
                <a:spLocks/>
              </p:cNvSpPr>
              <p:nvPr/>
            </p:nvSpPr>
            <p:spPr bwMode="auto">
              <a:xfrm>
                <a:off x="3503" y="1809"/>
                <a:ext cx="224" cy="36"/>
              </a:xfrm>
              <a:custGeom>
                <a:avLst/>
                <a:gdLst>
                  <a:gd name="T0" fmla="*/ 0 w 369"/>
                  <a:gd name="T1" fmla="*/ 59 h 59"/>
                  <a:gd name="T2" fmla="*/ 0 w 369"/>
                  <a:gd name="T3" fmla="*/ 59 h 59"/>
                  <a:gd name="T4" fmla="*/ 14 w 369"/>
                  <a:gd name="T5" fmla="*/ 57 h 59"/>
                  <a:gd name="T6" fmla="*/ 23 w 369"/>
                  <a:gd name="T7" fmla="*/ 53 h 59"/>
                  <a:gd name="T8" fmla="*/ 23 w 369"/>
                  <a:gd name="T9" fmla="*/ 53 h 59"/>
                  <a:gd name="T10" fmla="*/ 30 w 369"/>
                  <a:gd name="T11" fmla="*/ 41 h 59"/>
                  <a:gd name="T12" fmla="*/ 52 w 369"/>
                  <a:gd name="T13" fmla="*/ 10 h 59"/>
                  <a:gd name="T14" fmla="*/ 92 w 369"/>
                  <a:gd name="T15" fmla="*/ 0 h 59"/>
                  <a:gd name="T16" fmla="*/ 132 w 369"/>
                  <a:gd name="T17" fmla="*/ 10 h 59"/>
                  <a:gd name="T18" fmla="*/ 153 w 369"/>
                  <a:gd name="T19" fmla="*/ 41 h 59"/>
                  <a:gd name="T20" fmla="*/ 160 w 369"/>
                  <a:gd name="T21" fmla="*/ 53 h 59"/>
                  <a:gd name="T22" fmla="*/ 160 w 369"/>
                  <a:gd name="T23" fmla="*/ 53 h 59"/>
                  <a:gd name="T24" fmla="*/ 184 w 369"/>
                  <a:gd name="T25" fmla="*/ 59 h 59"/>
                  <a:gd name="T26" fmla="*/ 208 w 369"/>
                  <a:gd name="T27" fmla="*/ 53 h 59"/>
                  <a:gd name="T28" fmla="*/ 215 w 369"/>
                  <a:gd name="T29" fmla="*/ 41 h 59"/>
                  <a:gd name="T30" fmla="*/ 236 w 369"/>
                  <a:gd name="T31" fmla="*/ 10 h 59"/>
                  <a:gd name="T32" fmla="*/ 276 w 369"/>
                  <a:gd name="T33" fmla="*/ 0 h 59"/>
                  <a:gd name="T34" fmla="*/ 316 w 369"/>
                  <a:gd name="T35" fmla="*/ 10 h 59"/>
                  <a:gd name="T36" fmla="*/ 338 w 369"/>
                  <a:gd name="T37" fmla="*/ 41 h 59"/>
                  <a:gd name="T38" fmla="*/ 345 w 369"/>
                  <a:gd name="T39" fmla="*/ 53 h 59"/>
                  <a:gd name="T40" fmla="*/ 345 w 369"/>
                  <a:gd name="T41" fmla="*/ 53 h 59"/>
                  <a:gd name="T42" fmla="*/ 354 w 369"/>
                  <a:gd name="T43" fmla="*/ 57 h 59"/>
                  <a:gd name="T44" fmla="*/ 369 w 369"/>
                  <a:gd name="T4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59">
                    <a:moveTo>
                      <a:pt x="0" y="59"/>
                    </a:moveTo>
                    <a:lnTo>
                      <a:pt x="0" y="59"/>
                    </a:lnTo>
                    <a:cubicBezTo>
                      <a:pt x="5" y="59"/>
                      <a:pt x="10" y="59"/>
                      <a:pt x="14" y="57"/>
                    </a:cubicBezTo>
                    <a:cubicBezTo>
                      <a:pt x="18" y="56"/>
                      <a:pt x="21" y="55"/>
                      <a:pt x="23" y="53"/>
                    </a:cubicBezTo>
                    <a:lnTo>
                      <a:pt x="23" y="53"/>
                    </a:lnTo>
                    <a:cubicBezTo>
                      <a:pt x="25" y="52"/>
                      <a:pt x="28" y="47"/>
                      <a:pt x="30" y="41"/>
                    </a:cubicBezTo>
                    <a:cubicBezTo>
                      <a:pt x="35" y="30"/>
                      <a:pt x="40" y="18"/>
                      <a:pt x="52" y="10"/>
                    </a:cubicBezTo>
                    <a:cubicBezTo>
                      <a:pt x="61" y="3"/>
                      <a:pt x="77" y="0"/>
                      <a:pt x="92" y="0"/>
                    </a:cubicBezTo>
                    <a:cubicBezTo>
                      <a:pt x="107" y="0"/>
                      <a:pt x="122" y="3"/>
                      <a:pt x="132" y="10"/>
                    </a:cubicBezTo>
                    <a:cubicBezTo>
                      <a:pt x="143" y="18"/>
                      <a:pt x="149" y="30"/>
                      <a:pt x="153" y="41"/>
                    </a:cubicBezTo>
                    <a:cubicBezTo>
                      <a:pt x="156" y="47"/>
                      <a:pt x="159" y="52"/>
                      <a:pt x="160" y="53"/>
                    </a:cubicBezTo>
                    <a:lnTo>
                      <a:pt x="160" y="53"/>
                    </a:lnTo>
                    <a:cubicBezTo>
                      <a:pt x="166" y="57"/>
                      <a:pt x="175" y="59"/>
                      <a:pt x="184" y="59"/>
                    </a:cubicBezTo>
                    <a:cubicBezTo>
                      <a:pt x="193" y="59"/>
                      <a:pt x="202" y="57"/>
                      <a:pt x="208" y="53"/>
                    </a:cubicBezTo>
                    <a:cubicBezTo>
                      <a:pt x="210" y="52"/>
                      <a:pt x="212" y="47"/>
                      <a:pt x="215" y="41"/>
                    </a:cubicBezTo>
                    <a:cubicBezTo>
                      <a:pt x="220" y="30"/>
                      <a:pt x="225" y="18"/>
                      <a:pt x="236" y="10"/>
                    </a:cubicBezTo>
                    <a:cubicBezTo>
                      <a:pt x="246" y="3"/>
                      <a:pt x="261" y="0"/>
                      <a:pt x="276" y="0"/>
                    </a:cubicBezTo>
                    <a:cubicBezTo>
                      <a:pt x="291" y="0"/>
                      <a:pt x="307" y="3"/>
                      <a:pt x="316" y="10"/>
                    </a:cubicBezTo>
                    <a:cubicBezTo>
                      <a:pt x="328" y="18"/>
                      <a:pt x="333" y="30"/>
                      <a:pt x="338" y="41"/>
                    </a:cubicBezTo>
                    <a:cubicBezTo>
                      <a:pt x="341" y="47"/>
                      <a:pt x="343" y="52"/>
                      <a:pt x="345" y="53"/>
                    </a:cubicBezTo>
                    <a:lnTo>
                      <a:pt x="345" y="53"/>
                    </a:lnTo>
                    <a:cubicBezTo>
                      <a:pt x="348" y="55"/>
                      <a:pt x="351" y="56"/>
                      <a:pt x="354" y="57"/>
                    </a:cubicBezTo>
                    <a:cubicBezTo>
                      <a:pt x="358" y="59"/>
                      <a:pt x="363" y="59"/>
                      <a:pt x="369" y="59"/>
                    </a:cubicBez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Freeform 51">
                <a:extLst>
                  <a:ext uri="{FF2B5EF4-FFF2-40B4-BE49-F238E27FC236}">
                    <a16:creationId xmlns:a16="http://schemas.microsoft.com/office/drawing/2014/main" id="{3DCBF932-0D9D-022E-5F65-5A61934B333C}"/>
                  </a:ext>
                </a:extLst>
              </p:cNvPr>
              <p:cNvSpPr>
                <a:spLocks/>
              </p:cNvSpPr>
              <p:nvPr/>
            </p:nvSpPr>
            <p:spPr bwMode="auto">
              <a:xfrm>
                <a:off x="3548" y="1638"/>
                <a:ext cx="355" cy="37"/>
              </a:xfrm>
              <a:custGeom>
                <a:avLst/>
                <a:gdLst>
                  <a:gd name="T0" fmla="*/ 587 w 587"/>
                  <a:gd name="T1" fmla="*/ 60 h 60"/>
                  <a:gd name="T2" fmla="*/ 587 w 587"/>
                  <a:gd name="T3" fmla="*/ 60 h 60"/>
                  <a:gd name="T4" fmla="*/ 0 w 587"/>
                  <a:gd name="T5" fmla="*/ 60 h 60"/>
                  <a:gd name="T6" fmla="*/ 0 w 587"/>
                  <a:gd name="T7" fmla="*/ 0 h 60"/>
                  <a:gd name="T8" fmla="*/ 587 w 587"/>
                  <a:gd name="T9" fmla="*/ 0 h 60"/>
                  <a:gd name="T10" fmla="*/ 587 w 587"/>
                  <a:gd name="T11" fmla="*/ 60 h 60"/>
                </a:gdLst>
                <a:ahLst/>
                <a:cxnLst>
                  <a:cxn ang="0">
                    <a:pos x="T0" y="T1"/>
                  </a:cxn>
                  <a:cxn ang="0">
                    <a:pos x="T2" y="T3"/>
                  </a:cxn>
                  <a:cxn ang="0">
                    <a:pos x="T4" y="T5"/>
                  </a:cxn>
                  <a:cxn ang="0">
                    <a:pos x="T6" y="T7"/>
                  </a:cxn>
                  <a:cxn ang="0">
                    <a:pos x="T8" y="T9"/>
                  </a:cxn>
                  <a:cxn ang="0">
                    <a:pos x="T10" y="T11"/>
                  </a:cxn>
                </a:cxnLst>
                <a:rect l="0" t="0" r="r" b="b"/>
                <a:pathLst>
                  <a:path w="587" h="60">
                    <a:moveTo>
                      <a:pt x="587" y="60"/>
                    </a:moveTo>
                    <a:lnTo>
                      <a:pt x="587" y="60"/>
                    </a:lnTo>
                    <a:lnTo>
                      <a:pt x="0" y="60"/>
                    </a:lnTo>
                    <a:lnTo>
                      <a:pt x="0" y="0"/>
                    </a:lnTo>
                    <a:lnTo>
                      <a:pt x="587" y="0"/>
                    </a:lnTo>
                    <a:lnTo>
                      <a:pt x="587" y="60"/>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52">
                <a:extLst>
                  <a:ext uri="{FF2B5EF4-FFF2-40B4-BE49-F238E27FC236}">
                    <a16:creationId xmlns:a16="http://schemas.microsoft.com/office/drawing/2014/main" id="{53E6DE5F-DB0D-8E70-E3A8-202886FFD9D1}"/>
                  </a:ext>
                </a:extLst>
              </p:cNvPr>
              <p:cNvSpPr>
                <a:spLocks/>
              </p:cNvSpPr>
              <p:nvPr/>
            </p:nvSpPr>
            <p:spPr bwMode="auto">
              <a:xfrm>
                <a:off x="3794" y="1517"/>
                <a:ext cx="63" cy="121"/>
              </a:xfrm>
              <a:custGeom>
                <a:avLst/>
                <a:gdLst>
                  <a:gd name="T0" fmla="*/ 104 w 104"/>
                  <a:gd name="T1" fmla="*/ 197 h 197"/>
                  <a:gd name="T2" fmla="*/ 104 w 104"/>
                  <a:gd name="T3" fmla="*/ 197 h 197"/>
                  <a:gd name="T4" fmla="*/ 0 w 104"/>
                  <a:gd name="T5" fmla="*/ 197 h 197"/>
                  <a:gd name="T6" fmla="*/ 0 w 104"/>
                  <a:gd name="T7" fmla="*/ 0 h 197"/>
                  <a:gd name="T8" fmla="*/ 104 w 104"/>
                  <a:gd name="T9" fmla="*/ 0 h 197"/>
                  <a:gd name="T10" fmla="*/ 104 w 104"/>
                  <a:gd name="T11" fmla="*/ 197 h 197"/>
                </a:gdLst>
                <a:ahLst/>
                <a:cxnLst>
                  <a:cxn ang="0">
                    <a:pos x="T0" y="T1"/>
                  </a:cxn>
                  <a:cxn ang="0">
                    <a:pos x="T2" y="T3"/>
                  </a:cxn>
                  <a:cxn ang="0">
                    <a:pos x="T4" y="T5"/>
                  </a:cxn>
                  <a:cxn ang="0">
                    <a:pos x="T6" y="T7"/>
                  </a:cxn>
                  <a:cxn ang="0">
                    <a:pos x="T8" y="T9"/>
                  </a:cxn>
                  <a:cxn ang="0">
                    <a:pos x="T10" y="T11"/>
                  </a:cxn>
                </a:cxnLst>
                <a:rect l="0" t="0" r="r" b="b"/>
                <a:pathLst>
                  <a:path w="104" h="197">
                    <a:moveTo>
                      <a:pt x="104" y="197"/>
                    </a:moveTo>
                    <a:lnTo>
                      <a:pt x="104" y="197"/>
                    </a:lnTo>
                    <a:lnTo>
                      <a:pt x="0" y="197"/>
                    </a:lnTo>
                    <a:lnTo>
                      <a:pt x="0" y="0"/>
                    </a:lnTo>
                    <a:lnTo>
                      <a:pt x="104" y="0"/>
                    </a:lnTo>
                    <a:lnTo>
                      <a:pt x="104" y="197"/>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53">
                <a:extLst>
                  <a:ext uri="{FF2B5EF4-FFF2-40B4-BE49-F238E27FC236}">
                    <a16:creationId xmlns:a16="http://schemas.microsoft.com/office/drawing/2014/main" id="{35D1CD6A-5413-4BAB-66A9-33D0E1188EDF}"/>
                  </a:ext>
                </a:extLst>
              </p:cNvPr>
              <p:cNvSpPr>
                <a:spLocks/>
              </p:cNvSpPr>
              <p:nvPr/>
            </p:nvSpPr>
            <p:spPr bwMode="auto">
              <a:xfrm>
                <a:off x="3506" y="1556"/>
                <a:ext cx="161" cy="22"/>
              </a:xfrm>
              <a:custGeom>
                <a:avLst/>
                <a:gdLst>
                  <a:gd name="T0" fmla="*/ 266 w 266"/>
                  <a:gd name="T1" fmla="*/ 35 h 35"/>
                  <a:gd name="T2" fmla="*/ 266 w 266"/>
                  <a:gd name="T3" fmla="*/ 35 h 35"/>
                  <a:gd name="T4" fmla="*/ 0 w 266"/>
                  <a:gd name="T5" fmla="*/ 35 h 35"/>
                  <a:gd name="T6" fmla="*/ 0 w 266"/>
                  <a:gd name="T7" fmla="*/ 0 h 35"/>
                  <a:gd name="T8" fmla="*/ 266 w 266"/>
                  <a:gd name="T9" fmla="*/ 0 h 35"/>
                  <a:gd name="T10" fmla="*/ 266 w 266"/>
                  <a:gd name="T11" fmla="*/ 35 h 35"/>
                </a:gdLst>
                <a:ahLst/>
                <a:cxnLst>
                  <a:cxn ang="0">
                    <a:pos x="T0" y="T1"/>
                  </a:cxn>
                  <a:cxn ang="0">
                    <a:pos x="T2" y="T3"/>
                  </a:cxn>
                  <a:cxn ang="0">
                    <a:pos x="T4" y="T5"/>
                  </a:cxn>
                  <a:cxn ang="0">
                    <a:pos x="T6" y="T7"/>
                  </a:cxn>
                  <a:cxn ang="0">
                    <a:pos x="T8" y="T9"/>
                  </a:cxn>
                  <a:cxn ang="0">
                    <a:pos x="T10" y="T11"/>
                  </a:cxn>
                </a:cxnLst>
                <a:rect l="0" t="0" r="r" b="b"/>
                <a:pathLst>
                  <a:path w="266" h="35">
                    <a:moveTo>
                      <a:pt x="266" y="35"/>
                    </a:moveTo>
                    <a:lnTo>
                      <a:pt x="266" y="35"/>
                    </a:lnTo>
                    <a:lnTo>
                      <a:pt x="0" y="35"/>
                    </a:lnTo>
                    <a:lnTo>
                      <a:pt x="0" y="0"/>
                    </a:lnTo>
                    <a:lnTo>
                      <a:pt x="266" y="0"/>
                    </a:lnTo>
                    <a:lnTo>
                      <a:pt x="266" y="35"/>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54">
                <a:extLst>
                  <a:ext uri="{FF2B5EF4-FFF2-40B4-BE49-F238E27FC236}">
                    <a16:creationId xmlns:a16="http://schemas.microsoft.com/office/drawing/2014/main" id="{E2D480D9-B022-2D19-DA98-D003D02DD48E}"/>
                  </a:ext>
                </a:extLst>
              </p:cNvPr>
              <p:cNvSpPr>
                <a:spLocks/>
              </p:cNvSpPr>
              <p:nvPr/>
            </p:nvSpPr>
            <p:spPr bwMode="auto">
              <a:xfrm>
                <a:off x="3561" y="1578"/>
                <a:ext cx="106" cy="60"/>
              </a:xfrm>
              <a:custGeom>
                <a:avLst/>
                <a:gdLst>
                  <a:gd name="T0" fmla="*/ 175 w 175"/>
                  <a:gd name="T1" fmla="*/ 98 h 98"/>
                  <a:gd name="T2" fmla="*/ 175 w 175"/>
                  <a:gd name="T3" fmla="*/ 98 h 98"/>
                  <a:gd name="T4" fmla="*/ 0 w 175"/>
                  <a:gd name="T5" fmla="*/ 98 h 98"/>
                  <a:gd name="T6" fmla="*/ 0 w 175"/>
                  <a:gd name="T7" fmla="*/ 0 h 98"/>
                  <a:gd name="T8" fmla="*/ 175 w 175"/>
                  <a:gd name="T9" fmla="*/ 0 h 98"/>
                  <a:gd name="T10" fmla="*/ 175 w 175"/>
                  <a:gd name="T11" fmla="*/ 98 h 98"/>
                </a:gdLst>
                <a:ahLst/>
                <a:cxnLst>
                  <a:cxn ang="0">
                    <a:pos x="T0" y="T1"/>
                  </a:cxn>
                  <a:cxn ang="0">
                    <a:pos x="T2" y="T3"/>
                  </a:cxn>
                  <a:cxn ang="0">
                    <a:pos x="T4" y="T5"/>
                  </a:cxn>
                  <a:cxn ang="0">
                    <a:pos x="T6" y="T7"/>
                  </a:cxn>
                  <a:cxn ang="0">
                    <a:pos x="T8" y="T9"/>
                  </a:cxn>
                  <a:cxn ang="0">
                    <a:pos x="T10" y="T11"/>
                  </a:cxn>
                </a:cxnLst>
                <a:rect l="0" t="0" r="r" b="b"/>
                <a:pathLst>
                  <a:path w="175" h="98">
                    <a:moveTo>
                      <a:pt x="175" y="98"/>
                    </a:moveTo>
                    <a:lnTo>
                      <a:pt x="175" y="98"/>
                    </a:lnTo>
                    <a:lnTo>
                      <a:pt x="0" y="98"/>
                    </a:lnTo>
                    <a:lnTo>
                      <a:pt x="0" y="0"/>
                    </a:lnTo>
                    <a:lnTo>
                      <a:pt x="175" y="0"/>
                    </a:lnTo>
                    <a:lnTo>
                      <a:pt x="175" y="98"/>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55">
                <a:extLst>
                  <a:ext uri="{FF2B5EF4-FFF2-40B4-BE49-F238E27FC236}">
                    <a16:creationId xmlns:a16="http://schemas.microsoft.com/office/drawing/2014/main" id="{DFB3C52A-19A7-6920-C526-670B4C9AA024}"/>
                  </a:ext>
                </a:extLst>
              </p:cNvPr>
              <p:cNvSpPr>
                <a:spLocks/>
              </p:cNvSpPr>
              <p:nvPr/>
            </p:nvSpPr>
            <p:spPr bwMode="auto">
              <a:xfrm>
                <a:off x="3582" y="1675"/>
                <a:ext cx="0" cy="109"/>
              </a:xfrm>
              <a:custGeom>
                <a:avLst/>
                <a:gdLst>
                  <a:gd name="T0" fmla="*/ 0 h 178"/>
                  <a:gd name="T1" fmla="*/ 0 h 178"/>
                  <a:gd name="T2" fmla="*/ 178 h 178"/>
                </a:gdLst>
                <a:ahLst/>
                <a:cxnLst>
                  <a:cxn ang="0">
                    <a:pos x="0" y="T0"/>
                  </a:cxn>
                  <a:cxn ang="0">
                    <a:pos x="0" y="T1"/>
                  </a:cxn>
                  <a:cxn ang="0">
                    <a:pos x="0" y="T2"/>
                  </a:cxn>
                </a:cxnLst>
                <a:rect l="0" t="0" r="r" b="b"/>
                <a:pathLst>
                  <a:path h="178">
                    <a:moveTo>
                      <a:pt x="0" y="0"/>
                    </a:moveTo>
                    <a:lnTo>
                      <a:pt x="0" y="0"/>
                    </a:lnTo>
                    <a:lnTo>
                      <a:pt x="0" y="178"/>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56">
                <a:extLst>
                  <a:ext uri="{FF2B5EF4-FFF2-40B4-BE49-F238E27FC236}">
                    <a16:creationId xmlns:a16="http://schemas.microsoft.com/office/drawing/2014/main" id="{75AF8167-6E67-165A-6F96-B2B32026EC73}"/>
                  </a:ext>
                </a:extLst>
              </p:cNvPr>
              <p:cNvSpPr>
                <a:spLocks/>
              </p:cNvSpPr>
              <p:nvPr/>
            </p:nvSpPr>
            <p:spPr bwMode="auto">
              <a:xfrm>
                <a:off x="3608" y="1675"/>
                <a:ext cx="0" cy="109"/>
              </a:xfrm>
              <a:custGeom>
                <a:avLst/>
                <a:gdLst>
                  <a:gd name="T0" fmla="*/ 0 h 178"/>
                  <a:gd name="T1" fmla="*/ 0 h 178"/>
                  <a:gd name="T2" fmla="*/ 178 h 178"/>
                </a:gdLst>
                <a:ahLst/>
                <a:cxnLst>
                  <a:cxn ang="0">
                    <a:pos x="0" y="T0"/>
                  </a:cxn>
                  <a:cxn ang="0">
                    <a:pos x="0" y="T1"/>
                  </a:cxn>
                  <a:cxn ang="0">
                    <a:pos x="0" y="T2"/>
                  </a:cxn>
                </a:cxnLst>
                <a:rect l="0" t="0" r="r" b="b"/>
                <a:pathLst>
                  <a:path h="178">
                    <a:moveTo>
                      <a:pt x="0" y="0"/>
                    </a:moveTo>
                    <a:lnTo>
                      <a:pt x="0" y="0"/>
                    </a:lnTo>
                    <a:lnTo>
                      <a:pt x="0" y="178"/>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57">
                <a:extLst>
                  <a:ext uri="{FF2B5EF4-FFF2-40B4-BE49-F238E27FC236}">
                    <a16:creationId xmlns:a16="http://schemas.microsoft.com/office/drawing/2014/main" id="{924691D0-25A1-48C2-09E4-577AB8623B65}"/>
                  </a:ext>
                </a:extLst>
              </p:cNvPr>
              <p:cNvSpPr>
                <a:spLocks/>
              </p:cNvSpPr>
              <p:nvPr/>
            </p:nvSpPr>
            <p:spPr bwMode="auto">
              <a:xfrm>
                <a:off x="3979" y="1484"/>
                <a:ext cx="0" cy="105"/>
              </a:xfrm>
              <a:custGeom>
                <a:avLst/>
                <a:gdLst>
                  <a:gd name="T0" fmla="*/ 0 h 172"/>
                  <a:gd name="T1" fmla="*/ 0 h 172"/>
                  <a:gd name="T2" fmla="*/ 172 h 172"/>
                </a:gdLst>
                <a:ahLst/>
                <a:cxnLst>
                  <a:cxn ang="0">
                    <a:pos x="0" y="T0"/>
                  </a:cxn>
                  <a:cxn ang="0">
                    <a:pos x="0" y="T1"/>
                  </a:cxn>
                  <a:cxn ang="0">
                    <a:pos x="0" y="T2"/>
                  </a:cxn>
                </a:cxnLst>
                <a:rect l="0" t="0" r="r" b="b"/>
                <a:pathLst>
                  <a:path h="172">
                    <a:moveTo>
                      <a:pt x="0" y="0"/>
                    </a:moveTo>
                    <a:lnTo>
                      <a:pt x="0" y="0"/>
                    </a:lnTo>
                    <a:lnTo>
                      <a:pt x="0" y="172"/>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58">
                <a:extLst>
                  <a:ext uri="{FF2B5EF4-FFF2-40B4-BE49-F238E27FC236}">
                    <a16:creationId xmlns:a16="http://schemas.microsoft.com/office/drawing/2014/main" id="{7D2A2554-B5FE-2EF9-7EF3-18885F807004}"/>
                  </a:ext>
                </a:extLst>
              </p:cNvPr>
              <p:cNvSpPr>
                <a:spLocks/>
              </p:cNvSpPr>
              <p:nvPr/>
            </p:nvSpPr>
            <p:spPr bwMode="auto">
              <a:xfrm>
                <a:off x="3843" y="1675"/>
                <a:ext cx="0" cy="109"/>
              </a:xfrm>
              <a:custGeom>
                <a:avLst/>
                <a:gdLst>
                  <a:gd name="T0" fmla="*/ 0 h 178"/>
                  <a:gd name="T1" fmla="*/ 0 h 178"/>
                  <a:gd name="T2" fmla="*/ 178 h 178"/>
                </a:gdLst>
                <a:ahLst/>
                <a:cxnLst>
                  <a:cxn ang="0">
                    <a:pos x="0" y="T0"/>
                  </a:cxn>
                  <a:cxn ang="0">
                    <a:pos x="0" y="T1"/>
                  </a:cxn>
                  <a:cxn ang="0">
                    <a:pos x="0" y="T2"/>
                  </a:cxn>
                </a:cxnLst>
                <a:rect l="0" t="0" r="r" b="b"/>
                <a:pathLst>
                  <a:path h="178">
                    <a:moveTo>
                      <a:pt x="0" y="0"/>
                    </a:moveTo>
                    <a:lnTo>
                      <a:pt x="0" y="0"/>
                    </a:lnTo>
                    <a:lnTo>
                      <a:pt x="0" y="178"/>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59">
                <a:extLst>
                  <a:ext uri="{FF2B5EF4-FFF2-40B4-BE49-F238E27FC236}">
                    <a16:creationId xmlns:a16="http://schemas.microsoft.com/office/drawing/2014/main" id="{39E47AE1-C44E-6B57-7349-10ECA55712D6}"/>
                  </a:ext>
                </a:extLst>
              </p:cNvPr>
              <p:cNvSpPr>
                <a:spLocks/>
              </p:cNvSpPr>
              <p:nvPr/>
            </p:nvSpPr>
            <p:spPr bwMode="auto">
              <a:xfrm>
                <a:off x="3726" y="1291"/>
                <a:ext cx="0" cy="512"/>
              </a:xfrm>
              <a:custGeom>
                <a:avLst/>
                <a:gdLst>
                  <a:gd name="T0" fmla="*/ 0 h 836"/>
                  <a:gd name="T1" fmla="*/ 0 h 836"/>
                  <a:gd name="T2" fmla="*/ 836 h 836"/>
                </a:gdLst>
                <a:ahLst/>
                <a:cxnLst>
                  <a:cxn ang="0">
                    <a:pos x="0" y="T0"/>
                  </a:cxn>
                  <a:cxn ang="0">
                    <a:pos x="0" y="T1"/>
                  </a:cxn>
                  <a:cxn ang="0">
                    <a:pos x="0" y="T2"/>
                  </a:cxn>
                </a:cxnLst>
                <a:rect l="0" t="0" r="r" b="b"/>
                <a:pathLst>
                  <a:path h="836">
                    <a:moveTo>
                      <a:pt x="0" y="0"/>
                    </a:moveTo>
                    <a:lnTo>
                      <a:pt x="0" y="0"/>
                    </a:lnTo>
                    <a:lnTo>
                      <a:pt x="0" y="836"/>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60">
                <a:extLst>
                  <a:ext uri="{FF2B5EF4-FFF2-40B4-BE49-F238E27FC236}">
                    <a16:creationId xmlns:a16="http://schemas.microsoft.com/office/drawing/2014/main" id="{C8712A66-91C4-5984-121F-C6FDD8A9D11A}"/>
                  </a:ext>
                </a:extLst>
              </p:cNvPr>
              <p:cNvSpPr>
                <a:spLocks/>
              </p:cNvSpPr>
              <p:nvPr/>
            </p:nvSpPr>
            <p:spPr bwMode="auto">
              <a:xfrm>
                <a:off x="3874" y="1675"/>
                <a:ext cx="0" cy="109"/>
              </a:xfrm>
              <a:custGeom>
                <a:avLst/>
                <a:gdLst>
                  <a:gd name="T0" fmla="*/ 0 h 178"/>
                  <a:gd name="T1" fmla="*/ 0 h 178"/>
                  <a:gd name="T2" fmla="*/ 178 h 178"/>
                </a:gdLst>
                <a:ahLst/>
                <a:cxnLst>
                  <a:cxn ang="0">
                    <a:pos x="0" y="T0"/>
                  </a:cxn>
                  <a:cxn ang="0">
                    <a:pos x="0" y="T1"/>
                  </a:cxn>
                  <a:cxn ang="0">
                    <a:pos x="0" y="T2"/>
                  </a:cxn>
                </a:cxnLst>
                <a:rect l="0" t="0" r="r" b="b"/>
                <a:pathLst>
                  <a:path h="178">
                    <a:moveTo>
                      <a:pt x="0" y="0"/>
                    </a:moveTo>
                    <a:lnTo>
                      <a:pt x="0" y="0"/>
                    </a:lnTo>
                    <a:lnTo>
                      <a:pt x="0" y="178"/>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61">
                <a:extLst>
                  <a:ext uri="{FF2B5EF4-FFF2-40B4-BE49-F238E27FC236}">
                    <a16:creationId xmlns:a16="http://schemas.microsoft.com/office/drawing/2014/main" id="{EE131C34-7D6D-0ED4-D70C-08BCBC6DA7AF}"/>
                  </a:ext>
                </a:extLst>
              </p:cNvPr>
              <p:cNvSpPr>
                <a:spLocks/>
              </p:cNvSpPr>
              <p:nvPr/>
            </p:nvSpPr>
            <p:spPr bwMode="auto">
              <a:xfrm>
                <a:off x="3686" y="1341"/>
                <a:ext cx="82" cy="297"/>
              </a:xfrm>
              <a:custGeom>
                <a:avLst/>
                <a:gdLst>
                  <a:gd name="T0" fmla="*/ 29 w 135"/>
                  <a:gd name="T1" fmla="*/ 0 h 485"/>
                  <a:gd name="T2" fmla="*/ 29 w 135"/>
                  <a:gd name="T3" fmla="*/ 0 h 485"/>
                  <a:gd name="T4" fmla="*/ 0 w 135"/>
                  <a:gd name="T5" fmla="*/ 485 h 485"/>
                  <a:gd name="T6" fmla="*/ 135 w 135"/>
                  <a:gd name="T7" fmla="*/ 485 h 485"/>
                  <a:gd name="T8" fmla="*/ 100 w 135"/>
                  <a:gd name="T9" fmla="*/ 0 h 485"/>
                  <a:gd name="T10" fmla="*/ 29 w 135"/>
                  <a:gd name="T11" fmla="*/ 0 h 485"/>
                  <a:gd name="T12" fmla="*/ 29 w 135"/>
                  <a:gd name="T13" fmla="*/ 0 h 485"/>
                </a:gdLst>
                <a:ahLst/>
                <a:cxnLst>
                  <a:cxn ang="0">
                    <a:pos x="T0" y="T1"/>
                  </a:cxn>
                  <a:cxn ang="0">
                    <a:pos x="T2" y="T3"/>
                  </a:cxn>
                  <a:cxn ang="0">
                    <a:pos x="T4" y="T5"/>
                  </a:cxn>
                  <a:cxn ang="0">
                    <a:pos x="T6" y="T7"/>
                  </a:cxn>
                  <a:cxn ang="0">
                    <a:pos x="T8" y="T9"/>
                  </a:cxn>
                  <a:cxn ang="0">
                    <a:pos x="T10" y="T11"/>
                  </a:cxn>
                  <a:cxn ang="0">
                    <a:pos x="T12" y="T13"/>
                  </a:cxn>
                </a:cxnLst>
                <a:rect l="0" t="0" r="r" b="b"/>
                <a:pathLst>
                  <a:path w="135" h="485">
                    <a:moveTo>
                      <a:pt x="29" y="0"/>
                    </a:moveTo>
                    <a:lnTo>
                      <a:pt x="29" y="0"/>
                    </a:lnTo>
                    <a:lnTo>
                      <a:pt x="0" y="485"/>
                    </a:lnTo>
                    <a:lnTo>
                      <a:pt x="135" y="485"/>
                    </a:lnTo>
                    <a:lnTo>
                      <a:pt x="100" y="0"/>
                    </a:lnTo>
                    <a:lnTo>
                      <a:pt x="29" y="0"/>
                    </a:lnTo>
                    <a:lnTo>
                      <a:pt x="29" y="0"/>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62">
                <a:extLst>
                  <a:ext uri="{FF2B5EF4-FFF2-40B4-BE49-F238E27FC236}">
                    <a16:creationId xmlns:a16="http://schemas.microsoft.com/office/drawing/2014/main" id="{297F4AEF-355B-54B2-3AE6-49728B298C7C}"/>
                  </a:ext>
                </a:extLst>
              </p:cNvPr>
              <p:cNvSpPr>
                <a:spLocks/>
              </p:cNvSpPr>
              <p:nvPr/>
            </p:nvSpPr>
            <p:spPr bwMode="auto">
              <a:xfrm>
                <a:off x="3857" y="1466"/>
                <a:ext cx="122" cy="112"/>
              </a:xfrm>
              <a:custGeom>
                <a:avLst/>
                <a:gdLst>
                  <a:gd name="T0" fmla="*/ 0 w 202"/>
                  <a:gd name="T1" fmla="*/ 183 h 183"/>
                  <a:gd name="T2" fmla="*/ 0 w 202"/>
                  <a:gd name="T3" fmla="*/ 183 h 183"/>
                  <a:gd name="T4" fmla="*/ 202 w 202"/>
                  <a:gd name="T5" fmla="*/ 29 h 183"/>
                  <a:gd name="T6" fmla="*/ 184 w 202"/>
                  <a:gd name="T7" fmla="*/ 0 h 183"/>
                  <a:gd name="T8" fmla="*/ 0 w 202"/>
                  <a:gd name="T9" fmla="*/ 84 h 183"/>
                  <a:gd name="T10" fmla="*/ 0 w 202"/>
                  <a:gd name="T11" fmla="*/ 183 h 183"/>
                  <a:gd name="T12" fmla="*/ 0 w 20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202" h="183">
                    <a:moveTo>
                      <a:pt x="0" y="183"/>
                    </a:moveTo>
                    <a:lnTo>
                      <a:pt x="0" y="183"/>
                    </a:lnTo>
                    <a:lnTo>
                      <a:pt x="202" y="29"/>
                    </a:lnTo>
                    <a:lnTo>
                      <a:pt x="184" y="0"/>
                    </a:lnTo>
                    <a:lnTo>
                      <a:pt x="0" y="84"/>
                    </a:lnTo>
                    <a:lnTo>
                      <a:pt x="0" y="183"/>
                    </a:lnTo>
                    <a:lnTo>
                      <a:pt x="0" y="183"/>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63">
                <a:extLst>
                  <a:ext uri="{FF2B5EF4-FFF2-40B4-BE49-F238E27FC236}">
                    <a16:creationId xmlns:a16="http://schemas.microsoft.com/office/drawing/2014/main" id="{8A93E1E0-507D-DD68-C72E-7E5DB725D956}"/>
                  </a:ext>
                </a:extLst>
              </p:cNvPr>
              <p:cNvSpPr>
                <a:spLocks/>
              </p:cNvSpPr>
              <p:nvPr/>
            </p:nvSpPr>
            <p:spPr bwMode="auto">
              <a:xfrm>
                <a:off x="3961" y="1594"/>
                <a:ext cx="31" cy="38"/>
              </a:xfrm>
              <a:custGeom>
                <a:avLst/>
                <a:gdLst>
                  <a:gd name="T0" fmla="*/ 29 w 51"/>
                  <a:gd name="T1" fmla="*/ 0 h 61"/>
                  <a:gd name="T2" fmla="*/ 29 w 51"/>
                  <a:gd name="T3" fmla="*/ 0 h 61"/>
                  <a:gd name="T4" fmla="*/ 29 w 51"/>
                  <a:gd name="T5" fmla="*/ 16 h 61"/>
                  <a:gd name="T6" fmla="*/ 32 w 51"/>
                  <a:gd name="T7" fmla="*/ 59 h 61"/>
                  <a:gd name="T8" fmla="*/ 51 w 51"/>
                  <a:gd name="T9" fmla="*/ 39 h 61"/>
                </a:gdLst>
                <a:ahLst/>
                <a:cxnLst>
                  <a:cxn ang="0">
                    <a:pos x="T0" y="T1"/>
                  </a:cxn>
                  <a:cxn ang="0">
                    <a:pos x="T2" y="T3"/>
                  </a:cxn>
                  <a:cxn ang="0">
                    <a:pos x="T4" y="T5"/>
                  </a:cxn>
                  <a:cxn ang="0">
                    <a:pos x="T6" y="T7"/>
                  </a:cxn>
                  <a:cxn ang="0">
                    <a:pos x="T8" y="T9"/>
                  </a:cxn>
                </a:cxnLst>
                <a:rect l="0" t="0" r="r" b="b"/>
                <a:pathLst>
                  <a:path w="51" h="61">
                    <a:moveTo>
                      <a:pt x="29" y="0"/>
                    </a:moveTo>
                    <a:lnTo>
                      <a:pt x="29" y="0"/>
                    </a:lnTo>
                    <a:lnTo>
                      <a:pt x="29" y="16"/>
                    </a:lnTo>
                    <a:cubicBezTo>
                      <a:pt x="29" y="16"/>
                      <a:pt x="0" y="51"/>
                      <a:pt x="32" y="59"/>
                    </a:cubicBezTo>
                    <a:cubicBezTo>
                      <a:pt x="32" y="59"/>
                      <a:pt x="47" y="61"/>
                      <a:pt x="51" y="39"/>
                    </a:cubicBez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64">
                <a:extLst>
                  <a:ext uri="{FF2B5EF4-FFF2-40B4-BE49-F238E27FC236}">
                    <a16:creationId xmlns:a16="http://schemas.microsoft.com/office/drawing/2014/main" id="{3B4563C9-56A4-3103-3CF3-03ADE4C25549}"/>
                  </a:ext>
                </a:extLst>
              </p:cNvPr>
              <p:cNvSpPr>
                <a:spLocks/>
              </p:cNvSpPr>
              <p:nvPr/>
            </p:nvSpPr>
            <p:spPr bwMode="auto">
              <a:xfrm>
                <a:off x="3699" y="1341"/>
                <a:ext cx="47" cy="76"/>
              </a:xfrm>
              <a:custGeom>
                <a:avLst/>
                <a:gdLst>
                  <a:gd name="T0" fmla="*/ 78 w 78"/>
                  <a:gd name="T1" fmla="*/ 0 h 125"/>
                  <a:gd name="T2" fmla="*/ 78 w 78"/>
                  <a:gd name="T3" fmla="*/ 0 h 125"/>
                  <a:gd name="T4" fmla="*/ 0 w 78"/>
                  <a:gd name="T5" fmla="*/ 125 h 125"/>
                </a:gdLst>
                <a:ahLst/>
                <a:cxnLst>
                  <a:cxn ang="0">
                    <a:pos x="T0" y="T1"/>
                  </a:cxn>
                  <a:cxn ang="0">
                    <a:pos x="T2" y="T3"/>
                  </a:cxn>
                  <a:cxn ang="0">
                    <a:pos x="T4" y="T5"/>
                  </a:cxn>
                </a:cxnLst>
                <a:rect l="0" t="0" r="r" b="b"/>
                <a:pathLst>
                  <a:path w="78" h="125">
                    <a:moveTo>
                      <a:pt x="78" y="0"/>
                    </a:moveTo>
                    <a:lnTo>
                      <a:pt x="78" y="0"/>
                    </a:lnTo>
                    <a:lnTo>
                      <a:pt x="0" y="125"/>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65">
                <a:extLst>
                  <a:ext uri="{FF2B5EF4-FFF2-40B4-BE49-F238E27FC236}">
                    <a16:creationId xmlns:a16="http://schemas.microsoft.com/office/drawing/2014/main" id="{5285A9CA-DE63-68D7-FA00-1A06AC366DDC}"/>
                  </a:ext>
                </a:extLst>
              </p:cNvPr>
              <p:cNvSpPr>
                <a:spLocks/>
              </p:cNvSpPr>
              <p:nvPr/>
            </p:nvSpPr>
            <p:spPr bwMode="auto">
              <a:xfrm>
                <a:off x="3693" y="1417"/>
                <a:ext cx="59" cy="114"/>
              </a:xfrm>
              <a:custGeom>
                <a:avLst/>
                <a:gdLst>
                  <a:gd name="T0" fmla="*/ 98 w 98"/>
                  <a:gd name="T1" fmla="*/ 0 h 185"/>
                  <a:gd name="T2" fmla="*/ 98 w 98"/>
                  <a:gd name="T3" fmla="*/ 0 h 185"/>
                  <a:gd name="T4" fmla="*/ 0 w 98"/>
                  <a:gd name="T5" fmla="*/ 185 h 185"/>
                </a:gdLst>
                <a:ahLst/>
                <a:cxnLst>
                  <a:cxn ang="0">
                    <a:pos x="T0" y="T1"/>
                  </a:cxn>
                  <a:cxn ang="0">
                    <a:pos x="T2" y="T3"/>
                  </a:cxn>
                  <a:cxn ang="0">
                    <a:pos x="T4" y="T5"/>
                  </a:cxn>
                </a:cxnLst>
                <a:rect l="0" t="0" r="r" b="b"/>
                <a:pathLst>
                  <a:path w="98" h="185">
                    <a:moveTo>
                      <a:pt x="98" y="0"/>
                    </a:moveTo>
                    <a:lnTo>
                      <a:pt x="98" y="0"/>
                    </a:lnTo>
                    <a:lnTo>
                      <a:pt x="0" y="185"/>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66">
                <a:extLst>
                  <a:ext uri="{FF2B5EF4-FFF2-40B4-BE49-F238E27FC236}">
                    <a16:creationId xmlns:a16="http://schemas.microsoft.com/office/drawing/2014/main" id="{B21F9975-1AFE-DF4D-0F40-57CD69A77713}"/>
                  </a:ext>
                </a:extLst>
              </p:cNvPr>
              <p:cNvSpPr>
                <a:spLocks/>
              </p:cNvSpPr>
              <p:nvPr/>
            </p:nvSpPr>
            <p:spPr bwMode="auto">
              <a:xfrm>
                <a:off x="3686" y="1528"/>
                <a:ext cx="76" cy="104"/>
              </a:xfrm>
              <a:custGeom>
                <a:avLst/>
                <a:gdLst>
                  <a:gd name="T0" fmla="*/ 125 w 125"/>
                  <a:gd name="T1" fmla="*/ 0 h 169"/>
                  <a:gd name="T2" fmla="*/ 125 w 125"/>
                  <a:gd name="T3" fmla="*/ 0 h 169"/>
                  <a:gd name="T4" fmla="*/ 0 w 125"/>
                  <a:gd name="T5" fmla="*/ 169 h 169"/>
                </a:gdLst>
                <a:ahLst/>
                <a:cxnLst>
                  <a:cxn ang="0">
                    <a:pos x="T0" y="T1"/>
                  </a:cxn>
                  <a:cxn ang="0">
                    <a:pos x="T2" y="T3"/>
                  </a:cxn>
                  <a:cxn ang="0">
                    <a:pos x="T4" y="T5"/>
                  </a:cxn>
                </a:cxnLst>
                <a:rect l="0" t="0" r="r" b="b"/>
                <a:pathLst>
                  <a:path w="125" h="169">
                    <a:moveTo>
                      <a:pt x="125" y="0"/>
                    </a:moveTo>
                    <a:lnTo>
                      <a:pt x="125" y="0"/>
                    </a:lnTo>
                    <a:lnTo>
                      <a:pt x="0" y="169"/>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67">
                <a:extLst>
                  <a:ext uri="{FF2B5EF4-FFF2-40B4-BE49-F238E27FC236}">
                    <a16:creationId xmlns:a16="http://schemas.microsoft.com/office/drawing/2014/main" id="{FF9F20DF-7720-6F2C-8525-03E45028022B}"/>
                  </a:ext>
                </a:extLst>
              </p:cNvPr>
              <p:cNvSpPr>
                <a:spLocks/>
              </p:cNvSpPr>
              <p:nvPr/>
            </p:nvSpPr>
            <p:spPr bwMode="auto">
              <a:xfrm>
                <a:off x="3693" y="1531"/>
                <a:ext cx="67" cy="0"/>
              </a:xfrm>
              <a:custGeom>
                <a:avLst/>
                <a:gdLst>
                  <a:gd name="T0" fmla="*/ 0 w 112"/>
                  <a:gd name="T1" fmla="*/ 0 w 112"/>
                  <a:gd name="T2" fmla="*/ 112 w 112"/>
                </a:gdLst>
                <a:ahLst/>
                <a:cxnLst>
                  <a:cxn ang="0">
                    <a:pos x="T0" y="0"/>
                  </a:cxn>
                  <a:cxn ang="0">
                    <a:pos x="T1" y="0"/>
                  </a:cxn>
                  <a:cxn ang="0">
                    <a:pos x="T2" y="0"/>
                  </a:cxn>
                </a:cxnLst>
                <a:rect l="0" t="0" r="r" b="b"/>
                <a:pathLst>
                  <a:path w="112">
                    <a:moveTo>
                      <a:pt x="0" y="0"/>
                    </a:moveTo>
                    <a:lnTo>
                      <a:pt x="0" y="0"/>
                    </a:lnTo>
                    <a:lnTo>
                      <a:pt x="112" y="0"/>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68">
                <a:extLst>
                  <a:ext uri="{FF2B5EF4-FFF2-40B4-BE49-F238E27FC236}">
                    <a16:creationId xmlns:a16="http://schemas.microsoft.com/office/drawing/2014/main" id="{B17A4923-1176-9E3D-BB90-9A0276ECE4DB}"/>
                  </a:ext>
                </a:extLst>
              </p:cNvPr>
              <p:cNvSpPr>
                <a:spLocks/>
              </p:cNvSpPr>
              <p:nvPr/>
            </p:nvSpPr>
            <p:spPr bwMode="auto">
              <a:xfrm>
                <a:off x="3699" y="1417"/>
                <a:ext cx="53" cy="0"/>
              </a:xfrm>
              <a:custGeom>
                <a:avLst/>
                <a:gdLst>
                  <a:gd name="T0" fmla="*/ 0 w 87"/>
                  <a:gd name="T1" fmla="*/ 0 w 87"/>
                  <a:gd name="T2" fmla="*/ 87 w 87"/>
                </a:gdLst>
                <a:ahLst/>
                <a:cxnLst>
                  <a:cxn ang="0">
                    <a:pos x="T0" y="0"/>
                  </a:cxn>
                  <a:cxn ang="0">
                    <a:pos x="T1" y="0"/>
                  </a:cxn>
                  <a:cxn ang="0">
                    <a:pos x="T2" y="0"/>
                  </a:cxn>
                </a:cxnLst>
                <a:rect l="0" t="0" r="r" b="b"/>
                <a:pathLst>
                  <a:path w="87">
                    <a:moveTo>
                      <a:pt x="0" y="0"/>
                    </a:moveTo>
                    <a:lnTo>
                      <a:pt x="0" y="0"/>
                    </a:lnTo>
                    <a:lnTo>
                      <a:pt x="87" y="0"/>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8" name="Group 22">
              <a:extLst>
                <a:ext uri="{FF2B5EF4-FFF2-40B4-BE49-F238E27FC236}">
                  <a16:creationId xmlns:a16="http://schemas.microsoft.com/office/drawing/2014/main" id="{751F13C8-F1C6-B2B9-8E33-A97F9F088582}"/>
                </a:ext>
              </a:extLst>
            </p:cNvPr>
            <p:cNvGrpSpPr>
              <a:grpSpLocks noChangeAspect="1"/>
            </p:cNvGrpSpPr>
            <p:nvPr/>
          </p:nvGrpSpPr>
          <p:grpSpPr bwMode="auto">
            <a:xfrm>
              <a:off x="1544275" y="833227"/>
              <a:ext cx="411924" cy="203471"/>
              <a:chOff x="1389" y="1386"/>
              <a:chExt cx="992" cy="490"/>
            </a:xfrm>
          </p:grpSpPr>
          <p:sp>
            <p:nvSpPr>
              <p:cNvPr id="269" name="Freeform 23">
                <a:extLst>
                  <a:ext uri="{FF2B5EF4-FFF2-40B4-BE49-F238E27FC236}">
                    <a16:creationId xmlns:a16="http://schemas.microsoft.com/office/drawing/2014/main" id="{E7A1D35D-0681-8D19-1A68-44B03063CC50}"/>
                  </a:ext>
                </a:extLst>
              </p:cNvPr>
              <p:cNvSpPr>
                <a:spLocks/>
              </p:cNvSpPr>
              <p:nvPr/>
            </p:nvSpPr>
            <p:spPr bwMode="auto">
              <a:xfrm>
                <a:off x="1430" y="1748"/>
                <a:ext cx="875" cy="43"/>
              </a:xfrm>
              <a:custGeom>
                <a:avLst/>
                <a:gdLst>
                  <a:gd name="T0" fmla="*/ 1440 w 1440"/>
                  <a:gd name="T1" fmla="*/ 70 h 70"/>
                  <a:gd name="T2" fmla="*/ 1440 w 1440"/>
                  <a:gd name="T3" fmla="*/ 70 h 70"/>
                  <a:gd name="T4" fmla="*/ 1367 w 1440"/>
                  <a:gd name="T5" fmla="*/ 13 h 70"/>
                  <a:gd name="T6" fmla="*/ 1314 w 1440"/>
                  <a:gd name="T7" fmla="*/ 17 h 70"/>
                  <a:gd name="T8" fmla="*/ 1287 w 1440"/>
                  <a:gd name="T9" fmla="*/ 44 h 70"/>
                  <a:gd name="T10" fmla="*/ 1233 w 1440"/>
                  <a:gd name="T11" fmla="*/ 47 h 70"/>
                  <a:gd name="T12" fmla="*/ 1192 w 1440"/>
                  <a:gd name="T13" fmla="*/ 13 h 70"/>
                  <a:gd name="T14" fmla="*/ 1139 w 1440"/>
                  <a:gd name="T15" fmla="*/ 15 h 70"/>
                  <a:gd name="T16" fmla="*/ 1108 w 1440"/>
                  <a:gd name="T17" fmla="*/ 45 h 70"/>
                  <a:gd name="T18" fmla="*/ 1055 w 1440"/>
                  <a:gd name="T19" fmla="*/ 46 h 70"/>
                  <a:gd name="T20" fmla="*/ 1017 w 1440"/>
                  <a:gd name="T21" fmla="*/ 14 h 70"/>
                  <a:gd name="T22" fmla="*/ 965 w 1440"/>
                  <a:gd name="T23" fmla="*/ 15 h 70"/>
                  <a:gd name="T24" fmla="*/ 929 w 1440"/>
                  <a:gd name="T25" fmla="*/ 46 h 70"/>
                  <a:gd name="T26" fmla="*/ 876 w 1440"/>
                  <a:gd name="T27" fmla="*/ 46 h 70"/>
                  <a:gd name="T28" fmla="*/ 842 w 1440"/>
                  <a:gd name="T29" fmla="*/ 15 h 70"/>
                  <a:gd name="T30" fmla="*/ 790 w 1440"/>
                  <a:gd name="T31" fmla="*/ 14 h 70"/>
                  <a:gd name="T32" fmla="*/ 751 w 1440"/>
                  <a:gd name="T33" fmla="*/ 47 h 70"/>
                  <a:gd name="T34" fmla="*/ 616 w 1440"/>
                  <a:gd name="T35" fmla="*/ 13 h 70"/>
                  <a:gd name="T36" fmla="*/ 563 w 1440"/>
                  <a:gd name="T37" fmla="*/ 17 h 70"/>
                  <a:gd name="T38" fmla="*/ 536 w 1440"/>
                  <a:gd name="T39" fmla="*/ 44 h 70"/>
                  <a:gd name="T40" fmla="*/ 482 w 1440"/>
                  <a:gd name="T41" fmla="*/ 47 h 70"/>
                  <a:gd name="T42" fmla="*/ 441 w 1440"/>
                  <a:gd name="T43" fmla="*/ 13 h 70"/>
                  <a:gd name="T44" fmla="*/ 389 w 1440"/>
                  <a:gd name="T45" fmla="*/ 15 h 70"/>
                  <a:gd name="T46" fmla="*/ 357 w 1440"/>
                  <a:gd name="T47" fmla="*/ 45 h 70"/>
                  <a:gd name="T48" fmla="*/ 304 w 1440"/>
                  <a:gd name="T49" fmla="*/ 46 h 70"/>
                  <a:gd name="T50" fmla="*/ 266 w 1440"/>
                  <a:gd name="T51" fmla="*/ 14 h 70"/>
                  <a:gd name="T52" fmla="*/ 214 w 1440"/>
                  <a:gd name="T53" fmla="*/ 15 h 70"/>
                  <a:gd name="T54" fmla="*/ 179 w 1440"/>
                  <a:gd name="T55" fmla="*/ 46 h 70"/>
                  <a:gd name="T56" fmla="*/ 125 w 1440"/>
                  <a:gd name="T57" fmla="*/ 46 h 70"/>
                  <a:gd name="T58" fmla="*/ 92 w 1440"/>
                  <a:gd name="T59" fmla="*/ 15 h 70"/>
                  <a:gd name="T60" fmla="*/ 39 w 1440"/>
                  <a:gd name="T61" fmla="*/ 14 h 70"/>
                  <a:gd name="T62" fmla="*/ 0 w 1440"/>
                  <a:gd name="T63" fmla="*/ 4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0" h="70">
                    <a:moveTo>
                      <a:pt x="1440" y="70"/>
                    </a:moveTo>
                    <a:lnTo>
                      <a:pt x="1440" y="70"/>
                    </a:lnTo>
                    <a:lnTo>
                      <a:pt x="1367" y="13"/>
                    </a:lnTo>
                    <a:cubicBezTo>
                      <a:pt x="1351" y="0"/>
                      <a:pt x="1329" y="1"/>
                      <a:pt x="1314" y="17"/>
                    </a:cubicBezTo>
                    <a:lnTo>
                      <a:pt x="1287" y="44"/>
                    </a:lnTo>
                    <a:cubicBezTo>
                      <a:pt x="1272" y="59"/>
                      <a:pt x="1250" y="61"/>
                      <a:pt x="1233" y="47"/>
                    </a:cubicBezTo>
                    <a:lnTo>
                      <a:pt x="1192" y="13"/>
                    </a:lnTo>
                    <a:cubicBezTo>
                      <a:pt x="1176" y="0"/>
                      <a:pt x="1155" y="1"/>
                      <a:pt x="1139" y="15"/>
                    </a:cubicBezTo>
                    <a:lnTo>
                      <a:pt x="1108" y="45"/>
                    </a:lnTo>
                    <a:cubicBezTo>
                      <a:pt x="1093" y="60"/>
                      <a:pt x="1071" y="60"/>
                      <a:pt x="1055" y="46"/>
                    </a:cubicBezTo>
                    <a:lnTo>
                      <a:pt x="1017" y="14"/>
                    </a:lnTo>
                    <a:cubicBezTo>
                      <a:pt x="1001" y="0"/>
                      <a:pt x="980" y="1"/>
                      <a:pt x="965" y="15"/>
                    </a:cubicBezTo>
                    <a:lnTo>
                      <a:pt x="929" y="46"/>
                    </a:lnTo>
                    <a:cubicBezTo>
                      <a:pt x="914" y="60"/>
                      <a:pt x="892" y="60"/>
                      <a:pt x="876" y="46"/>
                    </a:cubicBezTo>
                    <a:lnTo>
                      <a:pt x="842" y="15"/>
                    </a:lnTo>
                    <a:cubicBezTo>
                      <a:pt x="827" y="1"/>
                      <a:pt x="806" y="0"/>
                      <a:pt x="790" y="14"/>
                    </a:cubicBezTo>
                    <a:lnTo>
                      <a:pt x="751" y="47"/>
                    </a:lnTo>
                    <a:cubicBezTo>
                      <a:pt x="751" y="47"/>
                      <a:pt x="690" y="70"/>
                      <a:pt x="616" y="13"/>
                    </a:cubicBezTo>
                    <a:cubicBezTo>
                      <a:pt x="600" y="0"/>
                      <a:pt x="578" y="1"/>
                      <a:pt x="563" y="17"/>
                    </a:cubicBezTo>
                    <a:lnTo>
                      <a:pt x="536" y="44"/>
                    </a:lnTo>
                    <a:cubicBezTo>
                      <a:pt x="521" y="59"/>
                      <a:pt x="499" y="61"/>
                      <a:pt x="482" y="47"/>
                    </a:cubicBezTo>
                    <a:lnTo>
                      <a:pt x="441" y="13"/>
                    </a:lnTo>
                    <a:cubicBezTo>
                      <a:pt x="425" y="0"/>
                      <a:pt x="404" y="1"/>
                      <a:pt x="389" y="15"/>
                    </a:cubicBezTo>
                    <a:lnTo>
                      <a:pt x="357" y="45"/>
                    </a:lnTo>
                    <a:cubicBezTo>
                      <a:pt x="342" y="60"/>
                      <a:pt x="320" y="60"/>
                      <a:pt x="304" y="46"/>
                    </a:cubicBezTo>
                    <a:lnTo>
                      <a:pt x="266" y="14"/>
                    </a:lnTo>
                    <a:cubicBezTo>
                      <a:pt x="251" y="0"/>
                      <a:pt x="229" y="1"/>
                      <a:pt x="214" y="15"/>
                    </a:cubicBezTo>
                    <a:lnTo>
                      <a:pt x="179" y="46"/>
                    </a:lnTo>
                    <a:cubicBezTo>
                      <a:pt x="163" y="60"/>
                      <a:pt x="141" y="60"/>
                      <a:pt x="125" y="46"/>
                    </a:cubicBezTo>
                    <a:lnTo>
                      <a:pt x="92" y="15"/>
                    </a:lnTo>
                    <a:cubicBezTo>
                      <a:pt x="76" y="1"/>
                      <a:pt x="55" y="0"/>
                      <a:pt x="39" y="14"/>
                    </a:cubicBezTo>
                    <a:lnTo>
                      <a:pt x="0" y="47"/>
                    </a:lnTo>
                  </a:path>
                </a:pathLst>
              </a:custGeom>
              <a:noFill/>
              <a:ln w="12700"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 name="Freeform 24">
                <a:extLst>
                  <a:ext uri="{FF2B5EF4-FFF2-40B4-BE49-F238E27FC236}">
                    <a16:creationId xmlns:a16="http://schemas.microsoft.com/office/drawing/2014/main" id="{7C77E93F-57E4-3F64-DA52-9A83E8BFAED5}"/>
                  </a:ext>
                </a:extLst>
              </p:cNvPr>
              <p:cNvSpPr>
                <a:spLocks/>
              </p:cNvSpPr>
              <p:nvPr/>
            </p:nvSpPr>
            <p:spPr bwMode="auto">
              <a:xfrm>
                <a:off x="1495" y="1822"/>
                <a:ext cx="877" cy="54"/>
              </a:xfrm>
              <a:custGeom>
                <a:avLst/>
                <a:gdLst>
                  <a:gd name="T0" fmla="*/ 1443 w 1443"/>
                  <a:gd name="T1" fmla="*/ 47 h 89"/>
                  <a:gd name="T2" fmla="*/ 1443 w 1443"/>
                  <a:gd name="T3" fmla="*/ 47 h 89"/>
                  <a:gd name="T4" fmla="*/ 1402 w 1443"/>
                  <a:gd name="T5" fmla="*/ 13 h 89"/>
                  <a:gd name="T6" fmla="*/ 1350 w 1443"/>
                  <a:gd name="T7" fmla="*/ 16 h 89"/>
                  <a:gd name="T8" fmla="*/ 1318 w 1443"/>
                  <a:gd name="T9" fmla="*/ 45 h 89"/>
                  <a:gd name="T10" fmla="*/ 1265 w 1443"/>
                  <a:gd name="T11" fmla="*/ 47 h 89"/>
                  <a:gd name="T12" fmla="*/ 1227 w 1443"/>
                  <a:gd name="T13" fmla="*/ 14 h 89"/>
                  <a:gd name="T14" fmla="*/ 1175 w 1443"/>
                  <a:gd name="T15" fmla="*/ 15 h 89"/>
                  <a:gd name="T16" fmla="*/ 1140 w 1443"/>
                  <a:gd name="T17" fmla="*/ 46 h 89"/>
                  <a:gd name="T18" fmla="*/ 1086 w 1443"/>
                  <a:gd name="T19" fmla="*/ 46 h 89"/>
                  <a:gd name="T20" fmla="*/ 1053 w 1443"/>
                  <a:gd name="T21" fmla="*/ 15 h 89"/>
                  <a:gd name="T22" fmla="*/ 1000 w 1443"/>
                  <a:gd name="T23" fmla="*/ 14 h 89"/>
                  <a:gd name="T24" fmla="*/ 961 w 1443"/>
                  <a:gd name="T25" fmla="*/ 47 h 89"/>
                  <a:gd name="T26" fmla="*/ 907 w 1443"/>
                  <a:gd name="T27" fmla="*/ 45 h 89"/>
                  <a:gd name="T28" fmla="*/ 878 w 1443"/>
                  <a:gd name="T29" fmla="*/ 16 h 89"/>
                  <a:gd name="T30" fmla="*/ 825 w 1443"/>
                  <a:gd name="T31" fmla="*/ 13 h 89"/>
                  <a:gd name="T32" fmla="*/ 775 w 1443"/>
                  <a:gd name="T33" fmla="*/ 53 h 89"/>
                  <a:gd name="T34" fmla="*/ 689 w 1443"/>
                  <a:gd name="T35" fmla="*/ 47 h 89"/>
                  <a:gd name="T36" fmla="*/ 648 w 1443"/>
                  <a:gd name="T37" fmla="*/ 13 h 89"/>
                  <a:gd name="T38" fmla="*/ 596 w 1443"/>
                  <a:gd name="T39" fmla="*/ 16 h 89"/>
                  <a:gd name="T40" fmla="*/ 564 w 1443"/>
                  <a:gd name="T41" fmla="*/ 45 h 89"/>
                  <a:gd name="T42" fmla="*/ 511 w 1443"/>
                  <a:gd name="T43" fmla="*/ 47 h 89"/>
                  <a:gd name="T44" fmla="*/ 473 w 1443"/>
                  <a:gd name="T45" fmla="*/ 14 h 89"/>
                  <a:gd name="T46" fmla="*/ 421 w 1443"/>
                  <a:gd name="T47" fmla="*/ 15 h 89"/>
                  <a:gd name="T48" fmla="*/ 386 w 1443"/>
                  <a:gd name="T49" fmla="*/ 46 h 89"/>
                  <a:gd name="T50" fmla="*/ 332 w 1443"/>
                  <a:gd name="T51" fmla="*/ 46 h 89"/>
                  <a:gd name="T52" fmla="*/ 298 w 1443"/>
                  <a:gd name="T53" fmla="*/ 15 h 89"/>
                  <a:gd name="T54" fmla="*/ 246 w 1443"/>
                  <a:gd name="T55" fmla="*/ 14 h 89"/>
                  <a:gd name="T56" fmla="*/ 207 w 1443"/>
                  <a:gd name="T57" fmla="*/ 47 h 89"/>
                  <a:gd name="T58" fmla="*/ 153 w 1443"/>
                  <a:gd name="T59" fmla="*/ 45 h 89"/>
                  <a:gd name="T60" fmla="*/ 124 w 1443"/>
                  <a:gd name="T61" fmla="*/ 16 h 89"/>
                  <a:gd name="T62" fmla="*/ 71 w 1443"/>
                  <a:gd name="T63" fmla="*/ 13 h 89"/>
                  <a:gd name="T64" fmla="*/ 0 w 1443"/>
                  <a:gd name="T65"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3" h="89">
                    <a:moveTo>
                      <a:pt x="1443" y="47"/>
                    </a:moveTo>
                    <a:lnTo>
                      <a:pt x="1443" y="47"/>
                    </a:lnTo>
                    <a:lnTo>
                      <a:pt x="1402" y="13"/>
                    </a:lnTo>
                    <a:cubicBezTo>
                      <a:pt x="1386" y="0"/>
                      <a:pt x="1365" y="1"/>
                      <a:pt x="1350" y="16"/>
                    </a:cubicBezTo>
                    <a:lnTo>
                      <a:pt x="1318" y="45"/>
                    </a:lnTo>
                    <a:cubicBezTo>
                      <a:pt x="1303" y="60"/>
                      <a:pt x="1281" y="61"/>
                      <a:pt x="1265" y="47"/>
                    </a:cubicBezTo>
                    <a:lnTo>
                      <a:pt x="1227" y="14"/>
                    </a:lnTo>
                    <a:cubicBezTo>
                      <a:pt x="1212" y="0"/>
                      <a:pt x="1190" y="1"/>
                      <a:pt x="1175" y="15"/>
                    </a:cubicBezTo>
                    <a:lnTo>
                      <a:pt x="1140" y="46"/>
                    </a:lnTo>
                    <a:cubicBezTo>
                      <a:pt x="1124" y="60"/>
                      <a:pt x="1102" y="60"/>
                      <a:pt x="1086" y="46"/>
                    </a:cubicBezTo>
                    <a:lnTo>
                      <a:pt x="1053" y="15"/>
                    </a:lnTo>
                    <a:cubicBezTo>
                      <a:pt x="1037" y="1"/>
                      <a:pt x="1016" y="0"/>
                      <a:pt x="1000" y="14"/>
                    </a:cubicBezTo>
                    <a:lnTo>
                      <a:pt x="961" y="47"/>
                    </a:lnTo>
                    <a:cubicBezTo>
                      <a:pt x="945" y="61"/>
                      <a:pt x="923" y="60"/>
                      <a:pt x="907" y="45"/>
                    </a:cubicBezTo>
                    <a:lnTo>
                      <a:pt x="878" y="16"/>
                    </a:lnTo>
                    <a:cubicBezTo>
                      <a:pt x="863" y="1"/>
                      <a:pt x="841" y="0"/>
                      <a:pt x="825" y="13"/>
                    </a:cubicBezTo>
                    <a:lnTo>
                      <a:pt x="775" y="53"/>
                    </a:lnTo>
                    <a:cubicBezTo>
                      <a:pt x="775" y="53"/>
                      <a:pt x="731" y="89"/>
                      <a:pt x="689" y="47"/>
                    </a:cubicBezTo>
                    <a:lnTo>
                      <a:pt x="648" y="13"/>
                    </a:lnTo>
                    <a:cubicBezTo>
                      <a:pt x="632" y="0"/>
                      <a:pt x="611" y="1"/>
                      <a:pt x="596" y="16"/>
                    </a:cubicBezTo>
                    <a:lnTo>
                      <a:pt x="564" y="45"/>
                    </a:lnTo>
                    <a:cubicBezTo>
                      <a:pt x="549" y="60"/>
                      <a:pt x="527" y="61"/>
                      <a:pt x="511" y="47"/>
                    </a:cubicBezTo>
                    <a:lnTo>
                      <a:pt x="473" y="14"/>
                    </a:lnTo>
                    <a:cubicBezTo>
                      <a:pt x="458" y="0"/>
                      <a:pt x="436" y="1"/>
                      <a:pt x="421" y="15"/>
                    </a:cubicBezTo>
                    <a:lnTo>
                      <a:pt x="386" y="46"/>
                    </a:lnTo>
                    <a:cubicBezTo>
                      <a:pt x="370" y="60"/>
                      <a:pt x="348" y="60"/>
                      <a:pt x="332" y="46"/>
                    </a:cubicBezTo>
                    <a:lnTo>
                      <a:pt x="298" y="15"/>
                    </a:lnTo>
                    <a:cubicBezTo>
                      <a:pt x="283" y="1"/>
                      <a:pt x="262" y="0"/>
                      <a:pt x="246" y="14"/>
                    </a:cubicBezTo>
                    <a:lnTo>
                      <a:pt x="207" y="47"/>
                    </a:lnTo>
                    <a:cubicBezTo>
                      <a:pt x="191" y="61"/>
                      <a:pt x="169" y="60"/>
                      <a:pt x="153" y="45"/>
                    </a:cubicBezTo>
                    <a:lnTo>
                      <a:pt x="124" y="16"/>
                    </a:lnTo>
                    <a:cubicBezTo>
                      <a:pt x="108" y="1"/>
                      <a:pt x="87" y="0"/>
                      <a:pt x="71" y="13"/>
                    </a:cubicBezTo>
                    <a:lnTo>
                      <a:pt x="0" y="70"/>
                    </a:lnTo>
                  </a:path>
                </a:pathLst>
              </a:custGeom>
              <a:noFill/>
              <a:ln w="12700"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 name="Freeform 25">
                <a:extLst>
                  <a:ext uri="{FF2B5EF4-FFF2-40B4-BE49-F238E27FC236}">
                    <a16:creationId xmlns:a16="http://schemas.microsoft.com/office/drawing/2014/main" id="{802FBB5F-A004-62A7-88AE-63CCCE4A4745}"/>
                  </a:ext>
                </a:extLst>
              </p:cNvPr>
              <p:cNvSpPr>
                <a:spLocks/>
              </p:cNvSpPr>
              <p:nvPr/>
            </p:nvSpPr>
            <p:spPr bwMode="auto">
              <a:xfrm>
                <a:off x="1389" y="1587"/>
                <a:ext cx="992" cy="163"/>
              </a:xfrm>
              <a:custGeom>
                <a:avLst/>
                <a:gdLst>
                  <a:gd name="T0" fmla="*/ 59 w 1631"/>
                  <a:gd name="T1" fmla="*/ 268 h 268"/>
                  <a:gd name="T2" fmla="*/ 59 w 1631"/>
                  <a:gd name="T3" fmla="*/ 268 h 268"/>
                  <a:gd name="T4" fmla="*/ 17 w 1631"/>
                  <a:gd name="T5" fmla="*/ 178 h 268"/>
                  <a:gd name="T6" fmla="*/ 0 w 1631"/>
                  <a:gd name="T7" fmla="*/ 131 h 268"/>
                  <a:gd name="T8" fmla="*/ 0 w 1631"/>
                  <a:gd name="T9" fmla="*/ 52 h 268"/>
                  <a:gd name="T10" fmla="*/ 1233 w 1631"/>
                  <a:gd name="T11" fmla="*/ 52 h 268"/>
                  <a:gd name="T12" fmla="*/ 1318 w 1631"/>
                  <a:gd name="T13" fmla="*/ 0 h 268"/>
                  <a:gd name="T14" fmla="*/ 1631 w 1631"/>
                  <a:gd name="T15" fmla="*/ 0 h 268"/>
                  <a:gd name="T16" fmla="*/ 1606 w 1631"/>
                  <a:gd name="T17" fmla="*/ 71 h 268"/>
                  <a:gd name="T18" fmla="*/ 1503 w 1631"/>
                  <a:gd name="T19" fmla="*/ 190 h 268"/>
                  <a:gd name="T20" fmla="*/ 1483 w 1631"/>
                  <a:gd name="T21"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1" h="268">
                    <a:moveTo>
                      <a:pt x="59" y="268"/>
                    </a:moveTo>
                    <a:lnTo>
                      <a:pt x="59" y="268"/>
                    </a:lnTo>
                    <a:lnTo>
                      <a:pt x="17" y="178"/>
                    </a:lnTo>
                    <a:cubicBezTo>
                      <a:pt x="0" y="159"/>
                      <a:pt x="0" y="149"/>
                      <a:pt x="0" y="131"/>
                    </a:cubicBezTo>
                    <a:lnTo>
                      <a:pt x="0" y="52"/>
                    </a:lnTo>
                    <a:lnTo>
                      <a:pt x="1233" y="52"/>
                    </a:lnTo>
                    <a:lnTo>
                      <a:pt x="1318" y="0"/>
                    </a:lnTo>
                    <a:lnTo>
                      <a:pt x="1631" y="0"/>
                    </a:lnTo>
                    <a:cubicBezTo>
                      <a:pt x="1631" y="29"/>
                      <a:pt x="1621" y="52"/>
                      <a:pt x="1606" y="71"/>
                    </a:cubicBezTo>
                    <a:cubicBezTo>
                      <a:pt x="1572" y="117"/>
                      <a:pt x="1503" y="144"/>
                      <a:pt x="1503" y="190"/>
                    </a:cubicBezTo>
                    <a:lnTo>
                      <a:pt x="1483" y="268"/>
                    </a:lnTo>
                  </a:path>
                </a:pathLst>
              </a:custGeom>
              <a:noFill/>
              <a:ln w="12700"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 name="Freeform 26">
                <a:extLst>
                  <a:ext uri="{FF2B5EF4-FFF2-40B4-BE49-F238E27FC236}">
                    <a16:creationId xmlns:a16="http://schemas.microsoft.com/office/drawing/2014/main" id="{3C95118D-F0A0-C5C8-3513-11EC57C05811}"/>
                  </a:ext>
                </a:extLst>
              </p:cNvPr>
              <p:cNvSpPr>
                <a:spLocks/>
              </p:cNvSpPr>
              <p:nvPr/>
            </p:nvSpPr>
            <p:spPr bwMode="auto">
              <a:xfrm>
                <a:off x="1397" y="1491"/>
                <a:ext cx="179" cy="127"/>
              </a:xfrm>
              <a:custGeom>
                <a:avLst/>
                <a:gdLst>
                  <a:gd name="T0" fmla="*/ 294 w 294"/>
                  <a:gd name="T1" fmla="*/ 208 h 208"/>
                  <a:gd name="T2" fmla="*/ 294 w 294"/>
                  <a:gd name="T3" fmla="*/ 208 h 208"/>
                  <a:gd name="T4" fmla="*/ 294 w 294"/>
                  <a:gd name="T5" fmla="*/ 0 h 208"/>
                  <a:gd name="T6" fmla="*/ 35 w 294"/>
                  <a:gd name="T7" fmla="*/ 0 h 208"/>
                  <a:gd name="T8" fmla="*/ 35 w 294"/>
                  <a:gd name="T9" fmla="*/ 35 h 208"/>
                  <a:gd name="T10" fmla="*/ 0 w 294"/>
                  <a:gd name="T11" fmla="*/ 35 h 208"/>
                  <a:gd name="T12" fmla="*/ 0 w 294"/>
                  <a:gd name="T13" fmla="*/ 104 h 208"/>
                  <a:gd name="T14" fmla="*/ 35 w 294"/>
                  <a:gd name="T15" fmla="*/ 104 h 208"/>
                  <a:gd name="T16" fmla="*/ 35 w 294"/>
                  <a:gd name="T17"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08">
                    <a:moveTo>
                      <a:pt x="294" y="208"/>
                    </a:moveTo>
                    <a:lnTo>
                      <a:pt x="294" y="208"/>
                    </a:lnTo>
                    <a:lnTo>
                      <a:pt x="294" y="0"/>
                    </a:lnTo>
                    <a:lnTo>
                      <a:pt x="35" y="0"/>
                    </a:lnTo>
                    <a:lnTo>
                      <a:pt x="35" y="35"/>
                    </a:lnTo>
                    <a:lnTo>
                      <a:pt x="0" y="35"/>
                    </a:lnTo>
                    <a:lnTo>
                      <a:pt x="0" y="104"/>
                    </a:lnTo>
                    <a:lnTo>
                      <a:pt x="35" y="104"/>
                    </a:lnTo>
                    <a:lnTo>
                      <a:pt x="35" y="208"/>
                    </a:lnTo>
                  </a:path>
                </a:pathLst>
              </a:custGeom>
              <a:noFill/>
              <a:ln w="12700"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 name="Freeform 27">
                <a:extLst>
                  <a:ext uri="{FF2B5EF4-FFF2-40B4-BE49-F238E27FC236}">
                    <a16:creationId xmlns:a16="http://schemas.microsoft.com/office/drawing/2014/main" id="{A6052964-A63B-C72A-BAE7-0DBF0B549F40}"/>
                  </a:ext>
                </a:extLst>
              </p:cNvPr>
              <p:cNvSpPr>
                <a:spLocks/>
              </p:cNvSpPr>
              <p:nvPr/>
            </p:nvSpPr>
            <p:spPr bwMode="auto">
              <a:xfrm>
                <a:off x="1450" y="1386"/>
                <a:ext cx="0" cy="105"/>
              </a:xfrm>
              <a:custGeom>
                <a:avLst/>
                <a:gdLst>
                  <a:gd name="T0" fmla="*/ 0 h 173"/>
                  <a:gd name="T1" fmla="*/ 0 h 173"/>
                  <a:gd name="T2" fmla="*/ 173 h 173"/>
                </a:gdLst>
                <a:ahLst/>
                <a:cxnLst>
                  <a:cxn ang="0">
                    <a:pos x="0" y="T0"/>
                  </a:cxn>
                  <a:cxn ang="0">
                    <a:pos x="0" y="T1"/>
                  </a:cxn>
                  <a:cxn ang="0">
                    <a:pos x="0" y="T2"/>
                  </a:cxn>
                </a:cxnLst>
                <a:rect l="0" t="0" r="r" b="b"/>
                <a:pathLst>
                  <a:path h="173">
                    <a:moveTo>
                      <a:pt x="0" y="0"/>
                    </a:moveTo>
                    <a:lnTo>
                      <a:pt x="0" y="0"/>
                    </a:lnTo>
                    <a:lnTo>
                      <a:pt x="0" y="173"/>
                    </a:lnTo>
                  </a:path>
                </a:pathLst>
              </a:custGeom>
              <a:noFill/>
              <a:ln w="12700"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 name="Freeform 28">
                <a:extLst>
                  <a:ext uri="{FF2B5EF4-FFF2-40B4-BE49-F238E27FC236}">
                    <a16:creationId xmlns:a16="http://schemas.microsoft.com/office/drawing/2014/main" id="{A1F2EE54-0878-CF8A-9CD5-99323CEF2719}"/>
                  </a:ext>
                </a:extLst>
              </p:cNvPr>
              <p:cNvSpPr>
                <a:spLocks/>
              </p:cNvSpPr>
              <p:nvPr/>
            </p:nvSpPr>
            <p:spPr bwMode="auto">
              <a:xfrm>
                <a:off x="1468" y="1438"/>
                <a:ext cx="0" cy="53"/>
              </a:xfrm>
              <a:custGeom>
                <a:avLst/>
                <a:gdLst>
                  <a:gd name="T0" fmla="*/ 0 h 87"/>
                  <a:gd name="T1" fmla="*/ 0 h 87"/>
                  <a:gd name="T2" fmla="*/ 87 h 87"/>
                </a:gdLst>
                <a:ahLst/>
                <a:cxnLst>
                  <a:cxn ang="0">
                    <a:pos x="0" y="T0"/>
                  </a:cxn>
                  <a:cxn ang="0">
                    <a:pos x="0" y="T1"/>
                  </a:cxn>
                  <a:cxn ang="0">
                    <a:pos x="0" y="T2"/>
                  </a:cxn>
                </a:cxnLst>
                <a:rect l="0" t="0" r="r" b="b"/>
                <a:pathLst>
                  <a:path h="87">
                    <a:moveTo>
                      <a:pt x="0" y="0"/>
                    </a:moveTo>
                    <a:lnTo>
                      <a:pt x="0" y="0"/>
                    </a:lnTo>
                    <a:lnTo>
                      <a:pt x="0" y="87"/>
                    </a:lnTo>
                  </a:path>
                </a:pathLst>
              </a:custGeom>
              <a:noFill/>
              <a:ln w="12700"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 name="Freeform 29">
                <a:extLst>
                  <a:ext uri="{FF2B5EF4-FFF2-40B4-BE49-F238E27FC236}">
                    <a16:creationId xmlns:a16="http://schemas.microsoft.com/office/drawing/2014/main" id="{E01F15C8-17A2-EBEF-EFC3-CF779928DE8C}"/>
                  </a:ext>
                </a:extLst>
              </p:cNvPr>
              <p:cNvSpPr>
                <a:spLocks/>
              </p:cNvSpPr>
              <p:nvPr/>
            </p:nvSpPr>
            <p:spPr bwMode="auto">
              <a:xfrm>
                <a:off x="1450" y="1534"/>
                <a:ext cx="126" cy="0"/>
              </a:xfrm>
              <a:custGeom>
                <a:avLst/>
                <a:gdLst>
                  <a:gd name="T0" fmla="*/ 0 w 207"/>
                  <a:gd name="T1" fmla="*/ 0 w 207"/>
                  <a:gd name="T2" fmla="*/ 207 w 207"/>
                </a:gdLst>
                <a:ahLst/>
                <a:cxnLst>
                  <a:cxn ang="0">
                    <a:pos x="T0" y="0"/>
                  </a:cxn>
                  <a:cxn ang="0">
                    <a:pos x="T1" y="0"/>
                  </a:cxn>
                  <a:cxn ang="0">
                    <a:pos x="T2" y="0"/>
                  </a:cxn>
                </a:cxnLst>
                <a:rect l="0" t="0" r="r" b="b"/>
                <a:pathLst>
                  <a:path w="207">
                    <a:moveTo>
                      <a:pt x="0" y="0"/>
                    </a:moveTo>
                    <a:lnTo>
                      <a:pt x="0" y="0"/>
                    </a:lnTo>
                    <a:lnTo>
                      <a:pt x="207" y="0"/>
                    </a:lnTo>
                  </a:path>
                </a:pathLst>
              </a:custGeom>
              <a:noFill/>
              <a:ln w="12700"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 name="Freeform 30">
                <a:extLst>
                  <a:ext uri="{FF2B5EF4-FFF2-40B4-BE49-F238E27FC236}">
                    <a16:creationId xmlns:a16="http://schemas.microsoft.com/office/drawing/2014/main" id="{BD883069-E1FF-EB39-FB23-0CF21369E7E2}"/>
                  </a:ext>
                </a:extLst>
              </p:cNvPr>
              <p:cNvSpPr>
                <a:spLocks/>
              </p:cNvSpPr>
              <p:nvPr/>
            </p:nvSpPr>
            <p:spPr bwMode="auto">
              <a:xfrm>
                <a:off x="2191" y="1639"/>
                <a:ext cx="32" cy="0"/>
              </a:xfrm>
              <a:custGeom>
                <a:avLst/>
                <a:gdLst>
                  <a:gd name="T0" fmla="*/ 52 w 52"/>
                  <a:gd name="T1" fmla="*/ 52 w 52"/>
                  <a:gd name="T2" fmla="*/ 0 w 52"/>
                </a:gdLst>
                <a:ahLst/>
                <a:cxnLst>
                  <a:cxn ang="0">
                    <a:pos x="T0" y="0"/>
                  </a:cxn>
                  <a:cxn ang="0">
                    <a:pos x="T1" y="0"/>
                  </a:cxn>
                  <a:cxn ang="0">
                    <a:pos x="T2" y="0"/>
                  </a:cxn>
                </a:cxnLst>
                <a:rect l="0" t="0" r="r" b="b"/>
                <a:pathLst>
                  <a:path w="52">
                    <a:moveTo>
                      <a:pt x="52" y="0"/>
                    </a:moveTo>
                    <a:lnTo>
                      <a:pt x="52" y="0"/>
                    </a:lnTo>
                    <a:lnTo>
                      <a:pt x="0" y="0"/>
                    </a:lnTo>
                  </a:path>
                </a:pathLst>
              </a:custGeom>
              <a:noFill/>
              <a:ln w="12700"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 name="Freeform 31">
                <a:extLst>
                  <a:ext uri="{FF2B5EF4-FFF2-40B4-BE49-F238E27FC236}">
                    <a16:creationId xmlns:a16="http://schemas.microsoft.com/office/drawing/2014/main" id="{9AC0EA38-D67B-F1AF-B6AF-D7D77E923414}"/>
                  </a:ext>
                </a:extLst>
              </p:cNvPr>
              <p:cNvSpPr>
                <a:spLocks/>
              </p:cNvSpPr>
              <p:nvPr/>
            </p:nvSpPr>
            <p:spPr bwMode="auto">
              <a:xfrm>
                <a:off x="1601" y="1534"/>
                <a:ext cx="162" cy="84"/>
              </a:xfrm>
              <a:custGeom>
                <a:avLst/>
                <a:gdLst>
                  <a:gd name="T0" fmla="*/ 265 w 267"/>
                  <a:gd name="T1" fmla="*/ 139 h 139"/>
                  <a:gd name="T2" fmla="*/ 265 w 267"/>
                  <a:gd name="T3" fmla="*/ 139 h 139"/>
                  <a:gd name="T4" fmla="*/ 2 w 267"/>
                  <a:gd name="T5" fmla="*/ 139 h 139"/>
                  <a:gd name="T6" fmla="*/ 0 w 267"/>
                  <a:gd name="T7" fmla="*/ 125 h 139"/>
                  <a:gd name="T8" fmla="*/ 133 w 267"/>
                  <a:gd name="T9" fmla="*/ 0 h 139"/>
                  <a:gd name="T10" fmla="*/ 267 w 267"/>
                  <a:gd name="T11" fmla="*/ 125 h 139"/>
                  <a:gd name="T12" fmla="*/ 265 w 267"/>
                  <a:gd name="T13" fmla="*/ 139 h 139"/>
                  <a:gd name="T14" fmla="*/ 265 w 267"/>
                  <a:gd name="T15" fmla="*/ 139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139">
                    <a:moveTo>
                      <a:pt x="265" y="139"/>
                    </a:moveTo>
                    <a:lnTo>
                      <a:pt x="265" y="139"/>
                    </a:lnTo>
                    <a:lnTo>
                      <a:pt x="2" y="139"/>
                    </a:lnTo>
                    <a:cubicBezTo>
                      <a:pt x="1" y="134"/>
                      <a:pt x="0" y="130"/>
                      <a:pt x="0" y="125"/>
                    </a:cubicBezTo>
                    <a:cubicBezTo>
                      <a:pt x="0" y="56"/>
                      <a:pt x="60" y="0"/>
                      <a:pt x="133" y="0"/>
                    </a:cubicBezTo>
                    <a:cubicBezTo>
                      <a:pt x="207" y="0"/>
                      <a:pt x="267" y="56"/>
                      <a:pt x="267" y="125"/>
                    </a:cubicBezTo>
                    <a:lnTo>
                      <a:pt x="265" y="139"/>
                    </a:lnTo>
                    <a:lnTo>
                      <a:pt x="265" y="139"/>
                    </a:lnTo>
                    <a:close/>
                  </a:path>
                </a:pathLst>
              </a:custGeom>
              <a:noFill/>
              <a:ln w="12700"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 name="Freeform 32">
                <a:extLst>
                  <a:ext uri="{FF2B5EF4-FFF2-40B4-BE49-F238E27FC236}">
                    <a16:creationId xmlns:a16="http://schemas.microsoft.com/office/drawing/2014/main" id="{962905D4-7186-D642-A3A1-F5B0592B8471}"/>
                  </a:ext>
                </a:extLst>
              </p:cNvPr>
              <p:cNvSpPr>
                <a:spLocks/>
              </p:cNvSpPr>
              <p:nvPr/>
            </p:nvSpPr>
            <p:spPr bwMode="auto">
              <a:xfrm>
                <a:off x="1777" y="1534"/>
                <a:ext cx="162" cy="84"/>
              </a:xfrm>
              <a:custGeom>
                <a:avLst/>
                <a:gdLst>
                  <a:gd name="T0" fmla="*/ 264 w 266"/>
                  <a:gd name="T1" fmla="*/ 139 h 139"/>
                  <a:gd name="T2" fmla="*/ 264 w 266"/>
                  <a:gd name="T3" fmla="*/ 139 h 139"/>
                  <a:gd name="T4" fmla="*/ 1 w 266"/>
                  <a:gd name="T5" fmla="*/ 139 h 139"/>
                  <a:gd name="T6" fmla="*/ 0 w 266"/>
                  <a:gd name="T7" fmla="*/ 125 h 139"/>
                  <a:gd name="T8" fmla="*/ 133 w 266"/>
                  <a:gd name="T9" fmla="*/ 0 h 139"/>
                  <a:gd name="T10" fmla="*/ 266 w 266"/>
                  <a:gd name="T11" fmla="*/ 125 h 139"/>
                  <a:gd name="T12" fmla="*/ 264 w 266"/>
                  <a:gd name="T13" fmla="*/ 139 h 139"/>
                  <a:gd name="T14" fmla="*/ 264 w 266"/>
                  <a:gd name="T15" fmla="*/ 139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139">
                    <a:moveTo>
                      <a:pt x="264" y="139"/>
                    </a:moveTo>
                    <a:lnTo>
                      <a:pt x="264" y="139"/>
                    </a:lnTo>
                    <a:lnTo>
                      <a:pt x="1" y="139"/>
                    </a:lnTo>
                    <a:cubicBezTo>
                      <a:pt x="0" y="134"/>
                      <a:pt x="0" y="130"/>
                      <a:pt x="0" y="125"/>
                    </a:cubicBezTo>
                    <a:cubicBezTo>
                      <a:pt x="0" y="56"/>
                      <a:pt x="59" y="0"/>
                      <a:pt x="133" y="0"/>
                    </a:cubicBezTo>
                    <a:cubicBezTo>
                      <a:pt x="206" y="0"/>
                      <a:pt x="266" y="56"/>
                      <a:pt x="266" y="125"/>
                    </a:cubicBezTo>
                    <a:lnTo>
                      <a:pt x="264" y="139"/>
                    </a:lnTo>
                    <a:lnTo>
                      <a:pt x="264" y="139"/>
                    </a:lnTo>
                    <a:close/>
                  </a:path>
                </a:pathLst>
              </a:custGeom>
              <a:noFill/>
              <a:ln w="12700"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 name="Freeform 33">
                <a:extLst>
                  <a:ext uri="{FF2B5EF4-FFF2-40B4-BE49-F238E27FC236}">
                    <a16:creationId xmlns:a16="http://schemas.microsoft.com/office/drawing/2014/main" id="{EA94B29E-7FD9-D84D-0B22-3DC4FF7E5843}"/>
                  </a:ext>
                </a:extLst>
              </p:cNvPr>
              <p:cNvSpPr>
                <a:spLocks/>
              </p:cNvSpPr>
              <p:nvPr/>
            </p:nvSpPr>
            <p:spPr bwMode="auto">
              <a:xfrm>
                <a:off x="1953" y="1534"/>
                <a:ext cx="161" cy="84"/>
              </a:xfrm>
              <a:custGeom>
                <a:avLst/>
                <a:gdLst>
                  <a:gd name="T0" fmla="*/ 265 w 266"/>
                  <a:gd name="T1" fmla="*/ 139 h 139"/>
                  <a:gd name="T2" fmla="*/ 265 w 266"/>
                  <a:gd name="T3" fmla="*/ 139 h 139"/>
                  <a:gd name="T4" fmla="*/ 2 w 266"/>
                  <a:gd name="T5" fmla="*/ 139 h 139"/>
                  <a:gd name="T6" fmla="*/ 0 w 266"/>
                  <a:gd name="T7" fmla="*/ 125 h 139"/>
                  <a:gd name="T8" fmla="*/ 133 w 266"/>
                  <a:gd name="T9" fmla="*/ 0 h 139"/>
                  <a:gd name="T10" fmla="*/ 266 w 266"/>
                  <a:gd name="T11" fmla="*/ 125 h 139"/>
                  <a:gd name="T12" fmla="*/ 265 w 266"/>
                  <a:gd name="T13" fmla="*/ 139 h 139"/>
                  <a:gd name="T14" fmla="*/ 265 w 266"/>
                  <a:gd name="T15" fmla="*/ 139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139">
                    <a:moveTo>
                      <a:pt x="265" y="139"/>
                    </a:moveTo>
                    <a:lnTo>
                      <a:pt x="265" y="139"/>
                    </a:lnTo>
                    <a:lnTo>
                      <a:pt x="2" y="139"/>
                    </a:lnTo>
                    <a:cubicBezTo>
                      <a:pt x="0" y="134"/>
                      <a:pt x="0" y="130"/>
                      <a:pt x="0" y="125"/>
                    </a:cubicBezTo>
                    <a:cubicBezTo>
                      <a:pt x="0" y="56"/>
                      <a:pt x="60" y="0"/>
                      <a:pt x="133" y="0"/>
                    </a:cubicBezTo>
                    <a:cubicBezTo>
                      <a:pt x="207" y="0"/>
                      <a:pt x="266" y="56"/>
                      <a:pt x="266" y="125"/>
                    </a:cubicBezTo>
                    <a:lnTo>
                      <a:pt x="265" y="139"/>
                    </a:lnTo>
                    <a:lnTo>
                      <a:pt x="265" y="139"/>
                    </a:lnTo>
                    <a:close/>
                  </a:path>
                </a:pathLst>
              </a:custGeom>
              <a:noFill/>
              <a:ln w="12700"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280" name="TextBox 279">
              <a:extLst>
                <a:ext uri="{FF2B5EF4-FFF2-40B4-BE49-F238E27FC236}">
                  <a16:creationId xmlns:a16="http://schemas.microsoft.com/office/drawing/2014/main" id="{1B9FBB90-28E8-56C8-59BC-1B5CB4AA3EB6}"/>
                </a:ext>
              </a:extLst>
            </p:cNvPr>
            <p:cNvSpPr txBox="1"/>
            <p:nvPr/>
          </p:nvSpPr>
          <p:spPr>
            <a:xfrm>
              <a:off x="2821299" y="1940210"/>
              <a:ext cx="5711242" cy="34122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Titillium Web Light" panose="020B0604020202020204" pitchFamily="2" charset="0"/>
                  <a:ea typeface="+mn-ea"/>
                  <a:cs typeface="+mn-cs"/>
                </a:rPr>
                <a:t>Over the past 7 years, Hydrasun has diversified its business to include hydrogen-specific integrated products and services, delivering over 30 key projects across the mobility, power and industrial sectors. </a:t>
              </a:r>
            </a:p>
          </p:txBody>
        </p:sp>
        <p:grpSp>
          <p:nvGrpSpPr>
            <p:cNvPr id="281" name="Group 81">
              <a:extLst>
                <a:ext uri="{FF2B5EF4-FFF2-40B4-BE49-F238E27FC236}">
                  <a16:creationId xmlns:a16="http://schemas.microsoft.com/office/drawing/2014/main" id="{EF9CE418-36E0-B56D-1E26-A40B203EC354}"/>
                </a:ext>
              </a:extLst>
            </p:cNvPr>
            <p:cNvGrpSpPr>
              <a:grpSpLocks noChangeAspect="1"/>
            </p:cNvGrpSpPr>
            <p:nvPr/>
          </p:nvGrpSpPr>
          <p:grpSpPr bwMode="auto">
            <a:xfrm>
              <a:off x="7509883" y="2334399"/>
              <a:ext cx="213273" cy="229094"/>
              <a:chOff x="4969" y="1474"/>
              <a:chExt cx="364" cy="391"/>
            </a:xfrm>
          </p:grpSpPr>
          <p:sp>
            <p:nvSpPr>
              <p:cNvPr id="282" name="Freeform 82">
                <a:extLst>
                  <a:ext uri="{FF2B5EF4-FFF2-40B4-BE49-F238E27FC236}">
                    <a16:creationId xmlns:a16="http://schemas.microsoft.com/office/drawing/2014/main" id="{53D0AFC4-ED97-648D-6F30-1CD59A6112D0}"/>
                  </a:ext>
                </a:extLst>
              </p:cNvPr>
              <p:cNvSpPr>
                <a:spLocks/>
              </p:cNvSpPr>
              <p:nvPr/>
            </p:nvSpPr>
            <p:spPr bwMode="auto">
              <a:xfrm>
                <a:off x="5116" y="1534"/>
                <a:ext cx="17" cy="27"/>
              </a:xfrm>
              <a:custGeom>
                <a:avLst/>
                <a:gdLst>
                  <a:gd name="T0" fmla="*/ 0 w 28"/>
                  <a:gd name="T1" fmla="*/ 43 h 43"/>
                  <a:gd name="T2" fmla="*/ 0 w 28"/>
                  <a:gd name="T3" fmla="*/ 43 h 43"/>
                  <a:gd name="T4" fmla="*/ 28 w 28"/>
                  <a:gd name="T5" fmla="*/ 0 h 43"/>
                </a:gdLst>
                <a:ahLst/>
                <a:cxnLst>
                  <a:cxn ang="0">
                    <a:pos x="T0" y="T1"/>
                  </a:cxn>
                  <a:cxn ang="0">
                    <a:pos x="T2" y="T3"/>
                  </a:cxn>
                  <a:cxn ang="0">
                    <a:pos x="T4" y="T5"/>
                  </a:cxn>
                </a:cxnLst>
                <a:rect l="0" t="0" r="r" b="b"/>
                <a:pathLst>
                  <a:path w="28" h="43">
                    <a:moveTo>
                      <a:pt x="0" y="43"/>
                    </a:moveTo>
                    <a:lnTo>
                      <a:pt x="0" y="43"/>
                    </a:lnTo>
                    <a:lnTo>
                      <a:pt x="28" y="0"/>
                    </a:lnTo>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83">
                <a:extLst>
                  <a:ext uri="{FF2B5EF4-FFF2-40B4-BE49-F238E27FC236}">
                    <a16:creationId xmlns:a16="http://schemas.microsoft.com/office/drawing/2014/main" id="{D49E5E6A-0C5B-0293-3F3D-13B135456DE9}"/>
                  </a:ext>
                </a:extLst>
              </p:cNvPr>
              <p:cNvSpPr>
                <a:spLocks/>
              </p:cNvSpPr>
              <p:nvPr/>
            </p:nvSpPr>
            <p:spPr bwMode="auto">
              <a:xfrm>
                <a:off x="5064" y="1561"/>
                <a:ext cx="69" cy="43"/>
              </a:xfrm>
              <a:custGeom>
                <a:avLst/>
                <a:gdLst>
                  <a:gd name="T0" fmla="*/ 114 w 114"/>
                  <a:gd name="T1" fmla="*/ 71 h 71"/>
                  <a:gd name="T2" fmla="*/ 114 w 114"/>
                  <a:gd name="T3" fmla="*/ 71 h 71"/>
                  <a:gd name="T4" fmla="*/ 114 w 114"/>
                  <a:gd name="T5" fmla="*/ 57 h 71"/>
                  <a:gd name="T6" fmla="*/ 57 w 114"/>
                  <a:gd name="T7" fmla="*/ 0 h 71"/>
                  <a:gd name="T8" fmla="*/ 0 w 114"/>
                  <a:gd name="T9" fmla="*/ 57 h 71"/>
                  <a:gd name="T10" fmla="*/ 0 w 114"/>
                  <a:gd name="T11" fmla="*/ 71 h 71"/>
                </a:gdLst>
                <a:ahLst/>
                <a:cxnLst>
                  <a:cxn ang="0">
                    <a:pos x="T0" y="T1"/>
                  </a:cxn>
                  <a:cxn ang="0">
                    <a:pos x="T2" y="T3"/>
                  </a:cxn>
                  <a:cxn ang="0">
                    <a:pos x="T4" y="T5"/>
                  </a:cxn>
                  <a:cxn ang="0">
                    <a:pos x="T6" y="T7"/>
                  </a:cxn>
                  <a:cxn ang="0">
                    <a:pos x="T8" y="T9"/>
                  </a:cxn>
                  <a:cxn ang="0">
                    <a:pos x="T10" y="T11"/>
                  </a:cxn>
                </a:cxnLst>
                <a:rect l="0" t="0" r="r" b="b"/>
                <a:pathLst>
                  <a:path w="114" h="71">
                    <a:moveTo>
                      <a:pt x="114" y="71"/>
                    </a:moveTo>
                    <a:lnTo>
                      <a:pt x="114" y="71"/>
                    </a:lnTo>
                    <a:lnTo>
                      <a:pt x="114" y="57"/>
                    </a:lnTo>
                    <a:cubicBezTo>
                      <a:pt x="114" y="25"/>
                      <a:pt x="89" y="0"/>
                      <a:pt x="57" y="0"/>
                    </a:cubicBezTo>
                    <a:cubicBezTo>
                      <a:pt x="26" y="0"/>
                      <a:pt x="0" y="25"/>
                      <a:pt x="0" y="57"/>
                    </a:cubicBezTo>
                    <a:lnTo>
                      <a:pt x="0" y="71"/>
                    </a:lnTo>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4" name="Freeform 84">
                <a:extLst>
                  <a:ext uri="{FF2B5EF4-FFF2-40B4-BE49-F238E27FC236}">
                    <a16:creationId xmlns:a16="http://schemas.microsoft.com/office/drawing/2014/main" id="{F9ADB374-A050-2C71-18C3-E39512417D41}"/>
                  </a:ext>
                </a:extLst>
              </p:cNvPr>
              <p:cNvSpPr>
                <a:spLocks/>
              </p:cNvSpPr>
              <p:nvPr/>
            </p:nvSpPr>
            <p:spPr bwMode="auto">
              <a:xfrm>
                <a:off x="4986" y="1474"/>
                <a:ext cx="225" cy="339"/>
              </a:xfrm>
              <a:custGeom>
                <a:avLst/>
                <a:gdLst>
                  <a:gd name="T0" fmla="*/ 0 w 370"/>
                  <a:gd name="T1" fmla="*/ 555 h 555"/>
                  <a:gd name="T2" fmla="*/ 0 w 370"/>
                  <a:gd name="T3" fmla="*/ 555 h 555"/>
                  <a:gd name="T4" fmla="*/ 0 w 370"/>
                  <a:gd name="T5" fmla="*/ 113 h 555"/>
                  <a:gd name="T6" fmla="*/ 100 w 370"/>
                  <a:gd name="T7" fmla="*/ 0 h 555"/>
                  <a:gd name="T8" fmla="*/ 271 w 370"/>
                  <a:gd name="T9" fmla="*/ 0 h 555"/>
                  <a:gd name="T10" fmla="*/ 370 w 370"/>
                  <a:gd name="T11" fmla="*/ 113 h 555"/>
                  <a:gd name="T12" fmla="*/ 370 w 370"/>
                  <a:gd name="T13" fmla="*/ 555 h 555"/>
                </a:gdLst>
                <a:ahLst/>
                <a:cxnLst>
                  <a:cxn ang="0">
                    <a:pos x="T0" y="T1"/>
                  </a:cxn>
                  <a:cxn ang="0">
                    <a:pos x="T2" y="T3"/>
                  </a:cxn>
                  <a:cxn ang="0">
                    <a:pos x="T4" y="T5"/>
                  </a:cxn>
                  <a:cxn ang="0">
                    <a:pos x="T6" y="T7"/>
                  </a:cxn>
                  <a:cxn ang="0">
                    <a:pos x="T8" y="T9"/>
                  </a:cxn>
                  <a:cxn ang="0">
                    <a:pos x="T10" y="T11"/>
                  </a:cxn>
                  <a:cxn ang="0">
                    <a:pos x="T12" y="T13"/>
                  </a:cxn>
                </a:cxnLst>
                <a:rect l="0" t="0" r="r" b="b"/>
                <a:pathLst>
                  <a:path w="370" h="555">
                    <a:moveTo>
                      <a:pt x="0" y="555"/>
                    </a:moveTo>
                    <a:lnTo>
                      <a:pt x="0" y="555"/>
                    </a:lnTo>
                    <a:lnTo>
                      <a:pt x="0" y="113"/>
                    </a:lnTo>
                    <a:cubicBezTo>
                      <a:pt x="0" y="55"/>
                      <a:pt x="41" y="0"/>
                      <a:pt x="100" y="0"/>
                    </a:cubicBezTo>
                    <a:lnTo>
                      <a:pt x="271" y="0"/>
                    </a:lnTo>
                    <a:cubicBezTo>
                      <a:pt x="330" y="0"/>
                      <a:pt x="370" y="55"/>
                      <a:pt x="370" y="113"/>
                    </a:cubicBezTo>
                    <a:lnTo>
                      <a:pt x="370" y="555"/>
                    </a:lnTo>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85">
                <a:extLst>
                  <a:ext uri="{FF2B5EF4-FFF2-40B4-BE49-F238E27FC236}">
                    <a16:creationId xmlns:a16="http://schemas.microsoft.com/office/drawing/2014/main" id="{E03044F6-5D73-06EF-DDC9-6E1E26521687}"/>
                  </a:ext>
                </a:extLst>
              </p:cNvPr>
              <p:cNvSpPr>
                <a:spLocks/>
              </p:cNvSpPr>
              <p:nvPr/>
            </p:nvSpPr>
            <p:spPr bwMode="auto">
              <a:xfrm>
                <a:off x="4969" y="1813"/>
                <a:ext cx="260" cy="52"/>
              </a:xfrm>
              <a:custGeom>
                <a:avLst/>
                <a:gdLst>
                  <a:gd name="T0" fmla="*/ 0 w 427"/>
                  <a:gd name="T1" fmla="*/ 0 h 85"/>
                  <a:gd name="T2" fmla="*/ 0 w 427"/>
                  <a:gd name="T3" fmla="*/ 0 h 85"/>
                  <a:gd name="T4" fmla="*/ 427 w 427"/>
                  <a:gd name="T5" fmla="*/ 0 h 85"/>
                  <a:gd name="T6" fmla="*/ 427 w 427"/>
                  <a:gd name="T7" fmla="*/ 85 h 85"/>
                  <a:gd name="T8" fmla="*/ 0 w 427"/>
                  <a:gd name="T9" fmla="*/ 85 h 85"/>
                  <a:gd name="T10" fmla="*/ 0 w 427"/>
                  <a:gd name="T11" fmla="*/ 0 h 85"/>
                </a:gdLst>
                <a:ahLst/>
                <a:cxnLst>
                  <a:cxn ang="0">
                    <a:pos x="T0" y="T1"/>
                  </a:cxn>
                  <a:cxn ang="0">
                    <a:pos x="T2" y="T3"/>
                  </a:cxn>
                  <a:cxn ang="0">
                    <a:pos x="T4" y="T5"/>
                  </a:cxn>
                  <a:cxn ang="0">
                    <a:pos x="T6" y="T7"/>
                  </a:cxn>
                  <a:cxn ang="0">
                    <a:pos x="T8" y="T9"/>
                  </a:cxn>
                  <a:cxn ang="0">
                    <a:pos x="T10" y="T11"/>
                  </a:cxn>
                </a:cxnLst>
                <a:rect l="0" t="0" r="r" b="b"/>
                <a:pathLst>
                  <a:path w="427" h="85">
                    <a:moveTo>
                      <a:pt x="0" y="0"/>
                    </a:moveTo>
                    <a:lnTo>
                      <a:pt x="0" y="0"/>
                    </a:lnTo>
                    <a:lnTo>
                      <a:pt x="427" y="0"/>
                    </a:lnTo>
                    <a:lnTo>
                      <a:pt x="427" y="85"/>
                    </a:lnTo>
                    <a:lnTo>
                      <a:pt x="0" y="85"/>
                    </a:lnTo>
                    <a:lnTo>
                      <a:pt x="0" y="0"/>
                    </a:lnTo>
                    <a:close/>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86">
                <a:extLst>
                  <a:ext uri="{FF2B5EF4-FFF2-40B4-BE49-F238E27FC236}">
                    <a16:creationId xmlns:a16="http://schemas.microsoft.com/office/drawing/2014/main" id="{FD04DA7E-B974-B77D-09A4-9F7AC446DEBD}"/>
                  </a:ext>
                </a:extLst>
              </p:cNvPr>
              <p:cNvSpPr>
                <a:spLocks/>
              </p:cNvSpPr>
              <p:nvPr/>
            </p:nvSpPr>
            <p:spPr bwMode="auto">
              <a:xfrm>
                <a:off x="5255" y="1639"/>
                <a:ext cx="26" cy="78"/>
              </a:xfrm>
              <a:custGeom>
                <a:avLst/>
                <a:gdLst>
                  <a:gd name="T0" fmla="*/ 42 w 42"/>
                  <a:gd name="T1" fmla="*/ 128 h 128"/>
                  <a:gd name="T2" fmla="*/ 42 w 42"/>
                  <a:gd name="T3" fmla="*/ 128 h 128"/>
                  <a:gd name="T4" fmla="*/ 0 w 42"/>
                  <a:gd name="T5" fmla="*/ 128 h 128"/>
                  <a:gd name="T6" fmla="*/ 0 w 42"/>
                  <a:gd name="T7" fmla="*/ 29 h 128"/>
                  <a:gd name="T8" fmla="*/ 28 w 42"/>
                  <a:gd name="T9" fmla="*/ 0 h 128"/>
                </a:gdLst>
                <a:ahLst/>
                <a:cxnLst>
                  <a:cxn ang="0">
                    <a:pos x="T0" y="T1"/>
                  </a:cxn>
                  <a:cxn ang="0">
                    <a:pos x="T2" y="T3"/>
                  </a:cxn>
                  <a:cxn ang="0">
                    <a:pos x="T4" y="T5"/>
                  </a:cxn>
                  <a:cxn ang="0">
                    <a:pos x="T6" y="T7"/>
                  </a:cxn>
                  <a:cxn ang="0">
                    <a:pos x="T8" y="T9"/>
                  </a:cxn>
                </a:cxnLst>
                <a:rect l="0" t="0" r="r" b="b"/>
                <a:pathLst>
                  <a:path w="42" h="128">
                    <a:moveTo>
                      <a:pt x="42" y="128"/>
                    </a:moveTo>
                    <a:lnTo>
                      <a:pt x="42" y="128"/>
                    </a:lnTo>
                    <a:lnTo>
                      <a:pt x="0" y="128"/>
                    </a:lnTo>
                    <a:lnTo>
                      <a:pt x="0" y="29"/>
                    </a:lnTo>
                    <a:lnTo>
                      <a:pt x="28" y="0"/>
                    </a:lnTo>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87">
                <a:extLst>
                  <a:ext uri="{FF2B5EF4-FFF2-40B4-BE49-F238E27FC236}">
                    <a16:creationId xmlns:a16="http://schemas.microsoft.com/office/drawing/2014/main" id="{F0BB4D6F-1850-331F-77A8-BB387C20A440}"/>
                  </a:ext>
                </a:extLst>
              </p:cNvPr>
              <p:cNvSpPr>
                <a:spLocks/>
              </p:cNvSpPr>
              <p:nvPr/>
            </p:nvSpPr>
            <p:spPr bwMode="auto">
              <a:xfrm>
                <a:off x="5272" y="1604"/>
                <a:ext cx="61" cy="113"/>
              </a:xfrm>
              <a:custGeom>
                <a:avLst/>
                <a:gdLst>
                  <a:gd name="T0" fmla="*/ 100 w 100"/>
                  <a:gd name="T1" fmla="*/ 0 h 185"/>
                  <a:gd name="T2" fmla="*/ 100 w 100"/>
                  <a:gd name="T3" fmla="*/ 0 h 185"/>
                  <a:gd name="T4" fmla="*/ 0 w 100"/>
                  <a:gd name="T5" fmla="*/ 0 h 185"/>
                  <a:gd name="T6" fmla="*/ 0 w 100"/>
                  <a:gd name="T7" fmla="*/ 57 h 185"/>
                  <a:gd name="T8" fmla="*/ 43 w 100"/>
                  <a:gd name="T9" fmla="*/ 86 h 185"/>
                  <a:gd name="T10" fmla="*/ 43 w 100"/>
                  <a:gd name="T11" fmla="*/ 185 h 185"/>
                  <a:gd name="T12" fmla="*/ 85 w 100"/>
                  <a:gd name="T13" fmla="*/ 185 h 185"/>
                  <a:gd name="T14" fmla="*/ 100 w 100"/>
                  <a:gd name="T15" fmla="*/ 171 h 185"/>
                  <a:gd name="T16" fmla="*/ 100 w 100"/>
                  <a:gd name="T17" fmla="*/ 0 h 185"/>
                  <a:gd name="T18" fmla="*/ 100 w 100"/>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85">
                    <a:moveTo>
                      <a:pt x="100" y="0"/>
                    </a:moveTo>
                    <a:lnTo>
                      <a:pt x="100" y="0"/>
                    </a:lnTo>
                    <a:lnTo>
                      <a:pt x="0" y="0"/>
                    </a:lnTo>
                    <a:lnTo>
                      <a:pt x="0" y="57"/>
                    </a:lnTo>
                    <a:lnTo>
                      <a:pt x="43" y="86"/>
                    </a:lnTo>
                    <a:lnTo>
                      <a:pt x="43" y="185"/>
                    </a:lnTo>
                    <a:lnTo>
                      <a:pt x="85" y="185"/>
                    </a:lnTo>
                    <a:lnTo>
                      <a:pt x="100" y="171"/>
                    </a:lnTo>
                    <a:lnTo>
                      <a:pt x="100" y="0"/>
                    </a:lnTo>
                    <a:lnTo>
                      <a:pt x="100" y="0"/>
                    </a:lnTo>
                    <a:close/>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88">
                <a:extLst>
                  <a:ext uri="{FF2B5EF4-FFF2-40B4-BE49-F238E27FC236}">
                    <a16:creationId xmlns:a16="http://schemas.microsoft.com/office/drawing/2014/main" id="{39246FE6-B0BE-0606-5B23-C3F09C37B859}"/>
                  </a:ext>
                </a:extLst>
              </p:cNvPr>
              <p:cNvSpPr>
                <a:spLocks/>
              </p:cNvSpPr>
              <p:nvPr/>
            </p:nvSpPr>
            <p:spPr bwMode="auto">
              <a:xfrm>
                <a:off x="5272" y="1482"/>
                <a:ext cx="43" cy="122"/>
              </a:xfrm>
              <a:custGeom>
                <a:avLst/>
                <a:gdLst>
                  <a:gd name="T0" fmla="*/ 0 w 71"/>
                  <a:gd name="T1" fmla="*/ 0 h 199"/>
                  <a:gd name="T2" fmla="*/ 0 w 71"/>
                  <a:gd name="T3" fmla="*/ 0 h 199"/>
                  <a:gd name="T4" fmla="*/ 71 w 71"/>
                  <a:gd name="T5" fmla="*/ 99 h 199"/>
                  <a:gd name="T6" fmla="*/ 71 w 71"/>
                  <a:gd name="T7" fmla="*/ 199 h 199"/>
                </a:gdLst>
                <a:ahLst/>
                <a:cxnLst>
                  <a:cxn ang="0">
                    <a:pos x="T0" y="T1"/>
                  </a:cxn>
                  <a:cxn ang="0">
                    <a:pos x="T2" y="T3"/>
                  </a:cxn>
                  <a:cxn ang="0">
                    <a:pos x="T4" y="T5"/>
                  </a:cxn>
                  <a:cxn ang="0">
                    <a:pos x="T6" y="T7"/>
                  </a:cxn>
                </a:cxnLst>
                <a:rect l="0" t="0" r="r" b="b"/>
                <a:pathLst>
                  <a:path w="71" h="199">
                    <a:moveTo>
                      <a:pt x="0" y="0"/>
                    </a:moveTo>
                    <a:lnTo>
                      <a:pt x="0" y="0"/>
                    </a:lnTo>
                    <a:lnTo>
                      <a:pt x="71" y="99"/>
                    </a:lnTo>
                    <a:lnTo>
                      <a:pt x="71" y="199"/>
                    </a:lnTo>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89">
                <a:extLst>
                  <a:ext uri="{FF2B5EF4-FFF2-40B4-BE49-F238E27FC236}">
                    <a16:creationId xmlns:a16="http://schemas.microsoft.com/office/drawing/2014/main" id="{2DB85B7E-23D1-9106-6420-063799C57789}"/>
                  </a:ext>
                </a:extLst>
              </p:cNvPr>
              <p:cNvSpPr>
                <a:spLocks/>
              </p:cNvSpPr>
              <p:nvPr/>
            </p:nvSpPr>
            <p:spPr bwMode="auto">
              <a:xfrm>
                <a:off x="5211" y="1717"/>
                <a:ext cx="113" cy="148"/>
              </a:xfrm>
              <a:custGeom>
                <a:avLst/>
                <a:gdLst>
                  <a:gd name="T0" fmla="*/ 0 w 185"/>
                  <a:gd name="T1" fmla="*/ 71 h 242"/>
                  <a:gd name="T2" fmla="*/ 0 w 185"/>
                  <a:gd name="T3" fmla="*/ 71 h 242"/>
                  <a:gd name="T4" fmla="*/ 72 w 185"/>
                  <a:gd name="T5" fmla="*/ 71 h 242"/>
                  <a:gd name="T6" fmla="*/ 100 w 185"/>
                  <a:gd name="T7" fmla="*/ 100 h 242"/>
                  <a:gd name="T8" fmla="*/ 100 w 185"/>
                  <a:gd name="T9" fmla="*/ 214 h 242"/>
                  <a:gd name="T10" fmla="*/ 129 w 185"/>
                  <a:gd name="T11" fmla="*/ 242 h 242"/>
                  <a:gd name="T12" fmla="*/ 157 w 185"/>
                  <a:gd name="T13" fmla="*/ 242 h 242"/>
                  <a:gd name="T14" fmla="*/ 185 w 185"/>
                  <a:gd name="T15" fmla="*/ 214 h 242"/>
                  <a:gd name="T16" fmla="*/ 185 w 185"/>
                  <a:gd name="T17"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42">
                    <a:moveTo>
                      <a:pt x="0" y="71"/>
                    </a:moveTo>
                    <a:lnTo>
                      <a:pt x="0" y="71"/>
                    </a:lnTo>
                    <a:lnTo>
                      <a:pt x="72" y="71"/>
                    </a:lnTo>
                    <a:cubicBezTo>
                      <a:pt x="87" y="71"/>
                      <a:pt x="100" y="84"/>
                      <a:pt x="100" y="100"/>
                    </a:cubicBezTo>
                    <a:lnTo>
                      <a:pt x="100" y="214"/>
                    </a:lnTo>
                    <a:cubicBezTo>
                      <a:pt x="100" y="229"/>
                      <a:pt x="113" y="242"/>
                      <a:pt x="129" y="242"/>
                    </a:cubicBezTo>
                    <a:lnTo>
                      <a:pt x="157" y="242"/>
                    </a:lnTo>
                    <a:cubicBezTo>
                      <a:pt x="173" y="242"/>
                      <a:pt x="185" y="229"/>
                      <a:pt x="185" y="214"/>
                    </a:cubicBezTo>
                    <a:lnTo>
                      <a:pt x="185" y="0"/>
                    </a:lnTo>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90">
                <a:extLst>
                  <a:ext uri="{FF2B5EF4-FFF2-40B4-BE49-F238E27FC236}">
                    <a16:creationId xmlns:a16="http://schemas.microsoft.com/office/drawing/2014/main" id="{4C92C95F-06AC-3727-610B-399311EDAB9E}"/>
                  </a:ext>
                </a:extLst>
              </p:cNvPr>
              <p:cNvSpPr>
                <a:spLocks/>
              </p:cNvSpPr>
              <p:nvPr/>
            </p:nvSpPr>
            <p:spPr bwMode="auto">
              <a:xfrm>
                <a:off x="5021" y="1509"/>
                <a:ext cx="156" cy="95"/>
              </a:xfrm>
              <a:custGeom>
                <a:avLst/>
                <a:gdLst>
                  <a:gd name="T0" fmla="*/ 0 w 256"/>
                  <a:gd name="T1" fmla="*/ 156 h 156"/>
                  <a:gd name="T2" fmla="*/ 0 w 256"/>
                  <a:gd name="T3" fmla="*/ 156 h 156"/>
                  <a:gd name="T4" fmla="*/ 256 w 256"/>
                  <a:gd name="T5" fmla="*/ 156 h 156"/>
                  <a:gd name="T6" fmla="*/ 256 w 256"/>
                  <a:gd name="T7" fmla="*/ 56 h 156"/>
                  <a:gd name="T8" fmla="*/ 200 w 256"/>
                  <a:gd name="T9" fmla="*/ 0 h 156"/>
                  <a:gd name="T10" fmla="*/ 57 w 256"/>
                  <a:gd name="T11" fmla="*/ 0 h 156"/>
                  <a:gd name="T12" fmla="*/ 0 w 256"/>
                  <a:gd name="T13" fmla="*/ 56 h 156"/>
                  <a:gd name="T14" fmla="*/ 0 w 256"/>
                  <a:gd name="T15" fmla="*/ 156 h 156"/>
                  <a:gd name="T16" fmla="*/ 0 w 256"/>
                  <a:gd name="T1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56">
                    <a:moveTo>
                      <a:pt x="0" y="156"/>
                    </a:moveTo>
                    <a:lnTo>
                      <a:pt x="0" y="156"/>
                    </a:lnTo>
                    <a:lnTo>
                      <a:pt x="256" y="156"/>
                    </a:lnTo>
                    <a:lnTo>
                      <a:pt x="256" y="56"/>
                    </a:lnTo>
                    <a:cubicBezTo>
                      <a:pt x="256" y="25"/>
                      <a:pt x="231" y="0"/>
                      <a:pt x="200" y="0"/>
                    </a:cubicBezTo>
                    <a:lnTo>
                      <a:pt x="57" y="0"/>
                    </a:lnTo>
                    <a:cubicBezTo>
                      <a:pt x="26" y="0"/>
                      <a:pt x="0" y="25"/>
                      <a:pt x="0" y="56"/>
                    </a:cubicBezTo>
                    <a:lnTo>
                      <a:pt x="0" y="156"/>
                    </a:lnTo>
                    <a:lnTo>
                      <a:pt x="0" y="156"/>
                    </a:lnTo>
                    <a:close/>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91" name="Group 290">
              <a:extLst>
                <a:ext uri="{FF2B5EF4-FFF2-40B4-BE49-F238E27FC236}">
                  <a16:creationId xmlns:a16="http://schemas.microsoft.com/office/drawing/2014/main" id="{535262EF-3620-3CF5-6E32-351FED8B159C}"/>
                </a:ext>
              </a:extLst>
            </p:cNvPr>
            <p:cNvGrpSpPr/>
            <p:nvPr/>
          </p:nvGrpSpPr>
          <p:grpSpPr>
            <a:xfrm>
              <a:off x="7830646" y="2310310"/>
              <a:ext cx="256727" cy="269483"/>
              <a:chOff x="2690018" y="4851039"/>
              <a:chExt cx="1757559" cy="1943873"/>
            </a:xfrm>
          </p:grpSpPr>
          <p:grpSp>
            <p:nvGrpSpPr>
              <p:cNvPr id="292" name="Group 291">
                <a:extLst>
                  <a:ext uri="{FF2B5EF4-FFF2-40B4-BE49-F238E27FC236}">
                    <a16:creationId xmlns:a16="http://schemas.microsoft.com/office/drawing/2014/main" id="{CA5E7351-3A4F-2666-4F7F-EE839F0C257A}"/>
                  </a:ext>
                </a:extLst>
              </p:cNvPr>
              <p:cNvGrpSpPr/>
              <p:nvPr/>
            </p:nvGrpSpPr>
            <p:grpSpPr>
              <a:xfrm>
                <a:off x="2690018" y="4851039"/>
                <a:ext cx="1757559" cy="1943873"/>
                <a:chOff x="2690018" y="4851039"/>
                <a:chExt cx="1757559" cy="1943873"/>
              </a:xfrm>
            </p:grpSpPr>
            <p:cxnSp>
              <p:nvCxnSpPr>
                <p:cNvPr id="294" name="Straight Connector 293">
                  <a:extLst>
                    <a:ext uri="{FF2B5EF4-FFF2-40B4-BE49-F238E27FC236}">
                      <a16:creationId xmlns:a16="http://schemas.microsoft.com/office/drawing/2014/main" id="{F565C0FA-D60D-6688-995B-D203340CE280}"/>
                    </a:ext>
                  </a:extLst>
                </p:cNvPr>
                <p:cNvCxnSpPr>
                  <a:cxnSpLocks/>
                  <a:stCxn id="304" idx="0"/>
                  <a:endCxn id="300" idx="0"/>
                </p:cNvCxnSpPr>
                <p:nvPr/>
              </p:nvCxnSpPr>
              <p:spPr>
                <a:xfrm flipV="1">
                  <a:off x="3065565" y="4927195"/>
                  <a:ext cx="1017321" cy="1"/>
                </a:xfrm>
                <a:prstGeom prst="line">
                  <a:avLst/>
                </a:prstGeom>
                <a:noFill/>
                <a:ln w="9525" cap="flat" cmpd="sng" algn="ctr">
                  <a:solidFill>
                    <a:schemeClr val="bg1">
                      <a:lumMod val="75000"/>
                    </a:schemeClr>
                  </a:solidFill>
                  <a:prstDash val="solid"/>
                  <a:miter lim="800000"/>
                </a:ln>
                <a:effectLst/>
              </p:spPr>
            </p:cxnSp>
            <p:grpSp>
              <p:nvGrpSpPr>
                <p:cNvPr id="295" name="Group 4">
                  <a:extLst>
                    <a:ext uri="{FF2B5EF4-FFF2-40B4-BE49-F238E27FC236}">
                      <a16:creationId xmlns:a16="http://schemas.microsoft.com/office/drawing/2014/main" id="{A1D9575F-A28E-B83C-C09E-AE1C26A8380F}"/>
                    </a:ext>
                  </a:extLst>
                </p:cNvPr>
                <p:cNvGrpSpPr>
                  <a:grpSpLocks noChangeAspect="1"/>
                </p:cNvGrpSpPr>
                <p:nvPr/>
              </p:nvGrpSpPr>
              <p:grpSpPr bwMode="auto">
                <a:xfrm>
                  <a:off x="2690018" y="4927196"/>
                  <a:ext cx="1757559" cy="1867716"/>
                  <a:chOff x="594" y="1218"/>
                  <a:chExt cx="351" cy="373"/>
                </a:xfrm>
              </p:grpSpPr>
              <p:sp>
                <p:nvSpPr>
                  <p:cNvPr id="302" name="Freeform 5">
                    <a:extLst>
                      <a:ext uri="{FF2B5EF4-FFF2-40B4-BE49-F238E27FC236}">
                        <a16:creationId xmlns:a16="http://schemas.microsoft.com/office/drawing/2014/main" id="{BC2AC431-C4F4-DB25-F8B6-854DEDA6237F}"/>
                      </a:ext>
                    </a:extLst>
                  </p:cNvPr>
                  <p:cNvSpPr>
                    <a:spLocks/>
                  </p:cNvSpPr>
                  <p:nvPr/>
                </p:nvSpPr>
                <p:spPr bwMode="auto">
                  <a:xfrm>
                    <a:off x="594" y="1271"/>
                    <a:ext cx="351" cy="320"/>
                  </a:xfrm>
                  <a:custGeom>
                    <a:avLst/>
                    <a:gdLst>
                      <a:gd name="T0" fmla="*/ 521 w 573"/>
                      <a:gd name="T1" fmla="*/ 522 h 522"/>
                      <a:gd name="T2" fmla="*/ 521 w 573"/>
                      <a:gd name="T3" fmla="*/ 522 h 522"/>
                      <a:gd name="T4" fmla="*/ 52 w 573"/>
                      <a:gd name="T5" fmla="*/ 522 h 522"/>
                      <a:gd name="T6" fmla="*/ 0 w 573"/>
                      <a:gd name="T7" fmla="*/ 470 h 522"/>
                      <a:gd name="T8" fmla="*/ 0 w 573"/>
                      <a:gd name="T9" fmla="*/ 52 h 522"/>
                      <a:gd name="T10" fmla="*/ 52 w 573"/>
                      <a:gd name="T11" fmla="*/ 0 h 522"/>
                      <a:gd name="T12" fmla="*/ 521 w 573"/>
                      <a:gd name="T13" fmla="*/ 0 h 522"/>
                      <a:gd name="T14" fmla="*/ 573 w 573"/>
                      <a:gd name="T15" fmla="*/ 52 h 522"/>
                      <a:gd name="T16" fmla="*/ 573 w 573"/>
                      <a:gd name="T17" fmla="*/ 470 h 522"/>
                      <a:gd name="T18" fmla="*/ 521 w 573"/>
                      <a:gd name="T19" fmla="*/ 522 h 522"/>
                      <a:gd name="T20" fmla="*/ 521 w 573"/>
                      <a:gd name="T21" fmla="*/ 522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3" h="522">
                        <a:moveTo>
                          <a:pt x="521" y="522"/>
                        </a:moveTo>
                        <a:lnTo>
                          <a:pt x="521" y="522"/>
                        </a:lnTo>
                        <a:lnTo>
                          <a:pt x="52" y="522"/>
                        </a:lnTo>
                        <a:cubicBezTo>
                          <a:pt x="23" y="522"/>
                          <a:pt x="0" y="499"/>
                          <a:pt x="0" y="470"/>
                        </a:cubicBezTo>
                        <a:lnTo>
                          <a:pt x="0" y="52"/>
                        </a:lnTo>
                        <a:cubicBezTo>
                          <a:pt x="0" y="23"/>
                          <a:pt x="23" y="0"/>
                          <a:pt x="52" y="0"/>
                        </a:cubicBezTo>
                        <a:lnTo>
                          <a:pt x="521" y="0"/>
                        </a:lnTo>
                        <a:cubicBezTo>
                          <a:pt x="550" y="0"/>
                          <a:pt x="573" y="23"/>
                          <a:pt x="573" y="52"/>
                        </a:cubicBezTo>
                        <a:lnTo>
                          <a:pt x="573" y="470"/>
                        </a:lnTo>
                        <a:cubicBezTo>
                          <a:pt x="573" y="499"/>
                          <a:pt x="550" y="522"/>
                          <a:pt x="521" y="522"/>
                        </a:cubicBezTo>
                        <a:lnTo>
                          <a:pt x="521" y="522"/>
                        </a:lnTo>
                        <a:close/>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3" name="Freeform 6">
                    <a:extLst>
                      <a:ext uri="{FF2B5EF4-FFF2-40B4-BE49-F238E27FC236}">
                        <a16:creationId xmlns:a16="http://schemas.microsoft.com/office/drawing/2014/main" id="{6E5C043B-6C80-6F82-18E1-E297B5B3810C}"/>
                      </a:ext>
                    </a:extLst>
                  </p:cNvPr>
                  <p:cNvSpPr>
                    <a:spLocks/>
                  </p:cNvSpPr>
                  <p:nvPr/>
                </p:nvSpPr>
                <p:spPr bwMode="auto">
                  <a:xfrm>
                    <a:off x="594" y="1351"/>
                    <a:ext cx="351" cy="0"/>
                  </a:xfrm>
                  <a:custGeom>
                    <a:avLst/>
                    <a:gdLst>
                      <a:gd name="T0" fmla="*/ 0 w 573"/>
                      <a:gd name="T1" fmla="*/ 0 w 573"/>
                      <a:gd name="T2" fmla="*/ 573 w 573"/>
                    </a:gdLst>
                    <a:ahLst/>
                    <a:cxnLst>
                      <a:cxn ang="0">
                        <a:pos x="T0" y="0"/>
                      </a:cxn>
                      <a:cxn ang="0">
                        <a:pos x="T1" y="0"/>
                      </a:cxn>
                      <a:cxn ang="0">
                        <a:pos x="T2" y="0"/>
                      </a:cxn>
                    </a:cxnLst>
                    <a:rect l="0" t="0" r="r" b="b"/>
                    <a:pathLst>
                      <a:path w="573">
                        <a:moveTo>
                          <a:pt x="0" y="0"/>
                        </a:moveTo>
                        <a:lnTo>
                          <a:pt x="0" y="0"/>
                        </a:lnTo>
                        <a:lnTo>
                          <a:pt x="573" y="0"/>
                        </a:lnTo>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4" name="Freeform 7">
                    <a:extLst>
                      <a:ext uri="{FF2B5EF4-FFF2-40B4-BE49-F238E27FC236}">
                        <a16:creationId xmlns:a16="http://schemas.microsoft.com/office/drawing/2014/main" id="{19F35994-A5FD-E214-C642-6B2702DC5467}"/>
                      </a:ext>
                    </a:extLst>
                  </p:cNvPr>
                  <p:cNvSpPr>
                    <a:spLocks/>
                  </p:cNvSpPr>
                  <p:nvPr/>
                </p:nvSpPr>
                <p:spPr bwMode="auto">
                  <a:xfrm flipH="1">
                    <a:off x="660" y="1218"/>
                    <a:ext cx="9" cy="85"/>
                  </a:xfrm>
                  <a:custGeom>
                    <a:avLst/>
                    <a:gdLst>
                      <a:gd name="T0" fmla="*/ 0 h 105"/>
                      <a:gd name="T1" fmla="*/ 0 h 105"/>
                      <a:gd name="T2" fmla="*/ 105 h 105"/>
                    </a:gdLst>
                    <a:ahLst/>
                    <a:cxnLst>
                      <a:cxn ang="0">
                        <a:pos x="0" y="T0"/>
                      </a:cxn>
                      <a:cxn ang="0">
                        <a:pos x="0" y="T1"/>
                      </a:cxn>
                      <a:cxn ang="0">
                        <a:pos x="0" y="T2"/>
                      </a:cxn>
                    </a:cxnLst>
                    <a:rect l="0" t="0" r="r" b="b"/>
                    <a:pathLst>
                      <a:path h="105">
                        <a:moveTo>
                          <a:pt x="0" y="0"/>
                        </a:moveTo>
                        <a:lnTo>
                          <a:pt x="0" y="0"/>
                        </a:lnTo>
                        <a:lnTo>
                          <a:pt x="0" y="105"/>
                        </a:lnTo>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296" name="Rectangle 295">
                  <a:extLst>
                    <a:ext uri="{FF2B5EF4-FFF2-40B4-BE49-F238E27FC236}">
                      <a16:creationId xmlns:a16="http://schemas.microsoft.com/office/drawing/2014/main" id="{7DF289BD-2159-43AF-AD56-B4C4B58CF78E}"/>
                    </a:ext>
                  </a:extLst>
                </p:cNvPr>
                <p:cNvSpPr/>
                <p:nvPr/>
              </p:nvSpPr>
              <p:spPr>
                <a:xfrm>
                  <a:off x="2936419" y="5267119"/>
                  <a:ext cx="228247" cy="695116"/>
                </a:xfrm>
                <a:prstGeom prst="rect">
                  <a:avLst/>
                </a:prstGeom>
                <a:noFill/>
                <a:ln w="9525" cap="flat" cmpd="sng" algn="ctr">
                  <a:solidFill>
                    <a:schemeClr val="bg1">
                      <a:lumMod val="75000"/>
                    </a:schemeClr>
                  </a:solidFill>
                  <a:prstDash val="solid"/>
                  <a:miter lim="800000"/>
                </a:ln>
                <a:effectLst/>
              </p:spPr>
              <p:txBody>
                <a:bodyPr rtlCol="0" anchor="ctr"/>
                <a:lstStyle/>
                <a:p>
                  <a:pPr marL="0" marR="0" lvl="0" indent="0" algn="ctr" defTabSz="816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297" name="Rectangle 296">
                  <a:extLst>
                    <a:ext uri="{FF2B5EF4-FFF2-40B4-BE49-F238E27FC236}">
                      <a16:creationId xmlns:a16="http://schemas.microsoft.com/office/drawing/2014/main" id="{54616F30-563E-D265-A5F4-8E3E5F35D8BE}"/>
                    </a:ext>
                  </a:extLst>
                </p:cNvPr>
                <p:cNvSpPr/>
                <p:nvPr/>
              </p:nvSpPr>
              <p:spPr>
                <a:xfrm>
                  <a:off x="3964203" y="5267119"/>
                  <a:ext cx="228247" cy="695116"/>
                </a:xfrm>
                <a:prstGeom prst="rect">
                  <a:avLst/>
                </a:prstGeom>
                <a:noFill/>
                <a:ln w="9525" cap="flat" cmpd="sng" algn="ctr">
                  <a:solidFill>
                    <a:schemeClr val="bg1">
                      <a:lumMod val="75000"/>
                    </a:schemeClr>
                  </a:solidFill>
                  <a:prstDash val="solid"/>
                  <a:miter lim="800000"/>
                </a:ln>
                <a:effectLst/>
              </p:spPr>
              <p:txBody>
                <a:bodyPr rtlCol="0" anchor="ctr"/>
                <a:lstStyle/>
                <a:p>
                  <a:pPr marL="0" marR="0" lvl="0" indent="0" algn="ctr" defTabSz="816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pic>
              <p:nvPicPr>
                <p:cNvPr id="298" name="Graphic 297" descr="Badge Follow outline">
                  <a:extLst>
                    <a:ext uri="{FF2B5EF4-FFF2-40B4-BE49-F238E27FC236}">
                      <a16:creationId xmlns:a16="http://schemas.microsoft.com/office/drawing/2014/main" id="{9BB58B0A-6867-884B-8130-DC1D55B2D6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62657" y="6016754"/>
                  <a:ext cx="327585" cy="327585"/>
                </a:xfrm>
                <a:prstGeom prst="rect">
                  <a:avLst/>
                </a:prstGeom>
              </p:spPr>
            </p:pic>
            <p:pic>
              <p:nvPicPr>
                <p:cNvPr id="299" name="Graphic 298" descr="Badge Unfollow outline">
                  <a:extLst>
                    <a:ext uri="{FF2B5EF4-FFF2-40B4-BE49-F238E27FC236}">
                      <a16:creationId xmlns:a16="http://schemas.microsoft.com/office/drawing/2014/main" id="{47482D38-652F-3DD3-542F-DA4D41074CF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06939" y="5984341"/>
                  <a:ext cx="363514" cy="363514"/>
                </a:xfrm>
                <a:prstGeom prst="rect">
                  <a:avLst/>
                </a:prstGeom>
              </p:spPr>
            </p:pic>
            <p:sp>
              <p:nvSpPr>
                <p:cNvPr id="300" name="Freeform 7">
                  <a:extLst>
                    <a:ext uri="{FF2B5EF4-FFF2-40B4-BE49-F238E27FC236}">
                      <a16:creationId xmlns:a16="http://schemas.microsoft.com/office/drawing/2014/main" id="{6E385CBD-18BF-177B-4F75-397D33486CD1}"/>
                    </a:ext>
                  </a:extLst>
                </p:cNvPr>
                <p:cNvSpPr>
                  <a:spLocks/>
                </p:cNvSpPr>
                <p:nvPr/>
              </p:nvSpPr>
              <p:spPr bwMode="auto">
                <a:xfrm flipH="1">
                  <a:off x="4037820" y="4927195"/>
                  <a:ext cx="45066" cy="425619"/>
                </a:xfrm>
                <a:custGeom>
                  <a:avLst/>
                  <a:gdLst>
                    <a:gd name="T0" fmla="*/ 0 h 105"/>
                    <a:gd name="T1" fmla="*/ 0 h 105"/>
                    <a:gd name="T2" fmla="*/ 105 h 105"/>
                  </a:gdLst>
                  <a:ahLst/>
                  <a:cxnLst>
                    <a:cxn ang="0">
                      <a:pos x="0" y="T0"/>
                    </a:cxn>
                    <a:cxn ang="0">
                      <a:pos x="0" y="T1"/>
                    </a:cxn>
                    <a:cxn ang="0">
                      <a:pos x="0" y="T2"/>
                    </a:cxn>
                  </a:cxnLst>
                  <a:rect l="0" t="0" r="r" b="b"/>
                  <a:pathLst>
                    <a:path h="105">
                      <a:moveTo>
                        <a:pt x="0" y="0"/>
                      </a:moveTo>
                      <a:lnTo>
                        <a:pt x="0" y="0"/>
                      </a:lnTo>
                      <a:lnTo>
                        <a:pt x="0" y="105"/>
                      </a:lnTo>
                    </a:path>
                  </a:pathLst>
                </a:custGeom>
                <a:noFill/>
                <a:ln w="9525" cap="rnd">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 name="Rectangle 300">
                  <a:extLst>
                    <a:ext uri="{FF2B5EF4-FFF2-40B4-BE49-F238E27FC236}">
                      <a16:creationId xmlns:a16="http://schemas.microsoft.com/office/drawing/2014/main" id="{F501F815-8EF2-01AD-F8D2-76A49FD86B07}"/>
                    </a:ext>
                  </a:extLst>
                </p:cNvPr>
                <p:cNvSpPr/>
                <p:nvPr/>
              </p:nvSpPr>
              <p:spPr>
                <a:xfrm rot="16200000">
                  <a:off x="3448693" y="4617605"/>
                  <a:ext cx="228247" cy="695116"/>
                </a:xfrm>
                <a:prstGeom prst="rect">
                  <a:avLst/>
                </a:prstGeom>
                <a:solidFill>
                  <a:srgbClr val="FFFFFF"/>
                </a:solidFill>
                <a:ln w="9525" cap="flat" cmpd="sng" algn="ctr">
                  <a:solidFill>
                    <a:schemeClr val="bg1">
                      <a:lumMod val="75000"/>
                    </a:schemeClr>
                  </a:solidFill>
                  <a:prstDash val="solid"/>
                  <a:miter lim="800000"/>
                </a:ln>
                <a:effectLst/>
              </p:spPr>
              <p:txBody>
                <a:bodyPr rtlCol="0" anchor="ctr"/>
                <a:lstStyle/>
                <a:p>
                  <a:pPr marL="0" marR="0" lvl="0" indent="0" algn="ctr" defTabSz="816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293" name="Freeform 146">
                <a:extLst>
                  <a:ext uri="{FF2B5EF4-FFF2-40B4-BE49-F238E27FC236}">
                    <a16:creationId xmlns:a16="http://schemas.microsoft.com/office/drawing/2014/main" id="{989DC975-8C71-EBDF-7982-57DA5CFDCA8D}"/>
                  </a:ext>
                </a:extLst>
              </p:cNvPr>
              <p:cNvSpPr>
                <a:spLocks noEditPoints="1"/>
              </p:cNvSpPr>
              <p:nvPr/>
            </p:nvSpPr>
            <p:spPr bwMode="auto">
              <a:xfrm rot="5400000">
                <a:off x="3060324" y="5923946"/>
                <a:ext cx="1004984" cy="519562"/>
              </a:xfrm>
              <a:custGeom>
                <a:avLst/>
                <a:gdLst>
                  <a:gd name="T0" fmla="*/ 438 w 563"/>
                  <a:gd name="T1" fmla="*/ 188 h 250"/>
                  <a:gd name="T2" fmla="*/ 438 w 563"/>
                  <a:gd name="T3" fmla="*/ 188 h 250"/>
                  <a:gd name="T4" fmla="*/ 407 w 563"/>
                  <a:gd name="T5" fmla="*/ 219 h 250"/>
                  <a:gd name="T6" fmla="*/ 438 w 563"/>
                  <a:gd name="T7" fmla="*/ 250 h 250"/>
                  <a:gd name="T8" fmla="*/ 470 w 563"/>
                  <a:gd name="T9" fmla="*/ 219 h 250"/>
                  <a:gd name="T10" fmla="*/ 438 w 563"/>
                  <a:gd name="T11" fmla="*/ 188 h 250"/>
                  <a:gd name="T12" fmla="*/ 532 w 563"/>
                  <a:gd name="T13" fmla="*/ 94 h 250"/>
                  <a:gd name="T14" fmla="*/ 532 w 563"/>
                  <a:gd name="T15" fmla="*/ 94 h 250"/>
                  <a:gd name="T16" fmla="*/ 501 w 563"/>
                  <a:gd name="T17" fmla="*/ 125 h 250"/>
                  <a:gd name="T18" fmla="*/ 532 w 563"/>
                  <a:gd name="T19" fmla="*/ 156 h 250"/>
                  <a:gd name="T20" fmla="*/ 563 w 563"/>
                  <a:gd name="T21" fmla="*/ 125 h 250"/>
                  <a:gd name="T22" fmla="*/ 532 w 563"/>
                  <a:gd name="T23" fmla="*/ 94 h 250"/>
                  <a:gd name="T24" fmla="*/ 438 w 563"/>
                  <a:gd name="T25" fmla="*/ 62 h 250"/>
                  <a:gd name="T26" fmla="*/ 438 w 563"/>
                  <a:gd name="T27" fmla="*/ 62 h 250"/>
                  <a:gd name="T28" fmla="*/ 407 w 563"/>
                  <a:gd name="T29" fmla="*/ 31 h 250"/>
                  <a:gd name="T30" fmla="*/ 376 w 563"/>
                  <a:gd name="T31" fmla="*/ 62 h 250"/>
                  <a:gd name="T32" fmla="*/ 407 w 563"/>
                  <a:gd name="T33" fmla="*/ 94 h 250"/>
                  <a:gd name="T34" fmla="*/ 438 w 563"/>
                  <a:gd name="T35" fmla="*/ 62 h 250"/>
                  <a:gd name="T36" fmla="*/ 282 w 563"/>
                  <a:gd name="T37" fmla="*/ 125 h 250"/>
                  <a:gd name="T38" fmla="*/ 282 w 563"/>
                  <a:gd name="T39" fmla="*/ 125 h 250"/>
                  <a:gd name="T40" fmla="*/ 250 w 563"/>
                  <a:gd name="T41" fmla="*/ 156 h 250"/>
                  <a:gd name="T42" fmla="*/ 282 w 563"/>
                  <a:gd name="T43" fmla="*/ 188 h 250"/>
                  <a:gd name="T44" fmla="*/ 313 w 563"/>
                  <a:gd name="T45" fmla="*/ 156 h 250"/>
                  <a:gd name="T46" fmla="*/ 282 w 563"/>
                  <a:gd name="T47" fmla="*/ 125 h 250"/>
                  <a:gd name="T48" fmla="*/ 31 w 563"/>
                  <a:gd name="T49" fmla="*/ 62 h 250"/>
                  <a:gd name="T50" fmla="*/ 31 w 563"/>
                  <a:gd name="T51" fmla="*/ 62 h 250"/>
                  <a:gd name="T52" fmla="*/ 0 w 563"/>
                  <a:gd name="T53" fmla="*/ 94 h 250"/>
                  <a:gd name="T54" fmla="*/ 31 w 563"/>
                  <a:gd name="T55" fmla="*/ 125 h 250"/>
                  <a:gd name="T56" fmla="*/ 63 w 563"/>
                  <a:gd name="T57" fmla="*/ 94 h 250"/>
                  <a:gd name="T58" fmla="*/ 31 w 563"/>
                  <a:gd name="T59" fmla="*/ 62 h 250"/>
                  <a:gd name="T60" fmla="*/ 94 w 563"/>
                  <a:gd name="T61" fmla="*/ 156 h 250"/>
                  <a:gd name="T62" fmla="*/ 94 w 563"/>
                  <a:gd name="T63" fmla="*/ 156 h 250"/>
                  <a:gd name="T64" fmla="*/ 63 w 563"/>
                  <a:gd name="T65" fmla="*/ 188 h 250"/>
                  <a:gd name="T66" fmla="*/ 94 w 563"/>
                  <a:gd name="T67" fmla="*/ 219 h 250"/>
                  <a:gd name="T68" fmla="*/ 125 w 563"/>
                  <a:gd name="T69" fmla="*/ 188 h 250"/>
                  <a:gd name="T70" fmla="*/ 94 w 563"/>
                  <a:gd name="T71" fmla="*/ 156 h 250"/>
                  <a:gd name="T72" fmla="*/ 188 w 563"/>
                  <a:gd name="T73" fmla="*/ 0 h 250"/>
                  <a:gd name="T74" fmla="*/ 188 w 563"/>
                  <a:gd name="T75" fmla="*/ 0 h 250"/>
                  <a:gd name="T76" fmla="*/ 157 w 563"/>
                  <a:gd name="T77" fmla="*/ 31 h 250"/>
                  <a:gd name="T78" fmla="*/ 188 w 563"/>
                  <a:gd name="T79" fmla="*/ 62 h 250"/>
                  <a:gd name="T80" fmla="*/ 219 w 563"/>
                  <a:gd name="T81" fmla="*/ 31 h 250"/>
                  <a:gd name="T82" fmla="*/ 188 w 563"/>
                  <a:gd name="T83"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3" h="250">
                    <a:moveTo>
                      <a:pt x="438" y="188"/>
                    </a:moveTo>
                    <a:lnTo>
                      <a:pt x="438" y="188"/>
                    </a:lnTo>
                    <a:cubicBezTo>
                      <a:pt x="421" y="188"/>
                      <a:pt x="407" y="202"/>
                      <a:pt x="407" y="219"/>
                    </a:cubicBezTo>
                    <a:cubicBezTo>
                      <a:pt x="407" y="236"/>
                      <a:pt x="421" y="250"/>
                      <a:pt x="438" y="250"/>
                    </a:cubicBezTo>
                    <a:cubicBezTo>
                      <a:pt x="456" y="250"/>
                      <a:pt x="470" y="236"/>
                      <a:pt x="470" y="219"/>
                    </a:cubicBezTo>
                    <a:cubicBezTo>
                      <a:pt x="470" y="202"/>
                      <a:pt x="456" y="188"/>
                      <a:pt x="438" y="188"/>
                    </a:cubicBezTo>
                    <a:close/>
                    <a:moveTo>
                      <a:pt x="532" y="94"/>
                    </a:moveTo>
                    <a:lnTo>
                      <a:pt x="532" y="94"/>
                    </a:lnTo>
                    <a:cubicBezTo>
                      <a:pt x="515" y="94"/>
                      <a:pt x="501" y="108"/>
                      <a:pt x="501" y="125"/>
                    </a:cubicBezTo>
                    <a:cubicBezTo>
                      <a:pt x="501" y="142"/>
                      <a:pt x="515" y="156"/>
                      <a:pt x="532" y="156"/>
                    </a:cubicBezTo>
                    <a:cubicBezTo>
                      <a:pt x="549" y="156"/>
                      <a:pt x="563" y="142"/>
                      <a:pt x="563" y="125"/>
                    </a:cubicBezTo>
                    <a:cubicBezTo>
                      <a:pt x="563" y="108"/>
                      <a:pt x="549" y="94"/>
                      <a:pt x="532" y="94"/>
                    </a:cubicBezTo>
                    <a:close/>
                    <a:moveTo>
                      <a:pt x="438" y="62"/>
                    </a:moveTo>
                    <a:lnTo>
                      <a:pt x="438" y="62"/>
                    </a:lnTo>
                    <a:cubicBezTo>
                      <a:pt x="438" y="45"/>
                      <a:pt x="424" y="31"/>
                      <a:pt x="407" y="31"/>
                    </a:cubicBezTo>
                    <a:cubicBezTo>
                      <a:pt x="390" y="31"/>
                      <a:pt x="376" y="45"/>
                      <a:pt x="376" y="62"/>
                    </a:cubicBezTo>
                    <a:cubicBezTo>
                      <a:pt x="376" y="80"/>
                      <a:pt x="390" y="94"/>
                      <a:pt x="407" y="94"/>
                    </a:cubicBezTo>
                    <a:cubicBezTo>
                      <a:pt x="424" y="94"/>
                      <a:pt x="438" y="80"/>
                      <a:pt x="438" y="62"/>
                    </a:cubicBezTo>
                    <a:close/>
                    <a:moveTo>
                      <a:pt x="282" y="125"/>
                    </a:moveTo>
                    <a:lnTo>
                      <a:pt x="282" y="125"/>
                    </a:lnTo>
                    <a:cubicBezTo>
                      <a:pt x="265" y="125"/>
                      <a:pt x="250" y="139"/>
                      <a:pt x="250" y="156"/>
                    </a:cubicBezTo>
                    <a:cubicBezTo>
                      <a:pt x="250" y="174"/>
                      <a:pt x="265" y="188"/>
                      <a:pt x="282" y="188"/>
                    </a:cubicBezTo>
                    <a:cubicBezTo>
                      <a:pt x="299" y="188"/>
                      <a:pt x="313" y="174"/>
                      <a:pt x="313" y="156"/>
                    </a:cubicBezTo>
                    <a:cubicBezTo>
                      <a:pt x="313" y="139"/>
                      <a:pt x="299" y="125"/>
                      <a:pt x="282" y="125"/>
                    </a:cubicBezTo>
                    <a:close/>
                    <a:moveTo>
                      <a:pt x="31" y="62"/>
                    </a:moveTo>
                    <a:lnTo>
                      <a:pt x="31" y="62"/>
                    </a:lnTo>
                    <a:cubicBezTo>
                      <a:pt x="14" y="62"/>
                      <a:pt x="0" y="76"/>
                      <a:pt x="0" y="94"/>
                    </a:cubicBezTo>
                    <a:cubicBezTo>
                      <a:pt x="0" y="111"/>
                      <a:pt x="14" y="125"/>
                      <a:pt x="31" y="125"/>
                    </a:cubicBezTo>
                    <a:cubicBezTo>
                      <a:pt x="49" y="125"/>
                      <a:pt x="63" y="111"/>
                      <a:pt x="63" y="94"/>
                    </a:cubicBezTo>
                    <a:cubicBezTo>
                      <a:pt x="63" y="76"/>
                      <a:pt x="49" y="62"/>
                      <a:pt x="31" y="62"/>
                    </a:cubicBezTo>
                    <a:close/>
                    <a:moveTo>
                      <a:pt x="94" y="156"/>
                    </a:moveTo>
                    <a:lnTo>
                      <a:pt x="94" y="156"/>
                    </a:lnTo>
                    <a:cubicBezTo>
                      <a:pt x="77" y="156"/>
                      <a:pt x="63" y="170"/>
                      <a:pt x="63" y="188"/>
                    </a:cubicBezTo>
                    <a:cubicBezTo>
                      <a:pt x="63" y="205"/>
                      <a:pt x="77" y="219"/>
                      <a:pt x="94" y="219"/>
                    </a:cubicBezTo>
                    <a:cubicBezTo>
                      <a:pt x="111" y="219"/>
                      <a:pt x="125" y="205"/>
                      <a:pt x="125" y="188"/>
                    </a:cubicBezTo>
                    <a:cubicBezTo>
                      <a:pt x="125" y="170"/>
                      <a:pt x="111" y="156"/>
                      <a:pt x="94" y="156"/>
                    </a:cubicBezTo>
                    <a:close/>
                    <a:moveTo>
                      <a:pt x="188" y="0"/>
                    </a:moveTo>
                    <a:lnTo>
                      <a:pt x="188" y="0"/>
                    </a:lnTo>
                    <a:cubicBezTo>
                      <a:pt x="171" y="0"/>
                      <a:pt x="157" y="14"/>
                      <a:pt x="157" y="31"/>
                    </a:cubicBezTo>
                    <a:cubicBezTo>
                      <a:pt x="157" y="48"/>
                      <a:pt x="171" y="62"/>
                      <a:pt x="188" y="62"/>
                    </a:cubicBezTo>
                    <a:cubicBezTo>
                      <a:pt x="205" y="62"/>
                      <a:pt x="219" y="48"/>
                      <a:pt x="219" y="31"/>
                    </a:cubicBezTo>
                    <a:cubicBezTo>
                      <a:pt x="219" y="14"/>
                      <a:pt x="205" y="0"/>
                      <a:pt x="188" y="0"/>
                    </a:cubicBezTo>
                    <a:close/>
                  </a:path>
                </a:pathLst>
              </a:custGeom>
              <a:noFill/>
              <a:ln w="952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816377" rtl="0" eaLnBrk="1" fontAlgn="auto" latinLnBrk="0" hangingPunct="1">
                  <a:lnSpc>
                    <a:spcPct val="100000"/>
                  </a:lnSpc>
                  <a:spcBef>
                    <a:spcPts val="0"/>
                  </a:spcBef>
                  <a:spcAft>
                    <a:spcPts val="0"/>
                  </a:spcAft>
                  <a:buClrTx/>
                  <a:buSzTx/>
                  <a:buFontTx/>
                  <a:buNone/>
                  <a:tabLst/>
                  <a:defRPr/>
                </a:pPr>
                <a:endParaRPr kumimoji="0" lang="en-MY"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305" name="Group 304">
              <a:extLst>
                <a:ext uri="{FF2B5EF4-FFF2-40B4-BE49-F238E27FC236}">
                  <a16:creationId xmlns:a16="http://schemas.microsoft.com/office/drawing/2014/main" id="{55C7608F-0E53-29A1-AD7E-7AB513F6F226}"/>
                </a:ext>
              </a:extLst>
            </p:cNvPr>
            <p:cNvGrpSpPr/>
            <p:nvPr/>
          </p:nvGrpSpPr>
          <p:grpSpPr>
            <a:xfrm>
              <a:off x="7158788" y="2300687"/>
              <a:ext cx="354723" cy="289190"/>
              <a:chOff x="5734050" y="4275517"/>
              <a:chExt cx="472965" cy="385586"/>
            </a:xfrm>
          </p:grpSpPr>
          <p:grpSp>
            <p:nvGrpSpPr>
              <p:cNvPr id="306" name="Group 305">
                <a:extLst>
                  <a:ext uri="{FF2B5EF4-FFF2-40B4-BE49-F238E27FC236}">
                    <a16:creationId xmlns:a16="http://schemas.microsoft.com/office/drawing/2014/main" id="{C2C3C19E-DE20-944F-0BD5-F4A666077608}"/>
                  </a:ext>
                </a:extLst>
              </p:cNvPr>
              <p:cNvGrpSpPr/>
              <p:nvPr/>
            </p:nvGrpSpPr>
            <p:grpSpPr>
              <a:xfrm>
                <a:off x="5734050" y="4327728"/>
                <a:ext cx="472965" cy="333375"/>
                <a:chOff x="4010025" y="3667125"/>
                <a:chExt cx="472965" cy="333375"/>
              </a:xfrm>
            </p:grpSpPr>
            <p:sp>
              <p:nvSpPr>
                <p:cNvPr id="308" name="Flowchart: Connector 307">
                  <a:extLst>
                    <a:ext uri="{FF2B5EF4-FFF2-40B4-BE49-F238E27FC236}">
                      <a16:creationId xmlns:a16="http://schemas.microsoft.com/office/drawing/2014/main" id="{96B1C53B-E942-1A22-4116-03B8796E5052}"/>
                    </a:ext>
                  </a:extLst>
                </p:cNvPr>
                <p:cNvSpPr/>
                <p:nvPr/>
              </p:nvSpPr>
              <p:spPr>
                <a:xfrm>
                  <a:off x="4010025" y="3667125"/>
                  <a:ext cx="342900" cy="333375"/>
                </a:xfrm>
                <a:prstGeom prst="flowChartConnector">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 name="TextBox 308">
                  <a:extLst>
                    <a:ext uri="{FF2B5EF4-FFF2-40B4-BE49-F238E27FC236}">
                      <a16:creationId xmlns:a16="http://schemas.microsoft.com/office/drawing/2014/main" id="{0F03DBB1-2FFA-BD5C-01E0-241777909AFF}"/>
                    </a:ext>
                  </a:extLst>
                </p:cNvPr>
                <p:cNvSpPr txBox="1"/>
                <p:nvPr/>
              </p:nvSpPr>
              <p:spPr>
                <a:xfrm>
                  <a:off x="4025790" y="3700619"/>
                  <a:ext cx="457200" cy="2924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a:t>
                  </a: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a:t>
                  </a:r>
                  <a:endParaRPr kumimoji="0" lang="en-GB"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sp>
            <p:nvSpPr>
              <p:cNvPr id="307" name="Flowchart: Connector 306">
                <a:extLst>
                  <a:ext uri="{FF2B5EF4-FFF2-40B4-BE49-F238E27FC236}">
                    <a16:creationId xmlns:a16="http://schemas.microsoft.com/office/drawing/2014/main" id="{CCEF4486-D26F-B82D-4D12-BDE622150D27}"/>
                  </a:ext>
                </a:extLst>
              </p:cNvPr>
              <p:cNvSpPr/>
              <p:nvPr/>
            </p:nvSpPr>
            <p:spPr>
              <a:xfrm>
                <a:off x="5905581" y="4275517"/>
                <a:ext cx="138072" cy="124544"/>
              </a:xfrm>
              <a:prstGeom prst="flowChartConnector">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 name="Group 102">
              <a:extLst>
                <a:ext uri="{FF2B5EF4-FFF2-40B4-BE49-F238E27FC236}">
                  <a16:creationId xmlns:a16="http://schemas.microsoft.com/office/drawing/2014/main" id="{1E70B607-6203-827D-599D-B9A058A7146A}"/>
                </a:ext>
              </a:extLst>
            </p:cNvPr>
            <p:cNvGrpSpPr>
              <a:grpSpLocks noChangeAspect="1"/>
            </p:cNvGrpSpPr>
            <p:nvPr/>
          </p:nvGrpSpPr>
          <p:grpSpPr bwMode="auto">
            <a:xfrm>
              <a:off x="8162827" y="2320867"/>
              <a:ext cx="249753" cy="253916"/>
              <a:chOff x="1265" y="2126"/>
              <a:chExt cx="480" cy="488"/>
            </a:xfrm>
          </p:grpSpPr>
          <p:sp>
            <p:nvSpPr>
              <p:cNvPr id="311" name="Freeform 103">
                <a:extLst>
                  <a:ext uri="{FF2B5EF4-FFF2-40B4-BE49-F238E27FC236}">
                    <a16:creationId xmlns:a16="http://schemas.microsoft.com/office/drawing/2014/main" id="{0E773122-ADEE-8F02-EE5E-ACD4207AF364}"/>
                  </a:ext>
                </a:extLst>
              </p:cNvPr>
              <p:cNvSpPr>
                <a:spLocks/>
              </p:cNvSpPr>
              <p:nvPr/>
            </p:nvSpPr>
            <p:spPr bwMode="auto">
              <a:xfrm>
                <a:off x="1265" y="2560"/>
                <a:ext cx="469" cy="54"/>
              </a:xfrm>
              <a:custGeom>
                <a:avLst/>
                <a:gdLst>
                  <a:gd name="T0" fmla="*/ 769 w 769"/>
                  <a:gd name="T1" fmla="*/ 87 h 87"/>
                  <a:gd name="T2" fmla="*/ 769 w 769"/>
                  <a:gd name="T3" fmla="*/ 87 h 87"/>
                  <a:gd name="T4" fmla="*/ 0 w 769"/>
                  <a:gd name="T5" fmla="*/ 87 h 87"/>
                  <a:gd name="T6" fmla="*/ 0 w 769"/>
                  <a:gd name="T7" fmla="*/ 0 h 87"/>
                  <a:gd name="T8" fmla="*/ 769 w 769"/>
                  <a:gd name="T9" fmla="*/ 0 h 87"/>
                  <a:gd name="T10" fmla="*/ 769 w 769"/>
                  <a:gd name="T11" fmla="*/ 87 h 87"/>
                </a:gdLst>
                <a:ahLst/>
                <a:cxnLst>
                  <a:cxn ang="0">
                    <a:pos x="T0" y="T1"/>
                  </a:cxn>
                  <a:cxn ang="0">
                    <a:pos x="T2" y="T3"/>
                  </a:cxn>
                  <a:cxn ang="0">
                    <a:pos x="T4" y="T5"/>
                  </a:cxn>
                  <a:cxn ang="0">
                    <a:pos x="T6" y="T7"/>
                  </a:cxn>
                  <a:cxn ang="0">
                    <a:pos x="T8" y="T9"/>
                  </a:cxn>
                  <a:cxn ang="0">
                    <a:pos x="T10" y="T11"/>
                  </a:cxn>
                </a:cxnLst>
                <a:rect l="0" t="0" r="r" b="b"/>
                <a:pathLst>
                  <a:path w="769" h="87">
                    <a:moveTo>
                      <a:pt x="769" y="87"/>
                    </a:moveTo>
                    <a:lnTo>
                      <a:pt x="769" y="87"/>
                    </a:lnTo>
                    <a:lnTo>
                      <a:pt x="0" y="87"/>
                    </a:lnTo>
                    <a:lnTo>
                      <a:pt x="0" y="0"/>
                    </a:lnTo>
                    <a:lnTo>
                      <a:pt x="769" y="0"/>
                    </a:lnTo>
                    <a:lnTo>
                      <a:pt x="769" y="87"/>
                    </a:lnTo>
                    <a:close/>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104">
                <a:extLst>
                  <a:ext uri="{FF2B5EF4-FFF2-40B4-BE49-F238E27FC236}">
                    <a16:creationId xmlns:a16="http://schemas.microsoft.com/office/drawing/2014/main" id="{8A9BB8FF-67C8-377C-0EA5-34663A1CCAF0}"/>
                  </a:ext>
                </a:extLst>
              </p:cNvPr>
              <p:cNvSpPr>
                <a:spLocks/>
              </p:cNvSpPr>
              <p:nvPr/>
            </p:nvSpPr>
            <p:spPr bwMode="auto">
              <a:xfrm>
                <a:off x="1297" y="2281"/>
                <a:ext cx="85" cy="279"/>
              </a:xfrm>
              <a:custGeom>
                <a:avLst/>
                <a:gdLst>
                  <a:gd name="T0" fmla="*/ 0 w 140"/>
                  <a:gd name="T1" fmla="*/ 455 h 455"/>
                  <a:gd name="T2" fmla="*/ 0 w 140"/>
                  <a:gd name="T3" fmla="*/ 455 h 455"/>
                  <a:gd name="T4" fmla="*/ 0 w 140"/>
                  <a:gd name="T5" fmla="*/ 0 h 455"/>
                  <a:gd name="T6" fmla="*/ 140 w 140"/>
                  <a:gd name="T7" fmla="*/ 0 h 455"/>
                  <a:gd name="T8" fmla="*/ 140 w 140"/>
                  <a:gd name="T9" fmla="*/ 455 h 455"/>
                </a:gdLst>
                <a:ahLst/>
                <a:cxnLst>
                  <a:cxn ang="0">
                    <a:pos x="T0" y="T1"/>
                  </a:cxn>
                  <a:cxn ang="0">
                    <a:pos x="T2" y="T3"/>
                  </a:cxn>
                  <a:cxn ang="0">
                    <a:pos x="T4" y="T5"/>
                  </a:cxn>
                  <a:cxn ang="0">
                    <a:pos x="T6" y="T7"/>
                  </a:cxn>
                  <a:cxn ang="0">
                    <a:pos x="T8" y="T9"/>
                  </a:cxn>
                </a:cxnLst>
                <a:rect l="0" t="0" r="r" b="b"/>
                <a:pathLst>
                  <a:path w="140" h="455">
                    <a:moveTo>
                      <a:pt x="0" y="455"/>
                    </a:moveTo>
                    <a:lnTo>
                      <a:pt x="0" y="455"/>
                    </a:lnTo>
                    <a:lnTo>
                      <a:pt x="0" y="0"/>
                    </a:lnTo>
                    <a:lnTo>
                      <a:pt x="140" y="0"/>
                    </a:lnTo>
                    <a:lnTo>
                      <a:pt x="140" y="455"/>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105">
                <a:extLst>
                  <a:ext uri="{FF2B5EF4-FFF2-40B4-BE49-F238E27FC236}">
                    <a16:creationId xmlns:a16="http://schemas.microsoft.com/office/drawing/2014/main" id="{6FD51058-4981-961A-2898-D7C6727E19D1}"/>
                  </a:ext>
                </a:extLst>
              </p:cNvPr>
              <p:cNvSpPr>
                <a:spLocks/>
              </p:cNvSpPr>
              <p:nvPr/>
            </p:nvSpPr>
            <p:spPr bwMode="auto">
              <a:xfrm>
                <a:off x="1382" y="2324"/>
                <a:ext cx="331" cy="236"/>
              </a:xfrm>
              <a:custGeom>
                <a:avLst/>
                <a:gdLst>
                  <a:gd name="T0" fmla="*/ 0 w 542"/>
                  <a:gd name="T1" fmla="*/ 123 h 385"/>
                  <a:gd name="T2" fmla="*/ 0 w 542"/>
                  <a:gd name="T3" fmla="*/ 123 h 385"/>
                  <a:gd name="T4" fmla="*/ 157 w 542"/>
                  <a:gd name="T5" fmla="*/ 0 h 385"/>
                  <a:gd name="T6" fmla="*/ 157 w 542"/>
                  <a:gd name="T7" fmla="*/ 123 h 385"/>
                  <a:gd name="T8" fmla="*/ 192 w 542"/>
                  <a:gd name="T9" fmla="*/ 123 h 385"/>
                  <a:gd name="T10" fmla="*/ 350 w 542"/>
                  <a:gd name="T11" fmla="*/ 0 h 385"/>
                  <a:gd name="T12" fmla="*/ 350 w 542"/>
                  <a:gd name="T13" fmla="*/ 123 h 385"/>
                  <a:gd name="T14" fmla="*/ 385 w 542"/>
                  <a:gd name="T15" fmla="*/ 123 h 385"/>
                  <a:gd name="T16" fmla="*/ 542 w 542"/>
                  <a:gd name="T17" fmla="*/ 0 h 385"/>
                  <a:gd name="T18" fmla="*/ 542 w 542"/>
                  <a:gd name="T19" fmla="*/ 123 h 385"/>
                  <a:gd name="T20" fmla="*/ 542 w 542"/>
                  <a:gd name="T21"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2" h="385">
                    <a:moveTo>
                      <a:pt x="0" y="123"/>
                    </a:moveTo>
                    <a:lnTo>
                      <a:pt x="0" y="123"/>
                    </a:lnTo>
                    <a:lnTo>
                      <a:pt x="157" y="0"/>
                    </a:lnTo>
                    <a:lnTo>
                      <a:pt x="157" y="123"/>
                    </a:lnTo>
                    <a:lnTo>
                      <a:pt x="192" y="123"/>
                    </a:lnTo>
                    <a:lnTo>
                      <a:pt x="350" y="0"/>
                    </a:lnTo>
                    <a:lnTo>
                      <a:pt x="350" y="123"/>
                    </a:lnTo>
                    <a:lnTo>
                      <a:pt x="385" y="123"/>
                    </a:lnTo>
                    <a:lnTo>
                      <a:pt x="542" y="0"/>
                    </a:lnTo>
                    <a:lnTo>
                      <a:pt x="542" y="123"/>
                    </a:lnTo>
                    <a:lnTo>
                      <a:pt x="542" y="385"/>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106">
                <a:extLst>
                  <a:ext uri="{FF2B5EF4-FFF2-40B4-BE49-F238E27FC236}">
                    <a16:creationId xmlns:a16="http://schemas.microsoft.com/office/drawing/2014/main" id="{8B7FFA05-A47B-4626-C5DD-8C3E85700655}"/>
                  </a:ext>
                </a:extLst>
              </p:cNvPr>
              <p:cNvSpPr>
                <a:spLocks/>
              </p:cNvSpPr>
              <p:nvPr/>
            </p:nvSpPr>
            <p:spPr bwMode="auto">
              <a:xfrm>
                <a:off x="1435"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107">
                <a:extLst>
                  <a:ext uri="{FF2B5EF4-FFF2-40B4-BE49-F238E27FC236}">
                    <a16:creationId xmlns:a16="http://schemas.microsoft.com/office/drawing/2014/main" id="{99FF92BE-42F4-D945-0210-DD9861FDF327}"/>
                  </a:ext>
                </a:extLst>
              </p:cNvPr>
              <p:cNvSpPr>
                <a:spLocks/>
              </p:cNvSpPr>
              <p:nvPr/>
            </p:nvSpPr>
            <p:spPr bwMode="auto">
              <a:xfrm>
                <a:off x="1489"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108">
                <a:extLst>
                  <a:ext uri="{FF2B5EF4-FFF2-40B4-BE49-F238E27FC236}">
                    <a16:creationId xmlns:a16="http://schemas.microsoft.com/office/drawing/2014/main" id="{767965A4-5F02-E7B1-82D3-82902B0994BB}"/>
                  </a:ext>
                </a:extLst>
              </p:cNvPr>
              <p:cNvSpPr>
                <a:spLocks/>
              </p:cNvSpPr>
              <p:nvPr/>
            </p:nvSpPr>
            <p:spPr bwMode="auto">
              <a:xfrm>
                <a:off x="1542"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109">
                <a:extLst>
                  <a:ext uri="{FF2B5EF4-FFF2-40B4-BE49-F238E27FC236}">
                    <a16:creationId xmlns:a16="http://schemas.microsoft.com/office/drawing/2014/main" id="{081C02CB-EF29-B32E-1579-BE85A665300D}"/>
                  </a:ext>
                </a:extLst>
              </p:cNvPr>
              <p:cNvSpPr>
                <a:spLocks/>
              </p:cNvSpPr>
              <p:nvPr/>
            </p:nvSpPr>
            <p:spPr bwMode="auto">
              <a:xfrm>
                <a:off x="1596"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110">
                <a:extLst>
                  <a:ext uri="{FF2B5EF4-FFF2-40B4-BE49-F238E27FC236}">
                    <a16:creationId xmlns:a16="http://schemas.microsoft.com/office/drawing/2014/main" id="{1D786DDC-658E-0B1E-281D-64EA2554483B}"/>
                  </a:ext>
                </a:extLst>
              </p:cNvPr>
              <p:cNvSpPr>
                <a:spLocks/>
              </p:cNvSpPr>
              <p:nvPr/>
            </p:nvSpPr>
            <p:spPr bwMode="auto">
              <a:xfrm>
                <a:off x="1649"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111">
                <a:extLst>
                  <a:ext uri="{FF2B5EF4-FFF2-40B4-BE49-F238E27FC236}">
                    <a16:creationId xmlns:a16="http://schemas.microsoft.com/office/drawing/2014/main" id="{79D0E3EC-9E38-B8E4-55FE-32276BA9C4C2}"/>
                  </a:ext>
                </a:extLst>
              </p:cNvPr>
              <p:cNvSpPr>
                <a:spLocks/>
              </p:cNvSpPr>
              <p:nvPr/>
            </p:nvSpPr>
            <p:spPr bwMode="auto">
              <a:xfrm>
                <a:off x="1308" y="2126"/>
                <a:ext cx="373" cy="134"/>
              </a:xfrm>
              <a:custGeom>
                <a:avLst/>
                <a:gdLst>
                  <a:gd name="T0" fmla="*/ 611 w 611"/>
                  <a:gd name="T1" fmla="*/ 4 h 218"/>
                  <a:gd name="T2" fmla="*/ 611 w 611"/>
                  <a:gd name="T3" fmla="*/ 4 h 218"/>
                  <a:gd name="T4" fmla="*/ 454 w 611"/>
                  <a:gd name="T5" fmla="*/ 38 h 218"/>
                  <a:gd name="T6" fmla="*/ 262 w 611"/>
                  <a:gd name="T7" fmla="*/ 52 h 218"/>
                  <a:gd name="T8" fmla="*/ 70 w 611"/>
                  <a:gd name="T9" fmla="*/ 60 h 218"/>
                  <a:gd name="T10" fmla="*/ 0 w 611"/>
                  <a:gd name="T11" fmla="*/ 166 h 218"/>
                  <a:gd name="T12" fmla="*/ 0 w 611"/>
                  <a:gd name="T13" fmla="*/ 218 h 218"/>
                </a:gdLst>
                <a:ahLst/>
                <a:cxnLst>
                  <a:cxn ang="0">
                    <a:pos x="T0" y="T1"/>
                  </a:cxn>
                  <a:cxn ang="0">
                    <a:pos x="T2" y="T3"/>
                  </a:cxn>
                  <a:cxn ang="0">
                    <a:pos x="T4" y="T5"/>
                  </a:cxn>
                  <a:cxn ang="0">
                    <a:pos x="T6" y="T7"/>
                  </a:cxn>
                  <a:cxn ang="0">
                    <a:pos x="T8" y="T9"/>
                  </a:cxn>
                  <a:cxn ang="0">
                    <a:pos x="T10" y="T11"/>
                  </a:cxn>
                  <a:cxn ang="0">
                    <a:pos x="T12" y="T13"/>
                  </a:cxn>
                </a:cxnLst>
                <a:rect l="0" t="0" r="r" b="b"/>
                <a:pathLst>
                  <a:path w="611" h="218">
                    <a:moveTo>
                      <a:pt x="611" y="4"/>
                    </a:moveTo>
                    <a:lnTo>
                      <a:pt x="611" y="4"/>
                    </a:lnTo>
                    <a:cubicBezTo>
                      <a:pt x="568" y="29"/>
                      <a:pt x="496" y="64"/>
                      <a:pt x="454" y="38"/>
                    </a:cubicBezTo>
                    <a:cubicBezTo>
                      <a:pt x="392" y="0"/>
                      <a:pt x="319" y="16"/>
                      <a:pt x="262" y="52"/>
                    </a:cubicBezTo>
                    <a:cubicBezTo>
                      <a:pt x="205" y="89"/>
                      <a:pt x="126" y="40"/>
                      <a:pt x="70" y="60"/>
                    </a:cubicBezTo>
                    <a:cubicBezTo>
                      <a:pt x="7" y="84"/>
                      <a:pt x="0" y="121"/>
                      <a:pt x="0" y="166"/>
                    </a:cubicBezTo>
                    <a:lnTo>
                      <a:pt x="0" y="218"/>
                    </a:ln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112">
                <a:extLst>
                  <a:ext uri="{FF2B5EF4-FFF2-40B4-BE49-F238E27FC236}">
                    <a16:creationId xmlns:a16="http://schemas.microsoft.com/office/drawing/2014/main" id="{C5DE0BEB-9BB1-9201-7BDA-5E19266CA1E1}"/>
                  </a:ext>
                </a:extLst>
              </p:cNvPr>
              <p:cNvSpPr>
                <a:spLocks/>
              </p:cNvSpPr>
              <p:nvPr/>
            </p:nvSpPr>
            <p:spPr bwMode="auto">
              <a:xfrm>
                <a:off x="1372" y="2205"/>
                <a:ext cx="373" cy="55"/>
              </a:xfrm>
              <a:custGeom>
                <a:avLst/>
                <a:gdLst>
                  <a:gd name="T0" fmla="*/ 0 w 611"/>
                  <a:gd name="T1" fmla="*/ 89 h 89"/>
                  <a:gd name="T2" fmla="*/ 0 w 611"/>
                  <a:gd name="T3" fmla="*/ 89 h 89"/>
                  <a:gd name="T4" fmla="*/ 69 w 611"/>
                  <a:gd name="T5" fmla="*/ 33 h 89"/>
                  <a:gd name="T6" fmla="*/ 262 w 611"/>
                  <a:gd name="T7" fmla="*/ 28 h 89"/>
                  <a:gd name="T8" fmla="*/ 454 w 611"/>
                  <a:gd name="T9" fmla="*/ 21 h 89"/>
                  <a:gd name="T10" fmla="*/ 611 w 611"/>
                  <a:gd name="T11" fmla="*/ 2 h 89"/>
                </a:gdLst>
                <a:ahLst/>
                <a:cxnLst>
                  <a:cxn ang="0">
                    <a:pos x="T0" y="T1"/>
                  </a:cxn>
                  <a:cxn ang="0">
                    <a:pos x="T2" y="T3"/>
                  </a:cxn>
                  <a:cxn ang="0">
                    <a:pos x="T4" y="T5"/>
                  </a:cxn>
                  <a:cxn ang="0">
                    <a:pos x="T6" y="T7"/>
                  </a:cxn>
                  <a:cxn ang="0">
                    <a:pos x="T8" y="T9"/>
                  </a:cxn>
                  <a:cxn ang="0">
                    <a:pos x="T10" y="T11"/>
                  </a:cxn>
                </a:cxnLst>
                <a:rect l="0" t="0" r="r" b="b"/>
                <a:pathLst>
                  <a:path w="611" h="89">
                    <a:moveTo>
                      <a:pt x="0" y="89"/>
                    </a:moveTo>
                    <a:lnTo>
                      <a:pt x="0" y="89"/>
                    </a:lnTo>
                    <a:cubicBezTo>
                      <a:pt x="0" y="65"/>
                      <a:pt x="7" y="45"/>
                      <a:pt x="69" y="33"/>
                    </a:cubicBezTo>
                    <a:cubicBezTo>
                      <a:pt x="126" y="21"/>
                      <a:pt x="205" y="48"/>
                      <a:pt x="262" y="28"/>
                    </a:cubicBezTo>
                    <a:cubicBezTo>
                      <a:pt x="318" y="8"/>
                      <a:pt x="392" y="0"/>
                      <a:pt x="454" y="21"/>
                    </a:cubicBezTo>
                    <a:cubicBezTo>
                      <a:pt x="496" y="35"/>
                      <a:pt x="568" y="16"/>
                      <a:pt x="611" y="2"/>
                    </a:cubicBezTo>
                  </a:path>
                </a:pathLst>
              </a:cu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Flowchart: Connector 1">
            <a:extLst>
              <a:ext uri="{FF2B5EF4-FFF2-40B4-BE49-F238E27FC236}">
                <a16:creationId xmlns:a16="http://schemas.microsoft.com/office/drawing/2014/main" id="{6B97FAD5-B796-CAFF-547F-2F311421B04B}"/>
              </a:ext>
            </a:extLst>
          </p:cNvPr>
          <p:cNvSpPr/>
          <p:nvPr/>
        </p:nvSpPr>
        <p:spPr>
          <a:xfrm>
            <a:off x="10747078" y="293457"/>
            <a:ext cx="1295917" cy="1270657"/>
          </a:xfrm>
          <a:prstGeom prst="flowChartConnector">
            <a:avLst/>
          </a:prstGeom>
          <a:gradFill flip="none" rotWithShape="1">
            <a:gsLst>
              <a:gs pos="43000">
                <a:srgbClr val="007DAB"/>
              </a:gs>
              <a:gs pos="100000">
                <a:srgbClr val="00B050"/>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&gt;30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H</a:t>
            </a:r>
            <a:r>
              <a:rPr kumimoji="0" lang="en-US" sz="9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2</a:t>
            </a:r>
            <a:r>
              <a:rPr kumimoji="0" lang="en-US" sz="14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 Projects</a:t>
            </a:r>
            <a:endParaRPr kumimoji="0" lang="en-GB" sz="14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endParaRPr>
          </a:p>
        </p:txBody>
      </p:sp>
      <p:grpSp>
        <p:nvGrpSpPr>
          <p:cNvPr id="17" name="Group 16">
            <a:extLst>
              <a:ext uri="{FF2B5EF4-FFF2-40B4-BE49-F238E27FC236}">
                <a16:creationId xmlns:a16="http://schemas.microsoft.com/office/drawing/2014/main" id="{0A4FE3F1-94FE-0481-60EC-18EEDDF67357}"/>
              </a:ext>
            </a:extLst>
          </p:cNvPr>
          <p:cNvGrpSpPr/>
          <p:nvPr/>
        </p:nvGrpSpPr>
        <p:grpSpPr>
          <a:xfrm>
            <a:off x="10039902" y="383341"/>
            <a:ext cx="933324" cy="845211"/>
            <a:chOff x="3869528" y="196060"/>
            <a:chExt cx="624630" cy="617551"/>
          </a:xfrm>
        </p:grpSpPr>
        <p:sp>
          <p:nvSpPr>
            <p:cNvPr id="3" name="Flowchart: Connector 2">
              <a:extLst>
                <a:ext uri="{FF2B5EF4-FFF2-40B4-BE49-F238E27FC236}">
                  <a16:creationId xmlns:a16="http://schemas.microsoft.com/office/drawing/2014/main" id="{2F0FED73-EFCB-75C0-EAC8-C829AE91F0D3}"/>
                </a:ext>
              </a:extLst>
            </p:cNvPr>
            <p:cNvSpPr/>
            <p:nvPr/>
          </p:nvSpPr>
          <p:spPr>
            <a:xfrm>
              <a:off x="3869528" y="196060"/>
              <a:ext cx="624630" cy="617551"/>
            </a:xfrm>
            <a:prstGeom prst="flowChartConnector">
              <a:avLst/>
            </a:prstGeom>
            <a:solidFill>
              <a:srgbClr val="007D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Transport</a:t>
              </a:r>
              <a:endParaRPr kumimoji="0" lang="en-GB" sz="10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endParaRPr>
            </a:p>
          </p:txBody>
        </p:sp>
        <p:grpSp>
          <p:nvGrpSpPr>
            <p:cNvPr id="5" name="Group 81">
              <a:extLst>
                <a:ext uri="{FF2B5EF4-FFF2-40B4-BE49-F238E27FC236}">
                  <a16:creationId xmlns:a16="http://schemas.microsoft.com/office/drawing/2014/main" id="{9EAA5973-C8FA-6EBC-60F7-FA8C04814484}"/>
                </a:ext>
              </a:extLst>
            </p:cNvPr>
            <p:cNvGrpSpPr>
              <a:grpSpLocks noChangeAspect="1"/>
            </p:cNvGrpSpPr>
            <p:nvPr/>
          </p:nvGrpSpPr>
          <p:grpSpPr bwMode="auto">
            <a:xfrm>
              <a:off x="4099498" y="304962"/>
              <a:ext cx="187500" cy="201409"/>
              <a:chOff x="4969" y="1474"/>
              <a:chExt cx="364" cy="391"/>
            </a:xfrm>
          </p:grpSpPr>
          <p:sp>
            <p:nvSpPr>
              <p:cNvPr id="6" name="Freeform 82">
                <a:extLst>
                  <a:ext uri="{FF2B5EF4-FFF2-40B4-BE49-F238E27FC236}">
                    <a16:creationId xmlns:a16="http://schemas.microsoft.com/office/drawing/2014/main" id="{54DA1065-B50A-7822-963F-1ED30D5BF62D}"/>
                  </a:ext>
                </a:extLst>
              </p:cNvPr>
              <p:cNvSpPr>
                <a:spLocks/>
              </p:cNvSpPr>
              <p:nvPr/>
            </p:nvSpPr>
            <p:spPr bwMode="auto">
              <a:xfrm>
                <a:off x="5116" y="1534"/>
                <a:ext cx="17" cy="27"/>
              </a:xfrm>
              <a:custGeom>
                <a:avLst/>
                <a:gdLst>
                  <a:gd name="T0" fmla="*/ 0 w 28"/>
                  <a:gd name="T1" fmla="*/ 43 h 43"/>
                  <a:gd name="T2" fmla="*/ 0 w 28"/>
                  <a:gd name="T3" fmla="*/ 43 h 43"/>
                  <a:gd name="T4" fmla="*/ 28 w 28"/>
                  <a:gd name="T5" fmla="*/ 0 h 43"/>
                </a:gdLst>
                <a:ahLst/>
                <a:cxnLst>
                  <a:cxn ang="0">
                    <a:pos x="T0" y="T1"/>
                  </a:cxn>
                  <a:cxn ang="0">
                    <a:pos x="T2" y="T3"/>
                  </a:cxn>
                  <a:cxn ang="0">
                    <a:pos x="T4" y="T5"/>
                  </a:cxn>
                </a:cxnLst>
                <a:rect l="0" t="0" r="r" b="b"/>
                <a:pathLst>
                  <a:path w="28" h="43">
                    <a:moveTo>
                      <a:pt x="0" y="43"/>
                    </a:moveTo>
                    <a:lnTo>
                      <a:pt x="0" y="43"/>
                    </a:lnTo>
                    <a:lnTo>
                      <a:pt x="28"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83">
                <a:extLst>
                  <a:ext uri="{FF2B5EF4-FFF2-40B4-BE49-F238E27FC236}">
                    <a16:creationId xmlns:a16="http://schemas.microsoft.com/office/drawing/2014/main" id="{FAD1627B-A602-50E1-1D66-C24AD4A5D459}"/>
                  </a:ext>
                </a:extLst>
              </p:cNvPr>
              <p:cNvSpPr>
                <a:spLocks/>
              </p:cNvSpPr>
              <p:nvPr/>
            </p:nvSpPr>
            <p:spPr bwMode="auto">
              <a:xfrm>
                <a:off x="5064" y="1561"/>
                <a:ext cx="69" cy="43"/>
              </a:xfrm>
              <a:custGeom>
                <a:avLst/>
                <a:gdLst>
                  <a:gd name="T0" fmla="*/ 114 w 114"/>
                  <a:gd name="T1" fmla="*/ 71 h 71"/>
                  <a:gd name="T2" fmla="*/ 114 w 114"/>
                  <a:gd name="T3" fmla="*/ 71 h 71"/>
                  <a:gd name="T4" fmla="*/ 114 w 114"/>
                  <a:gd name="T5" fmla="*/ 57 h 71"/>
                  <a:gd name="T6" fmla="*/ 57 w 114"/>
                  <a:gd name="T7" fmla="*/ 0 h 71"/>
                  <a:gd name="T8" fmla="*/ 0 w 114"/>
                  <a:gd name="T9" fmla="*/ 57 h 71"/>
                  <a:gd name="T10" fmla="*/ 0 w 114"/>
                  <a:gd name="T11" fmla="*/ 71 h 71"/>
                </a:gdLst>
                <a:ahLst/>
                <a:cxnLst>
                  <a:cxn ang="0">
                    <a:pos x="T0" y="T1"/>
                  </a:cxn>
                  <a:cxn ang="0">
                    <a:pos x="T2" y="T3"/>
                  </a:cxn>
                  <a:cxn ang="0">
                    <a:pos x="T4" y="T5"/>
                  </a:cxn>
                  <a:cxn ang="0">
                    <a:pos x="T6" y="T7"/>
                  </a:cxn>
                  <a:cxn ang="0">
                    <a:pos x="T8" y="T9"/>
                  </a:cxn>
                  <a:cxn ang="0">
                    <a:pos x="T10" y="T11"/>
                  </a:cxn>
                </a:cxnLst>
                <a:rect l="0" t="0" r="r" b="b"/>
                <a:pathLst>
                  <a:path w="114" h="71">
                    <a:moveTo>
                      <a:pt x="114" y="71"/>
                    </a:moveTo>
                    <a:lnTo>
                      <a:pt x="114" y="71"/>
                    </a:lnTo>
                    <a:lnTo>
                      <a:pt x="114" y="57"/>
                    </a:lnTo>
                    <a:cubicBezTo>
                      <a:pt x="114" y="25"/>
                      <a:pt x="89" y="0"/>
                      <a:pt x="57" y="0"/>
                    </a:cubicBezTo>
                    <a:cubicBezTo>
                      <a:pt x="26" y="0"/>
                      <a:pt x="0" y="25"/>
                      <a:pt x="0" y="57"/>
                    </a:cubicBezTo>
                    <a:lnTo>
                      <a:pt x="0" y="71"/>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4">
                <a:extLst>
                  <a:ext uri="{FF2B5EF4-FFF2-40B4-BE49-F238E27FC236}">
                    <a16:creationId xmlns:a16="http://schemas.microsoft.com/office/drawing/2014/main" id="{F134FC7B-61BE-D059-20D6-A7D04A66A8D9}"/>
                  </a:ext>
                </a:extLst>
              </p:cNvPr>
              <p:cNvSpPr>
                <a:spLocks/>
              </p:cNvSpPr>
              <p:nvPr/>
            </p:nvSpPr>
            <p:spPr bwMode="auto">
              <a:xfrm>
                <a:off x="4986" y="1474"/>
                <a:ext cx="225" cy="339"/>
              </a:xfrm>
              <a:custGeom>
                <a:avLst/>
                <a:gdLst>
                  <a:gd name="T0" fmla="*/ 0 w 370"/>
                  <a:gd name="T1" fmla="*/ 555 h 555"/>
                  <a:gd name="T2" fmla="*/ 0 w 370"/>
                  <a:gd name="T3" fmla="*/ 555 h 555"/>
                  <a:gd name="T4" fmla="*/ 0 w 370"/>
                  <a:gd name="T5" fmla="*/ 113 h 555"/>
                  <a:gd name="T6" fmla="*/ 100 w 370"/>
                  <a:gd name="T7" fmla="*/ 0 h 555"/>
                  <a:gd name="T8" fmla="*/ 271 w 370"/>
                  <a:gd name="T9" fmla="*/ 0 h 555"/>
                  <a:gd name="T10" fmla="*/ 370 w 370"/>
                  <a:gd name="T11" fmla="*/ 113 h 555"/>
                  <a:gd name="T12" fmla="*/ 370 w 370"/>
                  <a:gd name="T13" fmla="*/ 555 h 555"/>
                </a:gdLst>
                <a:ahLst/>
                <a:cxnLst>
                  <a:cxn ang="0">
                    <a:pos x="T0" y="T1"/>
                  </a:cxn>
                  <a:cxn ang="0">
                    <a:pos x="T2" y="T3"/>
                  </a:cxn>
                  <a:cxn ang="0">
                    <a:pos x="T4" y="T5"/>
                  </a:cxn>
                  <a:cxn ang="0">
                    <a:pos x="T6" y="T7"/>
                  </a:cxn>
                  <a:cxn ang="0">
                    <a:pos x="T8" y="T9"/>
                  </a:cxn>
                  <a:cxn ang="0">
                    <a:pos x="T10" y="T11"/>
                  </a:cxn>
                  <a:cxn ang="0">
                    <a:pos x="T12" y="T13"/>
                  </a:cxn>
                </a:cxnLst>
                <a:rect l="0" t="0" r="r" b="b"/>
                <a:pathLst>
                  <a:path w="370" h="555">
                    <a:moveTo>
                      <a:pt x="0" y="555"/>
                    </a:moveTo>
                    <a:lnTo>
                      <a:pt x="0" y="555"/>
                    </a:lnTo>
                    <a:lnTo>
                      <a:pt x="0" y="113"/>
                    </a:lnTo>
                    <a:cubicBezTo>
                      <a:pt x="0" y="55"/>
                      <a:pt x="41" y="0"/>
                      <a:pt x="100" y="0"/>
                    </a:cubicBezTo>
                    <a:lnTo>
                      <a:pt x="271" y="0"/>
                    </a:lnTo>
                    <a:cubicBezTo>
                      <a:pt x="330" y="0"/>
                      <a:pt x="370" y="55"/>
                      <a:pt x="370" y="113"/>
                    </a:cubicBezTo>
                    <a:lnTo>
                      <a:pt x="370" y="555"/>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5">
                <a:extLst>
                  <a:ext uri="{FF2B5EF4-FFF2-40B4-BE49-F238E27FC236}">
                    <a16:creationId xmlns:a16="http://schemas.microsoft.com/office/drawing/2014/main" id="{933382CA-6245-894E-376F-1ADA81751F14}"/>
                  </a:ext>
                </a:extLst>
              </p:cNvPr>
              <p:cNvSpPr>
                <a:spLocks/>
              </p:cNvSpPr>
              <p:nvPr/>
            </p:nvSpPr>
            <p:spPr bwMode="auto">
              <a:xfrm>
                <a:off x="4969" y="1813"/>
                <a:ext cx="260" cy="52"/>
              </a:xfrm>
              <a:custGeom>
                <a:avLst/>
                <a:gdLst>
                  <a:gd name="T0" fmla="*/ 0 w 427"/>
                  <a:gd name="T1" fmla="*/ 0 h 85"/>
                  <a:gd name="T2" fmla="*/ 0 w 427"/>
                  <a:gd name="T3" fmla="*/ 0 h 85"/>
                  <a:gd name="T4" fmla="*/ 427 w 427"/>
                  <a:gd name="T5" fmla="*/ 0 h 85"/>
                  <a:gd name="T6" fmla="*/ 427 w 427"/>
                  <a:gd name="T7" fmla="*/ 85 h 85"/>
                  <a:gd name="T8" fmla="*/ 0 w 427"/>
                  <a:gd name="T9" fmla="*/ 85 h 85"/>
                  <a:gd name="T10" fmla="*/ 0 w 427"/>
                  <a:gd name="T11" fmla="*/ 0 h 85"/>
                </a:gdLst>
                <a:ahLst/>
                <a:cxnLst>
                  <a:cxn ang="0">
                    <a:pos x="T0" y="T1"/>
                  </a:cxn>
                  <a:cxn ang="0">
                    <a:pos x="T2" y="T3"/>
                  </a:cxn>
                  <a:cxn ang="0">
                    <a:pos x="T4" y="T5"/>
                  </a:cxn>
                  <a:cxn ang="0">
                    <a:pos x="T6" y="T7"/>
                  </a:cxn>
                  <a:cxn ang="0">
                    <a:pos x="T8" y="T9"/>
                  </a:cxn>
                  <a:cxn ang="0">
                    <a:pos x="T10" y="T11"/>
                  </a:cxn>
                </a:cxnLst>
                <a:rect l="0" t="0" r="r" b="b"/>
                <a:pathLst>
                  <a:path w="427" h="85">
                    <a:moveTo>
                      <a:pt x="0" y="0"/>
                    </a:moveTo>
                    <a:lnTo>
                      <a:pt x="0" y="0"/>
                    </a:lnTo>
                    <a:lnTo>
                      <a:pt x="427" y="0"/>
                    </a:lnTo>
                    <a:lnTo>
                      <a:pt x="427" y="85"/>
                    </a:lnTo>
                    <a:lnTo>
                      <a:pt x="0" y="85"/>
                    </a:lnTo>
                    <a:lnTo>
                      <a:pt x="0" y="0"/>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86">
                <a:extLst>
                  <a:ext uri="{FF2B5EF4-FFF2-40B4-BE49-F238E27FC236}">
                    <a16:creationId xmlns:a16="http://schemas.microsoft.com/office/drawing/2014/main" id="{14EC10BB-7F31-A174-A8D1-D5BF20DED938}"/>
                  </a:ext>
                </a:extLst>
              </p:cNvPr>
              <p:cNvSpPr>
                <a:spLocks/>
              </p:cNvSpPr>
              <p:nvPr/>
            </p:nvSpPr>
            <p:spPr bwMode="auto">
              <a:xfrm>
                <a:off x="5255" y="1639"/>
                <a:ext cx="26" cy="78"/>
              </a:xfrm>
              <a:custGeom>
                <a:avLst/>
                <a:gdLst>
                  <a:gd name="T0" fmla="*/ 42 w 42"/>
                  <a:gd name="T1" fmla="*/ 128 h 128"/>
                  <a:gd name="T2" fmla="*/ 42 w 42"/>
                  <a:gd name="T3" fmla="*/ 128 h 128"/>
                  <a:gd name="T4" fmla="*/ 0 w 42"/>
                  <a:gd name="T5" fmla="*/ 128 h 128"/>
                  <a:gd name="T6" fmla="*/ 0 w 42"/>
                  <a:gd name="T7" fmla="*/ 29 h 128"/>
                  <a:gd name="T8" fmla="*/ 28 w 42"/>
                  <a:gd name="T9" fmla="*/ 0 h 128"/>
                </a:gdLst>
                <a:ahLst/>
                <a:cxnLst>
                  <a:cxn ang="0">
                    <a:pos x="T0" y="T1"/>
                  </a:cxn>
                  <a:cxn ang="0">
                    <a:pos x="T2" y="T3"/>
                  </a:cxn>
                  <a:cxn ang="0">
                    <a:pos x="T4" y="T5"/>
                  </a:cxn>
                  <a:cxn ang="0">
                    <a:pos x="T6" y="T7"/>
                  </a:cxn>
                  <a:cxn ang="0">
                    <a:pos x="T8" y="T9"/>
                  </a:cxn>
                </a:cxnLst>
                <a:rect l="0" t="0" r="r" b="b"/>
                <a:pathLst>
                  <a:path w="42" h="128">
                    <a:moveTo>
                      <a:pt x="42" y="128"/>
                    </a:moveTo>
                    <a:lnTo>
                      <a:pt x="42" y="128"/>
                    </a:lnTo>
                    <a:lnTo>
                      <a:pt x="0" y="128"/>
                    </a:lnTo>
                    <a:lnTo>
                      <a:pt x="0" y="29"/>
                    </a:lnTo>
                    <a:lnTo>
                      <a:pt x="28"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87">
                <a:extLst>
                  <a:ext uri="{FF2B5EF4-FFF2-40B4-BE49-F238E27FC236}">
                    <a16:creationId xmlns:a16="http://schemas.microsoft.com/office/drawing/2014/main" id="{28FDD515-4CA9-84D8-61A7-347B34F17599}"/>
                  </a:ext>
                </a:extLst>
              </p:cNvPr>
              <p:cNvSpPr>
                <a:spLocks/>
              </p:cNvSpPr>
              <p:nvPr/>
            </p:nvSpPr>
            <p:spPr bwMode="auto">
              <a:xfrm>
                <a:off x="5272" y="1604"/>
                <a:ext cx="61" cy="113"/>
              </a:xfrm>
              <a:custGeom>
                <a:avLst/>
                <a:gdLst>
                  <a:gd name="T0" fmla="*/ 100 w 100"/>
                  <a:gd name="T1" fmla="*/ 0 h 185"/>
                  <a:gd name="T2" fmla="*/ 100 w 100"/>
                  <a:gd name="T3" fmla="*/ 0 h 185"/>
                  <a:gd name="T4" fmla="*/ 0 w 100"/>
                  <a:gd name="T5" fmla="*/ 0 h 185"/>
                  <a:gd name="T6" fmla="*/ 0 w 100"/>
                  <a:gd name="T7" fmla="*/ 57 h 185"/>
                  <a:gd name="T8" fmla="*/ 43 w 100"/>
                  <a:gd name="T9" fmla="*/ 86 h 185"/>
                  <a:gd name="T10" fmla="*/ 43 w 100"/>
                  <a:gd name="T11" fmla="*/ 185 h 185"/>
                  <a:gd name="T12" fmla="*/ 85 w 100"/>
                  <a:gd name="T13" fmla="*/ 185 h 185"/>
                  <a:gd name="T14" fmla="*/ 100 w 100"/>
                  <a:gd name="T15" fmla="*/ 171 h 185"/>
                  <a:gd name="T16" fmla="*/ 100 w 100"/>
                  <a:gd name="T17" fmla="*/ 0 h 185"/>
                  <a:gd name="T18" fmla="*/ 100 w 100"/>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85">
                    <a:moveTo>
                      <a:pt x="100" y="0"/>
                    </a:moveTo>
                    <a:lnTo>
                      <a:pt x="100" y="0"/>
                    </a:lnTo>
                    <a:lnTo>
                      <a:pt x="0" y="0"/>
                    </a:lnTo>
                    <a:lnTo>
                      <a:pt x="0" y="57"/>
                    </a:lnTo>
                    <a:lnTo>
                      <a:pt x="43" y="86"/>
                    </a:lnTo>
                    <a:lnTo>
                      <a:pt x="43" y="185"/>
                    </a:lnTo>
                    <a:lnTo>
                      <a:pt x="85" y="185"/>
                    </a:lnTo>
                    <a:lnTo>
                      <a:pt x="100" y="171"/>
                    </a:lnTo>
                    <a:lnTo>
                      <a:pt x="100" y="0"/>
                    </a:lnTo>
                    <a:lnTo>
                      <a:pt x="100" y="0"/>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88">
                <a:extLst>
                  <a:ext uri="{FF2B5EF4-FFF2-40B4-BE49-F238E27FC236}">
                    <a16:creationId xmlns:a16="http://schemas.microsoft.com/office/drawing/2014/main" id="{5E256EBF-A4B1-571D-778B-522426F5058D}"/>
                  </a:ext>
                </a:extLst>
              </p:cNvPr>
              <p:cNvSpPr>
                <a:spLocks/>
              </p:cNvSpPr>
              <p:nvPr/>
            </p:nvSpPr>
            <p:spPr bwMode="auto">
              <a:xfrm>
                <a:off x="5272" y="1482"/>
                <a:ext cx="43" cy="122"/>
              </a:xfrm>
              <a:custGeom>
                <a:avLst/>
                <a:gdLst>
                  <a:gd name="T0" fmla="*/ 0 w 71"/>
                  <a:gd name="T1" fmla="*/ 0 h 199"/>
                  <a:gd name="T2" fmla="*/ 0 w 71"/>
                  <a:gd name="T3" fmla="*/ 0 h 199"/>
                  <a:gd name="T4" fmla="*/ 71 w 71"/>
                  <a:gd name="T5" fmla="*/ 99 h 199"/>
                  <a:gd name="T6" fmla="*/ 71 w 71"/>
                  <a:gd name="T7" fmla="*/ 199 h 199"/>
                </a:gdLst>
                <a:ahLst/>
                <a:cxnLst>
                  <a:cxn ang="0">
                    <a:pos x="T0" y="T1"/>
                  </a:cxn>
                  <a:cxn ang="0">
                    <a:pos x="T2" y="T3"/>
                  </a:cxn>
                  <a:cxn ang="0">
                    <a:pos x="T4" y="T5"/>
                  </a:cxn>
                  <a:cxn ang="0">
                    <a:pos x="T6" y="T7"/>
                  </a:cxn>
                </a:cxnLst>
                <a:rect l="0" t="0" r="r" b="b"/>
                <a:pathLst>
                  <a:path w="71" h="199">
                    <a:moveTo>
                      <a:pt x="0" y="0"/>
                    </a:moveTo>
                    <a:lnTo>
                      <a:pt x="0" y="0"/>
                    </a:lnTo>
                    <a:lnTo>
                      <a:pt x="71" y="99"/>
                    </a:lnTo>
                    <a:lnTo>
                      <a:pt x="71" y="199"/>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89">
                <a:extLst>
                  <a:ext uri="{FF2B5EF4-FFF2-40B4-BE49-F238E27FC236}">
                    <a16:creationId xmlns:a16="http://schemas.microsoft.com/office/drawing/2014/main" id="{A9967B8F-D091-4CD0-C6F4-5AECDD589283}"/>
                  </a:ext>
                </a:extLst>
              </p:cNvPr>
              <p:cNvSpPr>
                <a:spLocks/>
              </p:cNvSpPr>
              <p:nvPr/>
            </p:nvSpPr>
            <p:spPr bwMode="auto">
              <a:xfrm>
                <a:off x="5211" y="1717"/>
                <a:ext cx="113" cy="148"/>
              </a:xfrm>
              <a:custGeom>
                <a:avLst/>
                <a:gdLst>
                  <a:gd name="T0" fmla="*/ 0 w 185"/>
                  <a:gd name="T1" fmla="*/ 71 h 242"/>
                  <a:gd name="T2" fmla="*/ 0 w 185"/>
                  <a:gd name="T3" fmla="*/ 71 h 242"/>
                  <a:gd name="T4" fmla="*/ 72 w 185"/>
                  <a:gd name="T5" fmla="*/ 71 h 242"/>
                  <a:gd name="T6" fmla="*/ 100 w 185"/>
                  <a:gd name="T7" fmla="*/ 100 h 242"/>
                  <a:gd name="T8" fmla="*/ 100 w 185"/>
                  <a:gd name="T9" fmla="*/ 214 h 242"/>
                  <a:gd name="T10" fmla="*/ 129 w 185"/>
                  <a:gd name="T11" fmla="*/ 242 h 242"/>
                  <a:gd name="T12" fmla="*/ 157 w 185"/>
                  <a:gd name="T13" fmla="*/ 242 h 242"/>
                  <a:gd name="T14" fmla="*/ 185 w 185"/>
                  <a:gd name="T15" fmla="*/ 214 h 242"/>
                  <a:gd name="T16" fmla="*/ 185 w 185"/>
                  <a:gd name="T17"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42">
                    <a:moveTo>
                      <a:pt x="0" y="71"/>
                    </a:moveTo>
                    <a:lnTo>
                      <a:pt x="0" y="71"/>
                    </a:lnTo>
                    <a:lnTo>
                      <a:pt x="72" y="71"/>
                    </a:lnTo>
                    <a:cubicBezTo>
                      <a:pt x="87" y="71"/>
                      <a:pt x="100" y="84"/>
                      <a:pt x="100" y="100"/>
                    </a:cubicBezTo>
                    <a:lnTo>
                      <a:pt x="100" y="214"/>
                    </a:lnTo>
                    <a:cubicBezTo>
                      <a:pt x="100" y="229"/>
                      <a:pt x="113" y="242"/>
                      <a:pt x="129" y="242"/>
                    </a:cubicBezTo>
                    <a:lnTo>
                      <a:pt x="157" y="242"/>
                    </a:lnTo>
                    <a:cubicBezTo>
                      <a:pt x="173" y="242"/>
                      <a:pt x="185" y="229"/>
                      <a:pt x="185" y="214"/>
                    </a:cubicBezTo>
                    <a:lnTo>
                      <a:pt x="185"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90">
                <a:extLst>
                  <a:ext uri="{FF2B5EF4-FFF2-40B4-BE49-F238E27FC236}">
                    <a16:creationId xmlns:a16="http://schemas.microsoft.com/office/drawing/2014/main" id="{5F25E04C-2A7B-0BDB-1459-EDABE797C573}"/>
                  </a:ext>
                </a:extLst>
              </p:cNvPr>
              <p:cNvSpPr>
                <a:spLocks/>
              </p:cNvSpPr>
              <p:nvPr/>
            </p:nvSpPr>
            <p:spPr bwMode="auto">
              <a:xfrm>
                <a:off x="5021" y="1509"/>
                <a:ext cx="156" cy="95"/>
              </a:xfrm>
              <a:custGeom>
                <a:avLst/>
                <a:gdLst>
                  <a:gd name="T0" fmla="*/ 0 w 256"/>
                  <a:gd name="T1" fmla="*/ 156 h 156"/>
                  <a:gd name="T2" fmla="*/ 0 w 256"/>
                  <a:gd name="T3" fmla="*/ 156 h 156"/>
                  <a:gd name="T4" fmla="*/ 256 w 256"/>
                  <a:gd name="T5" fmla="*/ 156 h 156"/>
                  <a:gd name="T6" fmla="*/ 256 w 256"/>
                  <a:gd name="T7" fmla="*/ 56 h 156"/>
                  <a:gd name="T8" fmla="*/ 200 w 256"/>
                  <a:gd name="T9" fmla="*/ 0 h 156"/>
                  <a:gd name="T10" fmla="*/ 57 w 256"/>
                  <a:gd name="T11" fmla="*/ 0 h 156"/>
                  <a:gd name="T12" fmla="*/ 0 w 256"/>
                  <a:gd name="T13" fmla="*/ 56 h 156"/>
                  <a:gd name="T14" fmla="*/ 0 w 256"/>
                  <a:gd name="T15" fmla="*/ 156 h 156"/>
                  <a:gd name="T16" fmla="*/ 0 w 256"/>
                  <a:gd name="T1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56">
                    <a:moveTo>
                      <a:pt x="0" y="156"/>
                    </a:moveTo>
                    <a:lnTo>
                      <a:pt x="0" y="156"/>
                    </a:lnTo>
                    <a:lnTo>
                      <a:pt x="256" y="156"/>
                    </a:lnTo>
                    <a:lnTo>
                      <a:pt x="256" y="56"/>
                    </a:lnTo>
                    <a:cubicBezTo>
                      <a:pt x="256" y="25"/>
                      <a:pt x="231" y="0"/>
                      <a:pt x="200" y="0"/>
                    </a:cubicBezTo>
                    <a:lnTo>
                      <a:pt x="57" y="0"/>
                    </a:lnTo>
                    <a:cubicBezTo>
                      <a:pt x="26" y="0"/>
                      <a:pt x="0" y="25"/>
                      <a:pt x="0" y="56"/>
                    </a:cubicBezTo>
                    <a:lnTo>
                      <a:pt x="0" y="156"/>
                    </a:lnTo>
                    <a:lnTo>
                      <a:pt x="0" y="156"/>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30" name="Group 29">
            <a:extLst>
              <a:ext uri="{FF2B5EF4-FFF2-40B4-BE49-F238E27FC236}">
                <a16:creationId xmlns:a16="http://schemas.microsoft.com/office/drawing/2014/main" id="{B1423FD8-C044-9A69-D029-C878D22A2317}"/>
              </a:ext>
            </a:extLst>
          </p:cNvPr>
          <p:cNvGrpSpPr/>
          <p:nvPr/>
        </p:nvGrpSpPr>
        <p:grpSpPr>
          <a:xfrm>
            <a:off x="11249997" y="1387303"/>
            <a:ext cx="870758" cy="801546"/>
            <a:chOff x="4641508" y="429202"/>
            <a:chExt cx="540091" cy="507354"/>
          </a:xfrm>
        </p:grpSpPr>
        <p:sp>
          <p:nvSpPr>
            <p:cNvPr id="18" name="Flowchart: Connector 17">
              <a:extLst>
                <a:ext uri="{FF2B5EF4-FFF2-40B4-BE49-F238E27FC236}">
                  <a16:creationId xmlns:a16="http://schemas.microsoft.com/office/drawing/2014/main" id="{6380522D-B94D-8123-923C-BA46D3B05CB3}"/>
                </a:ext>
              </a:extLst>
            </p:cNvPr>
            <p:cNvSpPr/>
            <p:nvPr/>
          </p:nvSpPr>
          <p:spPr>
            <a:xfrm>
              <a:off x="4641508" y="429202"/>
              <a:ext cx="540091" cy="507354"/>
            </a:xfrm>
            <a:prstGeom prst="flowChartConnector">
              <a:avLst/>
            </a:prstGeom>
            <a:solidFill>
              <a:srgbClr val="007D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Industry</a:t>
              </a:r>
              <a:endParaRPr kumimoji="0" lang="en-GB" sz="10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endParaRPr>
            </a:p>
          </p:txBody>
        </p:sp>
        <p:grpSp>
          <p:nvGrpSpPr>
            <p:cNvPr id="19" name="Group 102">
              <a:extLst>
                <a:ext uri="{FF2B5EF4-FFF2-40B4-BE49-F238E27FC236}">
                  <a16:creationId xmlns:a16="http://schemas.microsoft.com/office/drawing/2014/main" id="{1B9B7977-9EA0-B7CE-B637-10A338C38EF9}"/>
                </a:ext>
              </a:extLst>
            </p:cNvPr>
            <p:cNvGrpSpPr>
              <a:grpSpLocks noChangeAspect="1"/>
            </p:cNvGrpSpPr>
            <p:nvPr/>
          </p:nvGrpSpPr>
          <p:grpSpPr bwMode="auto">
            <a:xfrm>
              <a:off x="4798443" y="478134"/>
              <a:ext cx="235830" cy="239762"/>
              <a:chOff x="1265" y="2126"/>
              <a:chExt cx="480" cy="488"/>
            </a:xfrm>
          </p:grpSpPr>
          <p:sp>
            <p:nvSpPr>
              <p:cNvPr id="20" name="Freeform 103">
                <a:extLst>
                  <a:ext uri="{FF2B5EF4-FFF2-40B4-BE49-F238E27FC236}">
                    <a16:creationId xmlns:a16="http://schemas.microsoft.com/office/drawing/2014/main" id="{7AA53A58-7811-7CBD-E14E-8FC445D3E55C}"/>
                  </a:ext>
                </a:extLst>
              </p:cNvPr>
              <p:cNvSpPr>
                <a:spLocks/>
              </p:cNvSpPr>
              <p:nvPr/>
            </p:nvSpPr>
            <p:spPr bwMode="auto">
              <a:xfrm>
                <a:off x="1265" y="2560"/>
                <a:ext cx="469" cy="54"/>
              </a:xfrm>
              <a:custGeom>
                <a:avLst/>
                <a:gdLst>
                  <a:gd name="T0" fmla="*/ 769 w 769"/>
                  <a:gd name="T1" fmla="*/ 87 h 87"/>
                  <a:gd name="T2" fmla="*/ 769 w 769"/>
                  <a:gd name="T3" fmla="*/ 87 h 87"/>
                  <a:gd name="T4" fmla="*/ 0 w 769"/>
                  <a:gd name="T5" fmla="*/ 87 h 87"/>
                  <a:gd name="T6" fmla="*/ 0 w 769"/>
                  <a:gd name="T7" fmla="*/ 0 h 87"/>
                  <a:gd name="T8" fmla="*/ 769 w 769"/>
                  <a:gd name="T9" fmla="*/ 0 h 87"/>
                  <a:gd name="T10" fmla="*/ 769 w 769"/>
                  <a:gd name="T11" fmla="*/ 87 h 87"/>
                </a:gdLst>
                <a:ahLst/>
                <a:cxnLst>
                  <a:cxn ang="0">
                    <a:pos x="T0" y="T1"/>
                  </a:cxn>
                  <a:cxn ang="0">
                    <a:pos x="T2" y="T3"/>
                  </a:cxn>
                  <a:cxn ang="0">
                    <a:pos x="T4" y="T5"/>
                  </a:cxn>
                  <a:cxn ang="0">
                    <a:pos x="T6" y="T7"/>
                  </a:cxn>
                  <a:cxn ang="0">
                    <a:pos x="T8" y="T9"/>
                  </a:cxn>
                  <a:cxn ang="0">
                    <a:pos x="T10" y="T11"/>
                  </a:cxn>
                </a:cxnLst>
                <a:rect l="0" t="0" r="r" b="b"/>
                <a:pathLst>
                  <a:path w="769" h="87">
                    <a:moveTo>
                      <a:pt x="769" y="87"/>
                    </a:moveTo>
                    <a:lnTo>
                      <a:pt x="769" y="87"/>
                    </a:lnTo>
                    <a:lnTo>
                      <a:pt x="0" y="87"/>
                    </a:lnTo>
                    <a:lnTo>
                      <a:pt x="0" y="0"/>
                    </a:lnTo>
                    <a:lnTo>
                      <a:pt x="769" y="0"/>
                    </a:lnTo>
                    <a:lnTo>
                      <a:pt x="769" y="87"/>
                    </a:ln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04">
                <a:extLst>
                  <a:ext uri="{FF2B5EF4-FFF2-40B4-BE49-F238E27FC236}">
                    <a16:creationId xmlns:a16="http://schemas.microsoft.com/office/drawing/2014/main" id="{C4A41D77-EDEE-2192-E298-9ED127FF270F}"/>
                  </a:ext>
                </a:extLst>
              </p:cNvPr>
              <p:cNvSpPr>
                <a:spLocks/>
              </p:cNvSpPr>
              <p:nvPr/>
            </p:nvSpPr>
            <p:spPr bwMode="auto">
              <a:xfrm>
                <a:off x="1297" y="2281"/>
                <a:ext cx="85" cy="279"/>
              </a:xfrm>
              <a:custGeom>
                <a:avLst/>
                <a:gdLst>
                  <a:gd name="T0" fmla="*/ 0 w 140"/>
                  <a:gd name="T1" fmla="*/ 455 h 455"/>
                  <a:gd name="T2" fmla="*/ 0 w 140"/>
                  <a:gd name="T3" fmla="*/ 455 h 455"/>
                  <a:gd name="T4" fmla="*/ 0 w 140"/>
                  <a:gd name="T5" fmla="*/ 0 h 455"/>
                  <a:gd name="T6" fmla="*/ 140 w 140"/>
                  <a:gd name="T7" fmla="*/ 0 h 455"/>
                  <a:gd name="T8" fmla="*/ 140 w 140"/>
                  <a:gd name="T9" fmla="*/ 455 h 455"/>
                </a:gdLst>
                <a:ahLst/>
                <a:cxnLst>
                  <a:cxn ang="0">
                    <a:pos x="T0" y="T1"/>
                  </a:cxn>
                  <a:cxn ang="0">
                    <a:pos x="T2" y="T3"/>
                  </a:cxn>
                  <a:cxn ang="0">
                    <a:pos x="T4" y="T5"/>
                  </a:cxn>
                  <a:cxn ang="0">
                    <a:pos x="T6" y="T7"/>
                  </a:cxn>
                  <a:cxn ang="0">
                    <a:pos x="T8" y="T9"/>
                  </a:cxn>
                </a:cxnLst>
                <a:rect l="0" t="0" r="r" b="b"/>
                <a:pathLst>
                  <a:path w="140" h="455">
                    <a:moveTo>
                      <a:pt x="0" y="455"/>
                    </a:moveTo>
                    <a:lnTo>
                      <a:pt x="0" y="455"/>
                    </a:lnTo>
                    <a:lnTo>
                      <a:pt x="0" y="0"/>
                    </a:lnTo>
                    <a:lnTo>
                      <a:pt x="140" y="0"/>
                    </a:lnTo>
                    <a:lnTo>
                      <a:pt x="140" y="455"/>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05">
                <a:extLst>
                  <a:ext uri="{FF2B5EF4-FFF2-40B4-BE49-F238E27FC236}">
                    <a16:creationId xmlns:a16="http://schemas.microsoft.com/office/drawing/2014/main" id="{015037C7-4BB0-EC00-A448-4147F66FAB14}"/>
                  </a:ext>
                </a:extLst>
              </p:cNvPr>
              <p:cNvSpPr>
                <a:spLocks/>
              </p:cNvSpPr>
              <p:nvPr/>
            </p:nvSpPr>
            <p:spPr bwMode="auto">
              <a:xfrm>
                <a:off x="1382" y="2324"/>
                <a:ext cx="331" cy="236"/>
              </a:xfrm>
              <a:custGeom>
                <a:avLst/>
                <a:gdLst>
                  <a:gd name="T0" fmla="*/ 0 w 542"/>
                  <a:gd name="T1" fmla="*/ 123 h 385"/>
                  <a:gd name="T2" fmla="*/ 0 w 542"/>
                  <a:gd name="T3" fmla="*/ 123 h 385"/>
                  <a:gd name="T4" fmla="*/ 157 w 542"/>
                  <a:gd name="T5" fmla="*/ 0 h 385"/>
                  <a:gd name="T6" fmla="*/ 157 w 542"/>
                  <a:gd name="T7" fmla="*/ 123 h 385"/>
                  <a:gd name="T8" fmla="*/ 192 w 542"/>
                  <a:gd name="T9" fmla="*/ 123 h 385"/>
                  <a:gd name="T10" fmla="*/ 350 w 542"/>
                  <a:gd name="T11" fmla="*/ 0 h 385"/>
                  <a:gd name="T12" fmla="*/ 350 w 542"/>
                  <a:gd name="T13" fmla="*/ 123 h 385"/>
                  <a:gd name="T14" fmla="*/ 385 w 542"/>
                  <a:gd name="T15" fmla="*/ 123 h 385"/>
                  <a:gd name="T16" fmla="*/ 542 w 542"/>
                  <a:gd name="T17" fmla="*/ 0 h 385"/>
                  <a:gd name="T18" fmla="*/ 542 w 542"/>
                  <a:gd name="T19" fmla="*/ 123 h 385"/>
                  <a:gd name="T20" fmla="*/ 542 w 542"/>
                  <a:gd name="T21"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2" h="385">
                    <a:moveTo>
                      <a:pt x="0" y="123"/>
                    </a:moveTo>
                    <a:lnTo>
                      <a:pt x="0" y="123"/>
                    </a:lnTo>
                    <a:lnTo>
                      <a:pt x="157" y="0"/>
                    </a:lnTo>
                    <a:lnTo>
                      <a:pt x="157" y="123"/>
                    </a:lnTo>
                    <a:lnTo>
                      <a:pt x="192" y="123"/>
                    </a:lnTo>
                    <a:lnTo>
                      <a:pt x="350" y="0"/>
                    </a:lnTo>
                    <a:lnTo>
                      <a:pt x="350" y="123"/>
                    </a:lnTo>
                    <a:lnTo>
                      <a:pt x="385" y="123"/>
                    </a:lnTo>
                    <a:lnTo>
                      <a:pt x="542" y="0"/>
                    </a:lnTo>
                    <a:lnTo>
                      <a:pt x="542" y="123"/>
                    </a:lnTo>
                    <a:lnTo>
                      <a:pt x="542" y="385"/>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06">
                <a:extLst>
                  <a:ext uri="{FF2B5EF4-FFF2-40B4-BE49-F238E27FC236}">
                    <a16:creationId xmlns:a16="http://schemas.microsoft.com/office/drawing/2014/main" id="{DE13E487-6D66-1B98-4214-F958D29F2B05}"/>
                  </a:ext>
                </a:extLst>
              </p:cNvPr>
              <p:cNvSpPr>
                <a:spLocks/>
              </p:cNvSpPr>
              <p:nvPr/>
            </p:nvSpPr>
            <p:spPr bwMode="auto">
              <a:xfrm>
                <a:off x="1435"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7">
                <a:extLst>
                  <a:ext uri="{FF2B5EF4-FFF2-40B4-BE49-F238E27FC236}">
                    <a16:creationId xmlns:a16="http://schemas.microsoft.com/office/drawing/2014/main" id="{20B057B9-C909-362D-3EC2-C72317CE8842}"/>
                  </a:ext>
                </a:extLst>
              </p:cNvPr>
              <p:cNvSpPr>
                <a:spLocks/>
              </p:cNvSpPr>
              <p:nvPr/>
            </p:nvSpPr>
            <p:spPr bwMode="auto">
              <a:xfrm>
                <a:off x="1489"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08">
                <a:extLst>
                  <a:ext uri="{FF2B5EF4-FFF2-40B4-BE49-F238E27FC236}">
                    <a16:creationId xmlns:a16="http://schemas.microsoft.com/office/drawing/2014/main" id="{5A230939-EB61-02FC-3852-913FB5E5AE24}"/>
                  </a:ext>
                </a:extLst>
              </p:cNvPr>
              <p:cNvSpPr>
                <a:spLocks/>
              </p:cNvSpPr>
              <p:nvPr/>
            </p:nvSpPr>
            <p:spPr bwMode="auto">
              <a:xfrm>
                <a:off x="1542"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09">
                <a:extLst>
                  <a:ext uri="{FF2B5EF4-FFF2-40B4-BE49-F238E27FC236}">
                    <a16:creationId xmlns:a16="http://schemas.microsoft.com/office/drawing/2014/main" id="{F956D814-B643-9760-717B-40DBD62D48BD}"/>
                  </a:ext>
                </a:extLst>
              </p:cNvPr>
              <p:cNvSpPr>
                <a:spLocks/>
              </p:cNvSpPr>
              <p:nvPr/>
            </p:nvSpPr>
            <p:spPr bwMode="auto">
              <a:xfrm>
                <a:off x="1596"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0">
                <a:extLst>
                  <a:ext uri="{FF2B5EF4-FFF2-40B4-BE49-F238E27FC236}">
                    <a16:creationId xmlns:a16="http://schemas.microsoft.com/office/drawing/2014/main" id="{751360E3-9F80-08DA-F291-69FAF88C67A4}"/>
                  </a:ext>
                </a:extLst>
              </p:cNvPr>
              <p:cNvSpPr>
                <a:spLocks/>
              </p:cNvSpPr>
              <p:nvPr/>
            </p:nvSpPr>
            <p:spPr bwMode="auto">
              <a:xfrm>
                <a:off x="1649"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1">
                <a:extLst>
                  <a:ext uri="{FF2B5EF4-FFF2-40B4-BE49-F238E27FC236}">
                    <a16:creationId xmlns:a16="http://schemas.microsoft.com/office/drawing/2014/main" id="{29389C81-7399-9817-FEAE-D5890C1946EE}"/>
                  </a:ext>
                </a:extLst>
              </p:cNvPr>
              <p:cNvSpPr>
                <a:spLocks/>
              </p:cNvSpPr>
              <p:nvPr/>
            </p:nvSpPr>
            <p:spPr bwMode="auto">
              <a:xfrm>
                <a:off x="1308" y="2126"/>
                <a:ext cx="373" cy="134"/>
              </a:xfrm>
              <a:custGeom>
                <a:avLst/>
                <a:gdLst>
                  <a:gd name="T0" fmla="*/ 611 w 611"/>
                  <a:gd name="T1" fmla="*/ 4 h 218"/>
                  <a:gd name="T2" fmla="*/ 611 w 611"/>
                  <a:gd name="T3" fmla="*/ 4 h 218"/>
                  <a:gd name="T4" fmla="*/ 454 w 611"/>
                  <a:gd name="T5" fmla="*/ 38 h 218"/>
                  <a:gd name="T6" fmla="*/ 262 w 611"/>
                  <a:gd name="T7" fmla="*/ 52 h 218"/>
                  <a:gd name="T8" fmla="*/ 70 w 611"/>
                  <a:gd name="T9" fmla="*/ 60 h 218"/>
                  <a:gd name="T10" fmla="*/ 0 w 611"/>
                  <a:gd name="T11" fmla="*/ 166 h 218"/>
                  <a:gd name="T12" fmla="*/ 0 w 611"/>
                  <a:gd name="T13" fmla="*/ 218 h 218"/>
                </a:gdLst>
                <a:ahLst/>
                <a:cxnLst>
                  <a:cxn ang="0">
                    <a:pos x="T0" y="T1"/>
                  </a:cxn>
                  <a:cxn ang="0">
                    <a:pos x="T2" y="T3"/>
                  </a:cxn>
                  <a:cxn ang="0">
                    <a:pos x="T4" y="T5"/>
                  </a:cxn>
                  <a:cxn ang="0">
                    <a:pos x="T6" y="T7"/>
                  </a:cxn>
                  <a:cxn ang="0">
                    <a:pos x="T8" y="T9"/>
                  </a:cxn>
                  <a:cxn ang="0">
                    <a:pos x="T10" y="T11"/>
                  </a:cxn>
                  <a:cxn ang="0">
                    <a:pos x="T12" y="T13"/>
                  </a:cxn>
                </a:cxnLst>
                <a:rect l="0" t="0" r="r" b="b"/>
                <a:pathLst>
                  <a:path w="611" h="218">
                    <a:moveTo>
                      <a:pt x="611" y="4"/>
                    </a:moveTo>
                    <a:lnTo>
                      <a:pt x="611" y="4"/>
                    </a:lnTo>
                    <a:cubicBezTo>
                      <a:pt x="568" y="29"/>
                      <a:pt x="496" y="64"/>
                      <a:pt x="454" y="38"/>
                    </a:cubicBezTo>
                    <a:cubicBezTo>
                      <a:pt x="392" y="0"/>
                      <a:pt x="319" y="16"/>
                      <a:pt x="262" y="52"/>
                    </a:cubicBezTo>
                    <a:cubicBezTo>
                      <a:pt x="205" y="89"/>
                      <a:pt x="126" y="40"/>
                      <a:pt x="70" y="60"/>
                    </a:cubicBezTo>
                    <a:cubicBezTo>
                      <a:pt x="7" y="84"/>
                      <a:pt x="0" y="121"/>
                      <a:pt x="0" y="166"/>
                    </a:cubicBezTo>
                    <a:lnTo>
                      <a:pt x="0" y="218"/>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2">
                <a:extLst>
                  <a:ext uri="{FF2B5EF4-FFF2-40B4-BE49-F238E27FC236}">
                    <a16:creationId xmlns:a16="http://schemas.microsoft.com/office/drawing/2014/main" id="{EFE6BA2F-1D28-B443-90A0-40332B7E3C3B}"/>
                  </a:ext>
                </a:extLst>
              </p:cNvPr>
              <p:cNvSpPr>
                <a:spLocks/>
              </p:cNvSpPr>
              <p:nvPr/>
            </p:nvSpPr>
            <p:spPr bwMode="auto">
              <a:xfrm>
                <a:off x="1372" y="2216"/>
                <a:ext cx="373" cy="55"/>
              </a:xfrm>
              <a:custGeom>
                <a:avLst/>
                <a:gdLst>
                  <a:gd name="T0" fmla="*/ 0 w 611"/>
                  <a:gd name="T1" fmla="*/ 89 h 89"/>
                  <a:gd name="T2" fmla="*/ 0 w 611"/>
                  <a:gd name="T3" fmla="*/ 89 h 89"/>
                  <a:gd name="T4" fmla="*/ 69 w 611"/>
                  <a:gd name="T5" fmla="*/ 33 h 89"/>
                  <a:gd name="T6" fmla="*/ 262 w 611"/>
                  <a:gd name="T7" fmla="*/ 28 h 89"/>
                  <a:gd name="T8" fmla="*/ 454 w 611"/>
                  <a:gd name="T9" fmla="*/ 21 h 89"/>
                  <a:gd name="T10" fmla="*/ 611 w 611"/>
                  <a:gd name="T11" fmla="*/ 2 h 89"/>
                </a:gdLst>
                <a:ahLst/>
                <a:cxnLst>
                  <a:cxn ang="0">
                    <a:pos x="T0" y="T1"/>
                  </a:cxn>
                  <a:cxn ang="0">
                    <a:pos x="T2" y="T3"/>
                  </a:cxn>
                  <a:cxn ang="0">
                    <a:pos x="T4" y="T5"/>
                  </a:cxn>
                  <a:cxn ang="0">
                    <a:pos x="T6" y="T7"/>
                  </a:cxn>
                  <a:cxn ang="0">
                    <a:pos x="T8" y="T9"/>
                  </a:cxn>
                  <a:cxn ang="0">
                    <a:pos x="T10" y="T11"/>
                  </a:cxn>
                </a:cxnLst>
                <a:rect l="0" t="0" r="r" b="b"/>
                <a:pathLst>
                  <a:path w="611" h="89">
                    <a:moveTo>
                      <a:pt x="0" y="89"/>
                    </a:moveTo>
                    <a:lnTo>
                      <a:pt x="0" y="89"/>
                    </a:lnTo>
                    <a:cubicBezTo>
                      <a:pt x="0" y="65"/>
                      <a:pt x="7" y="45"/>
                      <a:pt x="69" y="33"/>
                    </a:cubicBezTo>
                    <a:cubicBezTo>
                      <a:pt x="126" y="21"/>
                      <a:pt x="205" y="48"/>
                      <a:pt x="262" y="28"/>
                    </a:cubicBezTo>
                    <a:cubicBezTo>
                      <a:pt x="318" y="8"/>
                      <a:pt x="392" y="0"/>
                      <a:pt x="454" y="21"/>
                    </a:cubicBezTo>
                    <a:cubicBezTo>
                      <a:pt x="496" y="35"/>
                      <a:pt x="568" y="16"/>
                      <a:pt x="611" y="2"/>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1" name="TextBox 30">
            <a:extLst>
              <a:ext uri="{FF2B5EF4-FFF2-40B4-BE49-F238E27FC236}">
                <a16:creationId xmlns:a16="http://schemas.microsoft.com/office/drawing/2014/main" id="{81DB2EF8-E24D-CBFD-CEC2-B219615B8CCF}"/>
              </a:ext>
            </a:extLst>
          </p:cNvPr>
          <p:cNvSpPr txBox="1"/>
          <p:nvPr/>
        </p:nvSpPr>
        <p:spPr>
          <a:xfrm>
            <a:off x="165562" y="2303227"/>
            <a:ext cx="77612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75000"/>
                  </a:prstClr>
                </a:solidFill>
                <a:effectLst/>
                <a:uLnTx/>
                <a:uFillTx/>
                <a:latin typeface="Titillium Web Light" panose="00000400000000000000" pitchFamily="2" charset="0"/>
                <a:ea typeface="+mn-ea"/>
                <a:cs typeface="+mn-cs"/>
              </a:rPr>
              <a:t>1976</a:t>
            </a:r>
            <a:endParaRPr kumimoji="0" lang="en-GB" sz="1600" b="1" i="0" u="none" strike="noStrike" kern="1200" cap="none" spc="0" normalizeH="0" baseline="0" noProof="0" dirty="0">
              <a:ln>
                <a:noFill/>
              </a:ln>
              <a:solidFill>
                <a:prstClr val="white">
                  <a:lumMod val="75000"/>
                </a:prstClr>
              </a:solidFill>
              <a:effectLst/>
              <a:uLnTx/>
              <a:uFillTx/>
              <a:latin typeface="Titillium Web Light" panose="00000400000000000000" pitchFamily="2" charset="0"/>
              <a:ea typeface="+mn-ea"/>
              <a:cs typeface="+mn-cs"/>
            </a:endParaRPr>
          </a:p>
        </p:txBody>
      </p:sp>
      <p:grpSp>
        <p:nvGrpSpPr>
          <p:cNvPr id="34" name="Group 102">
            <a:extLst>
              <a:ext uri="{FF2B5EF4-FFF2-40B4-BE49-F238E27FC236}">
                <a16:creationId xmlns:a16="http://schemas.microsoft.com/office/drawing/2014/main" id="{DF437CE7-E44D-32AD-8034-A0ACD1168622}"/>
              </a:ext>
            </a:extLst>
          </p:cNvPr>
          <p:cNvGrpSpPr>
            <a:grpSpLocks noChangeAspect="1"/>
          </p:cNvGrpSpPr>
          <p:nvPr/>
        </p:nvGrpSpPr>
        <p:grpSpPr bwMode="auto">
          <a:xfrm>
            <a:off x="7518632" y="688941"/>
            <a:ext cx="105141" cy="21127"/>
            <a:chOff x="1435" y="2474"/>
            <a:chExt cx="214" cy="43"/>
          </a:xfrm>
        </p:grpSpPr>
        <p:sp>
          <p:nvSpPr>
            <p:cNvPr id="38" name="Freeform 106">
              <a:extLst>
                <a:ext uri="{FF2B5EF4-FFF2-40B4-BE49-F238E27FC236}">
                  <a16:creationId xmlns:a16="http://schemas.microsoft.com/office/drawing/2014/main" id="{9742F099-5BCB-648A-81FE-3339DB36ED1F}"/>
                </a:ext>
              </a:extLst>
            </p:cNvPr>
            <p:cNvSpPr>
              <a:spLocks/>
            </p:cNvSpPr>
            <p:nvPr/>
          </p:nvSpPr>
          <p:spPr bwMode="auto">
            <a:xfrm>
              <a:off x="1435"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07">
              <a:extLst>
                <a:ext uri="{FF2B5EF4-FFF2-40B4-BE49-F238E27FC236}">
                  <a16:creationId xmlns:a16="http://schemas.microsoft.com/office/drawing/2014/main" id="{C744A72E-06A2-D953-EAF0-233400044DE6}"/>
                </a:ext>
              </a:extLst>
            </p:cNvPr>
            <p:cNvSpPr>
              <a:spLocks/>
            </p:cNvSpPr>
            <p:nvPr/>
          </p:nvSpPr>
          <p:spPr bwMode="auto">
            <a:xfrm>
              <a:off x="1489"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08">
              <a:extLst>
                <a:ext uri="{FF2B5EF4-FFF2-40B4-BE49-F238E27FC236}">
                  <a16:creationId xmlns:a16="http://schemas.microsoft.com/office/drawing/2014/main" id="{C6015DEF-AD04-97E4-D5DD-98DB920E4630}"/>
                </a:ext>
              </a:extLst>
            </p:cNvPr>
            <p:cNvSpPr>
              <a:spLocks/>
            </p:cNvSpPr>
            <p:nvPr/>
          </p:nvSpPr>
          <p:spPr bwMode="auto">
            <a:xfrm>
              <a:off x="1542"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09">
              <a:extLst>
                <a:ext uri="{FF2B5EF4-FFF2-40B4-BE49-F238E27FC236}">
                  <a16:creationId xmlns:a16="http://schemas.microsoft.com/office/drawing/2014/main" id="{7C460DAE-8F1C-754D-6D99-217C85C4A331}"/>
                </a:ext>
              </a:extLst>
            </p:cNvPr>
            <p:cNvSpPr>
              <a:spLocks/>
            </p:cNvSpPr>
            <p:nvPr/>
          </p:nvSpPr>
          <p:spPr bwMode="auto">
            <a:xfrm>
              <a:off x="1596"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10">
              <a:extLst>
                <a:ext uri="{FF2B5EF4-FFF2-40B4-BE49-F238E27FC236}">
                  <a16:creationId xmlns:a16="http://schemas.microsoft.com/office/drawing/2014/main" id="{861EB260-BB39-7150-8049-F36A65DB70AA}"/>
                </a:ext>
              </a:extLst>
            </p:cNvPr>
            <p:cNvSpPr>
              <a:spLocks/>
            </p:cNvSpPr>
            <p:nvPr/>
          </p:nvSpPr>
          <p:spPr bwMode="auto">
            <a:xfrm>
              <a:off x="1649" y="2474"/>
              <a:ext cx="0" cy="43"/>
            </a:xfrm>
            <a:custGeom>
              <a:avLst/>
              <a:gdLst>
                <a:gd name="T0" fmla="*/ 70 h 70"/>
                <a:gd name="T1" fmla="*/ 70 h 70"/>
                <a:gd name="T2" fmla="*/ 0 h 70"/>
              </a:gdLst>
              <a:ahLst/>
              <a:cxnLst>
                <a:cxn ang="0">
                  <a:pos x="0" y="T0"/>
                </a:cxn>
                <a:cxn ang="0">
                  <a:pos x="0" y="T1"/>
                </a:cxn>
                <a:cxn ang="0">
                  <a:pos x="0" y="T2"/>
                </a:cxn>
              </a:cxnLst>
              <a:rect l="0" t="0" r="r" b="b"/>
              <a:pathLst>
                <a:path h="70">
                  <a:moveTo>
                    <a:pt x="0" y="70"/>
                  </a:moveTo>
                  <a:lnTo>
                    <a:pt x="0" y="70"/>
                  </a:lnTo>
                  <a:lnTo>
                    <a:pt x="0"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96" tIns="34298" rIns="68596" bIns="3429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oup 61">
            <a:extLst>
              <a:ext uri="{FF2B5EF4-FFF2-40B4-BE49-F238E27FC236}">
                <a16:creationId xmlns:a16="http://schemas.microsoft.com/office/drawing/2014/main" id="{0DC30061-AF9D-F80F-60CC-886AEBD25C60}"/>
              </a:ext>
            </a:extLst>
          </p:cNvPr>
          <p:cNvGrpSpPr/>
          <p:nvPr/>
        </p:nvGrpSpPr>
        <p:grpSpPr>
          <a:xfrm>
            <a:off x="9349219" y="419289"/>
            <a:ext cx="745097" cy="752435"/>
            <a:chOff x="6455568" y="277070"/>
            <a:chExt cx="499628" cy="499049"/>
          </a:xfrm>
        </p:grpSpPr>
        <p:sp>
          <p:nvSpPr>
            <p:cNvPr id="58" name="Flowchart: Connector 57">
              <a:extLst>
                <a:ext uri="{FF2B5EF4-FFF2-40B4-BE49-F238E27FC236}">
                  <a16:creationId xmlns:a16="http://schemas.microsoft.com/office/drawing/2014/main" id="{8F3B6475-CC8E-7E3F-77A8-FAB7FCCECA91}"/>
                </a:ext>
              </a:extLst>
            </p:cNvPr>
            <p:cNvSpPr/>
            <p:nvPr/>
          </p:nvSpPr>
          <p:spPr>
            <a:xfrm>
              <a:off x="6455568" y="277070"/>
              <a:ext cx="499628" cy="499049"/>
            </a:xfrm>
            <a:prstGeom prst="flowChartConnector">
              <a:avLst/>
            </a:prstGeom>
            <a:solidFill>
              <a:srgbClr val="007D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Power</a:t>
              </a:r>
              <a:endParaRPr kumimoji="0" lang="en-GB" sz="10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endParaRPr>
            </a:p>
          </p:txBody>
        </p:sp>
        <p:grpSp>
          <p:nvGrpSpPr>
            <p:cNvPr id="59" name="Group 4">
              <a:extLst>
                <a:ext uri="{FF2B5EF4-FFF2-40B4-BE49-F238E27FC236}">
                  <a16:creationId xmlns:a16="http://schemas.microsoft.com/office/drawing/2014/main" id="{28DEF2D9-1137-BE07-484C-BFCC36AA06C6}"/>
                </a:ext>
              </a:extLst>
            </p:cNvPr>
            <p:cNvGrpSpPr>
              <a:grpSpLocks noChangeAspect="1"/>
            </p:cNvGrpSpPr>
            <p:nvPr/>
          </p:nvGrpSpPr>
          <p:grpSpPr bwMode="auto">
            <a:xfrm>
              <a:off x="6649879" y="377834"/>
              <a:ext cx="103382" cy="135859"/>
              <a:chOff x="566" y="1397"/>
              <a:chExt cx="366" cy="481"/>
            </a:xfrm>
          </p:grpSpPr>
          <p:sp>
            <p:nvSpPr>
              <p:cNvPr id="60" name="Freeform 5">
                <a:extLst>
                  <a:ext uri="{FF2B5EF4-FFF2-40B4-BE49-F238E27FC236}">
                    <a16:creationId xmlns:a16="http://schemas.microsoft.com/office/drawing/2014/main" id="{ADE196D3-7B5E-3748-B6AA-C8B2B1C5A9FA}"/>
                  </a:ext>
                </a:extLst>
              </p:cNvPr>
              <p:cNvSpPr>
                <a:spLocks/>
              </p:cNvSpPr>
              <p:nvPr/>
            </p:nvSpPr>
            <p:spPr bwMode="auto">
              <a:xfrm>
                <a:off x="645" y="1714"/>
                <a:ext cx="195" cy="164"/>
              </a:xfrm>
              <a:custGeom>
                <a:avLst/>
                <a:gdLst>
                  <a:gd name="T0" fmla="*/ 84 w 315"/>
                  <a:gd name="T1" fmla="*/ 268 h 268"/>
                  <a:gd name="T2" fmla="*/ 84 w 315"/>
                  <a:gd name="T3" fmla="*/ 268 h 268"/>
                  <a:gd name="T4" fmla="*/ 70 w 315"/>
                  <a:gd name="T5" fmla="*/ 0 h 268"/>
                  <a:gd name="T6" fmla="*/ 139 w 315"/>
                  <a:gd name="T7" fmla="*/ 110 h 268"/>
                  <a:gd name="T8" fmla="*/ 220 w 315"/>
                  <a:gd name="T9" fmla="*/ 188 h 268"/>
                  <a:gd name="T10" fmla="*/ 296 w 315"/>
                  <a:gd name="T11" fmla="*/ 120 h 268"/>
                  <a:gd name="T12" fmla="*/ 253 w 315"/>
                  <a:gd name="T13" fmla="*/ 268 h 268"/>
                </a:gdLst>
                <a:ahLst/>
                <a:cxnLst>
                  <a:cxn ang="0">
                    <a:pos x="T0" y="T1"/>
                  </a:cxn>
                  <a:cxn ang="0">
                    <a:pos x="T2" y="T3"/>
                  </a:cxn>
                  <a:cxn ang="0">
                    <a:pos x="T4" y="T5"/>
                  </a:cxn>
                  <a:cxn ang="0">
                    <a:pos x="T6" y="T7"/>
                  </a:cxn>
                  <a:cxn ang="0">
                    <a:pos x="T8" y="T9"/>
                  </a:cxn>
                  <a:cxn ang="0">
                    <a:pos x="T10" y="T11"/>
                  </a:cxn>
                  <a:cxn ang="0">
                    <a:pos x="T12" y="T13"/>
                  </a:cxn>
                </a:cxnLst>
                <a:rect l="0" t="0" r="r" b="b"/>
                <a:pathLst>
                  <a:path w="315" h="268">
                    <a:moveTo>
                      <a:pt x="84" y="268"/>
                    </a:moveTo>
                    <a:lnTo>
                      <a:pt x="84" y="268"/>
                    </a:lnTo>
                    <a:cubicBezTo>
                      <a:pt x="0" y="156"/>
                      <a:pt x="91" y="99"/>
                      <a:pt x="70" y="0"/>
                    </a:cubicBezTo>
                    <a:cubicBezTo>
                      <a:pt x="119" y="30"/>
                      <a:pt x="128" y="69"/>
                      <a:pt x="139" y="110"/>
                    </a:cubicBezTo>
                    <a:cubicBezTo>
                      <a:pt x="149" y="151"/>
                      <a:pt x="184" y="188"/>
                      <a:pt x="220" y="188"/>
                    </a:cubicBezTo>
                    <a:cubicBezTo>
                      <a:pt x="257" y="189"/>
                      <a:pt x="284" y="161"/>
                      <a:pt x="296" y="120"/>
                    </a:cubicBezTo>
                    <a:cubicBezTo>
                      <a:pt x="315" y="198"/>
                      <a:pt x="282" y="238"/>
                      <a:pt x="253" y="268"/>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1" tIns="45731" rIns="91461" bIns="45731" numCol="1" anchor="t" anchorCtr="0" compatLnSpc="1">
                <a:prstTxWarp prst="textNoShape">
                  <a:avLst/>
                </a:prstTxWarp>
              </a:bodyPr>
              <a:lstStyle/>
              <a:p>
                <a:pPr marL="0" marR="0" lvl="0" indent="0" algn="l" defTabSz="1088502" rtl="0" eaLnBrk="1" fontAlgn="auto" latinLnBrk="0" hangingPunct="1">
                  <a:lnSpc>
                    <a:spcPct val="100000"/>
                  </a:lnSpc>
                  <a:spcBef>
                    <a:spcPts val="0"/>
                  </a:spcBef>
                  <a:spcAft>
                    <a:spcPts val="0"/>
                  </a:spcAft>
                  <a:buClrTx/>
                  <a:buSzTx/>
                  <a:buFontTx/>
                  <a:buNone/>
                  <a:tabLst/>
                  <a:defRPr/>
                </a:pPr>
                <a:endParaRPr kumimoji="0" lang="en-MY" sz="2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1" name="Freeform 6">
                <a:extLst>
                  <a:ext uri="{FF2B5EF4-FFF2-40B4-BE49-F238E27FC236}">
                    <a16:creationId xmlns:a16="http://schemas.microsoft.com/office/drawing/2014/main" id="{A6867E1E-4F70-5CCF-111F-FAC0EB6615C3}"/>
                  </a:ext>
                </a:extLst>
              </p:cNvPr>
              <p:cNvSpPr>
                <a:spLocks/>
              </p:cNvSpPr>
              <p:nvPr/>
            </p:nvSpPr>
            <p:spPr bwMode="auto">
              <a:xfrm>
                <a:off x="566" y="1397"/>
                <a:ext cx="366" cy="470"/>
              </a:xfrm>
              <a:custGeom>
                <a:avLst/>
                <a:gdLst>
                  <a:gd name="T0" fmla="*/ 483 w 591"/>
                  <a:gd name="T1" fmla="*/ 769 h 769"/>
                  <a:gd name="T2" fmla="*/ 483 w 591"/>
                  <a:gd name="T3" fmla="*/ 769 h 769"/>
                  <a:gd name="T4" fmla="*/ 591 w 591"/>
                  <a:gd name="T5" fmla="*/ 572 h 769"/>
                  <a:gd name="T6" fmla="*/ 469 w 591"/>
                  <a:gd name="T7" fmla="*/ 352 h 769"/>
                  <a:gd name="T8" fmla="*/ 452 w 591"/>
                  <a:gd name="T9" fmla="*/ 461 h 769"/>
                  <a:gd name="T10" fmla="*/ 324 w 591"/>
                  <a:gd name="T11" fmla="*/ 422 h 769"/>
                  <a:gd name="T12" fmla="*/ 392 w 591"/>
                  <a:gd name="T13" fmla="*/ 252 h 769"/>
                  <a:gd name="T14" fmla="*/ 222 w 591"/>
                  <a:gd name="T15" fmla="*/ 0 h 769"/>
                  <a:gd name="T16" fmla="*/ 143 w 591"/>
                  <a:gd name="T17" fmla="*/ 304 h 769"/>
                  <a:gd name="T18" fmla="*/ 0 w 591"/>
                  <a:gd name="T19" fmla="*/ 554 h 769"/>
                  <a:gd name="T20" fmla="*/ 125 w 591"/>
                  <a:gd name="T21" fmla="*/ 7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769">
                    <a:moveTo>
                      <a:pt x="483" y="769"/>
                    </a:moveTo>
                    <a:lnTo>
                      <a:pt x="483" y="769"/>
                    </a:lnTo>
                    <a:cubicBezTo>
                      <a:pt x="551" y="707"/>
                      <a:pt x="591" y="642"/>
                      <a:pt x="591" y="572"/>
                    </a:cubicBezTo>
                    <a:cubicBezTo>
                      <a:pt x="591" y="470"/>
                      <a:pt x="538" y="387"/>
                      <a:pt x="469" y="352"/>
                    </a:cubicBezTo>
                    <a:cubicBezTo>
                      <a:pt x="492" y="396"/>
                      <a:pt x="479" y="435"/>
                      <a:pt x="452" y="461"/>
                    </a:cubicBezTo>
                    <a:cubicBezTo>
                      <a:pt x="425" y="487"/>
                      <a:pt x="329" y="493"/>
                      <a:pt x="324" y="422"/>
                    </a:cubicBezTo>
                    <a:cubicBezTo>
                      <a:pt x="320" y="358"/>
                      <a:pt x="373" y="363"/>
                      <a:pt x="392" y="252"/>
                    </a:cubicBezTo>
                    <a:cubicBezTo>
                      <a:pt x="412" y="141"/>
                      <a:pt x="313" y="36"/>
                      <a:pt x="222" y="0"/>
                    </a:cubicBezTo>
                    <a:cubicBezTo>
                      <a:pt x="295" y="63"/>
                      <a:pt x="271" y="175"/>
                      <a:pt x="143" y="304"/>
                    </a:cubicBezTo>
                    <a:cubicBezTo>
                      <a:pt x="57" y="390"/>
                      <a:pt x="0" y="450"/>
                      <a:pt x="0" y="554"/>
                    </a:cubicBezTo>
                    <a:cubicBezTo>
                      <a:pt x="0" y="631"/>
                      <a:pt x="67" y="738"/>
                      <a:pt x="125" y="769"/>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1" tIns="45731" rIns="91461" bIns="45731" numCol="1" anchor="t" anchorCtr="0" compatLnSpc="1">
                <a:prstTxWarp prst="textNoShape">
                  <a:avLst/>
                </a:prstTxWarp>
              </a:bodyPr>
              <a:lstStyle/>
              <a:p>
                <a:pPr marL="0" marR="0" lvl="0" indent="0" algn="l" defTabSz="1088502" rtl="0" eaLnBrk="1" fontAlgn="auto" latinLnBrk="0" hangingPunct="1">
                  <a:lnSpc>
                    <a:spcPct val="100000"/>
                  </a:lnSpc>
                  <a:spcBef>
                    <a:spcPts val="0"/>
                  </a:spcBef>
                  <a:spcAft>
                    <a:spcPts val="0"/>
                  </a:spcAft>
                  <a:buClrTx/>
                  <a:buSzTx/>
                  <a:buFontTx/>
                  <a:buNone/>
                  <a:tabLst/>
                  <a:defRPr/>
                </a:pPr>
                <a:endParaRPr kumimoji="0" lang="en-MY" sz="2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4F67E957-668F-4377-30D6-3C7617551A20}"/>
              </a:ext>
            </a:extLst>
          </p:cNvPr>
          <p:cNvSpPr/>
          <p:nvPr/>
        </p:nvSpPr>
        <p:spPr>
          <a:xfrm>
            <a:off x="-37022" y="3428136"/>
            <a:ext cx="12229022" cy="335259"/>
          </a:xfrm>
          <a:prstGeom prst="rect">
            <a:avLst/>
          </a:prstGeom>
          <a:gradFill flip="none" rotWithShape="1">
            <a:gsLst>
              <a:gs pos="62000">
                <a:srgbClr val="007DAB"/>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HRS Solution Provider and H</a:t>
            </a:r>
            <a:r>
              <a:rPr kumimoji="0" lang="en-US" sz="105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2</a:t>
            </a:r>
            <a:r>
              <a:rPr kumimoji="0" lang="en-US" sz="18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 System Integrator</a:t>
            </a:r>
            <a:endParaRPr kumimoji="0" lang="en-GB" sz="1800" b="0"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endParaRPr>
          </a:p>
        </p:txBody>
      </p:sp>
      <p:pic>
        <p:nvPicPr>
          <p:cNvPr id="32" name="Picture 31" descr="A picture containing text, font, graphics, logo&#10;&#10;Description automatically generated">
            <a:extLst>
              <a:ext uri="{FF2B5EF4-FFF2-40B4-BE49-F238E27FC236}">
                <a16:creationId xmlns:a16="http://schemas.microsoft.com/office/drawing/2014/main" id="{D70DE7F8-9F54-4D8C-A87C-79D20A85A4F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7906" y="5718097"/>
            <a:ext cx="1413385" cy="472339"/>
          </a:xfrm>
          <a:prstGeom prst="rect">
            <a:avLst/>
          </a:prstGeom>
        </p:spPr>
      </p:pic>
      <p:pic>
        <p:nvPicPr>
          <p:cNvPr id="44" name="Picture 43" descr="A picture containing symbol, logo, circle, trademark&#10;&#10;Description automatically generated">
            <a:extLst>
              <a:ext uri="{FF2B5EF4-FFF2-40B4-BE49-F238E27FC236}">
                <a16:creationId xmlns:a16="http://schemas.microsoft.com/office/drawing/2014/main" id="{AC7283B3-8B0F-8D29-1E19-FADC9CC872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72898" y="5701015"/>
            <a:ext cx="708102" cy="396537"/>
          </a:xfrm>
          <a:prstGeom prst="rect">
            <a:avLst/>
          </a:prstGeom>
        </p:spPr>
      </p:pic>
      <p:pic>
        <p:nvPicPr>
          <p:cNvPr id="47" name="Picture 46" descr="A picture containing symbol, logo, circle, emblem&#10;&#10;Description automatically generated">
            <a:extLst>
              <a:ext uri="{FF2B5EF4-FFF2-40B4-BE49-F238E27FC236}">
                <a16:creationId xmlns:a16="http://schemas.microsoft.com/office/drawing/2014/main" id="{940DA12E-BB25-3343-6DB7-05E2BE6C0A5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93070" y="5748034"/>
            <a:ext cx="436059" cy="356935"/>
          </a:xfrm>
          <a:prstGeom prst="rect">
            <a:avLst/>
          </a:prstGeom>
        </p:spPr>
      </p:pic>
      <p:pic>
        <p:nvPicPr>
          <p:cNvPr id="49" name="Picture 48" descr="A blue and white logo&#10;&#10;Description automatically generated with low confidence">
            <a:extLst>
              <a:ext uri="{FF2B5EF4-FFF2-40B4-BE49-F238E27FC236}">
                <a16:creationId xmlns:a16="http://schemas.microsoft.com/office/drawing/2014/main" id="{6CF2B20D-495B-2E4A-ECF8-D17807D2777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01885" y="5737871"/>
            <a:ext cx="655465" cy="326644"/>
          </a:xfrm>
          <a:prstGeom prst="rect">
            <a:avLst/>
          </a:prstGeom>
        </p:spPr>
      </p:pic>
      <p:pic>
        <p:nvPicPr>
          <p:cNvPr id="51" name="Picture 50" descr="A blue and white logo&#10;&#10;Description automatically generated with medium confidence">
            <a:extLst>
              <a:ext uri="{FF2B5EF4-FFF2-40B4-BE49-F238E27FC236}">
                <a16:creationId xmlns:a16="http://schemas.microsoft.com/office/drawing/2014/main" id="{4D83124D-889C-075E-C294-38AAF7CF937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93134" y="5618501"/>
            <a:ext cx="528932" cy="526219"/>
          </a:xfrm>
          <a:prstGeom prst="rect">
            <a:avLst/>
          </a:prstGeom>
        </p:spPr>
      </p:pic>
      <p:pic>
        <p:nvPicPr>
          <p:cNvPr id="53" name="Picture 52" descr="A logo of a plane&#10;&#10;Description automatically generated with low confidence">
            <a:extLst>
              <a:ext uri="{FF2B5EF4-FFF2-40B4-BE49-F238E27FC236}">
                <a16:creationId xmlns:a16="http://schemas.microsoft.com/office/drawing/2014/main" id="{626CA192-8793-9E61-1269-7DCD6455592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61390" y="5614736"/>
            <a:ext cx="601790" cy="601790"/>
          </a:xfrm>
          <a:prstGeom prst="rect">
            <a:avLst/>
          </a:prstGeom>
        </p:spPr>
      </p:pic>
      <p:pic>
        <p:nvPicPr>
          <p:cNvPr id="55" name="Picture 54" descr="A picture containing graphics, graphic design, design&#10;&#10;Description automatically generated">
            <a:extLst>
              <a:ext uri="{FF2B5EF4-FFF2-40B4-BE49-F238E27FC236}">
                <a16:creationId xmlns:a16="http://schemas.microsoft.com/office/drawing/2014/main" id="{9ED5B2BF-14FF-FD6F-E549-EF2ED7FC8E9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218273" y="5721506"/>
            <a:ext cx="700939" cy="429844"/>
          </a:xfrm>
          <a:prstGeom prst="rect">
            <a:avLst/>
          </a:prstGeom>
        </p:spPr>
      </p:pic>
    </p:spTree>
    <p:extLst>
      <p:ext uri="{BB962C8B-B14F-4D97-AF65-F5344CB8AC3E}">
        <p14:creationId xmlns:p14="http://schemas.microsoft.com/office/powerpoint/2010/main" val="3986345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863A-4E95-6206-CE53-658A35B445EB}"/>
              </a:ext>
            </a:extLst>
          </p:cNvPr>
          <p:cNvSpPr>
            <a:spLocks noGrp="1"/>
          </p:cNvSpPr>
          <p:nvPr>
            <p:ph type="ctrTitle"/>
          </p:nvPr>
        </p:nvSpPr>
        <p:spPr>
          <a:xfrm>
            <a:off x="1524000" y="1122363"/>
            <a:ext cx="9144000" cy="1710989"/>
          </a:xfrm>
        </p:spPr>
        <p:txBody>
          <a:bodyPr>
            <a:normAutofit/>
          </a:bodyPr>
          <a:lstStyle/>
          <a:p>
            <a:r>
              <a:rPr lang="en-US" dirty="0"/>
              <a:t>Deployment Examples</a:t>
            </a:r>
            <a:endParaRPr lang="en-GB" dirty="0"/>
          </a:p>
        </p:txBody>
      </p:sp>
      <p:sp>
        <p:nvSpPr>
          <p:cNvPr id="5" name="TextBox 6">
            <a:extLst>
              <a:ext uri="{FF2B5EF4-FFF2-40B4-BE49-F238E27FC236}">
                <a16:creationId xmlns:a16="http://schemas.microsoft.com/office/drawing/2014/main" id="{C964E810-FF80-5AC2-A1E9-227773779596}"/>
              </a:ext>
            </a:extLst>
          </p:cNvPr>
          <p:cNvSpPr txBox="1"/>
          <p:nvPr/>
        </p:nvSpPr>
        <p:spPr>
          <a:xfrm>
            <a:off x="4481215" y="6403864"/>
            <a:ext cx="3229570" cy="250581"/>
          </a:xfrm>
          <a:prstGeom prst="rect">
            <a:avLst/>
          </a:prstGeom>
        </p:spPr>
        <p:txBody>
          <a:bodyPr lIns="0" tIns="0" rIns="0" bIns="0" rtlCol="0" anchor="t">
            <a:spAutoFit/>
          </a:bodyPr>
          <a:lstStyle/>
          <a:p>
            <a:pPr algn="ctr">
              <a:lnSpc>
                <a:spcPts val="2200"/>
              </a:lnSpc>
              <a:spcBef>
                <a:spcPct val="0"/>
              </a:spcBef>
            </a:pPr>
            <a:r>
              <a:rPr lang="en-US" sz="1200" dirty="0">
                <a:solidFill>
                  <a:srgbClr val="0E66BD"/>
                </a:solidFill>
                <a:latin typeface="Rubik"/>
              </a:rPr>
              <a:t>www.fuelcellsystems.co.uk</a:t>
            </a:r>
          </a:p>
        </p:txBody>
      </p:sp>
    </p:spTree>
    <p:extLst>
      <p:ext uri="{BB962C8B-B14F-4D97-AF65-F5344CB8AC3E}">
        <p14:creationId xmlns:p14="http://schemas.microsoft.com/office/powerpoint/2010/main" val="3937207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2D62-8B11-72CB-DFCD-FB208E542043}"/>
              </a:ext>
            </a:extLst>
          </p:cNvPr>
          <p:cNvSpPr>
            <a:spLocks noGrp="1"/>
          </p:cNvSpPr>
          <p:nvPr>
            <p:ph type="title"/>
          </p:nvPr>
        </p:nvSpPr>
        <p:spPr/>
        <p:txBody>
          <a:bodyPr/>
          <a:lstStyle/>
          <a:p>
            <a:r>
              <a:rPr lang="en-US" dirty="0" err="1"/>
              <a:t>HyTruck</a:t>
            </a:r>
            <a:r>
              <a:rPr lang="en-US" dirty="0"/>
              <a:t>: Goodwood </a:t>
            </a:r>
            <a:r>
              <a:rPr lang="en-US" dirty="0" err="1"/>
              <a:t>FoS</a:t>
            </a:r>
            <a:endParaRPr lang="en-GB" dirty="0"/>
          </a:p>
        </p:txBody>
      </p:sp>
      <p:pic>
        <p:nvPicPr>
          <p:cNvPr id="10" name="Content Placeholder 9">
            <a:extLst>
              <a:ext uri="{FF2B5EF4-FFF2-40B4-BE49-F238E27FC236}">
                <a16:creationId xmlns:a16="http://schemas.microsoft.com/office/drawing/2014/main" id="{F697A9BC-78CA-6B52-66E6-E28E6FCCB769}"/>
              </a:ext>
            </a:extLst>
          </p:cNvPr>
          <p:cNvPicPr>
            <a:picLocks noGrp="1" noChangeAspect="1"/>
          </p:cNvPicPr>
          <p:nvPr>
            <p:ph idx="1"/>
          </p:nvPr>
        </p:nvPicPr>
        <p:blipFill>
          <a:blip r:embed="rId3"/>
          <a:stretch>
            <a:fillRect/>
          </a:stretch>
        </p:blipFill>
        <p:spPr>
          <a:xfrm>
            <a:off x="838200" y="1452400"/>
            <a:ext cx="5652401" cy="4351338"/>
          </a:xfrm>
        </p:spPr>
      </p:pic>
      <p:pic>
        <p:nvPicPr>
          <p:cNvPr id="12" name="Picture 11">
            <a:extLst>
              <a:ext uri="{FF2B5EF4-FFF2-40B4-BE49-F238E27FC236}">
                <a16:creationId xmlns:a16="http://schemas.microsoft.com/office/drawing/2014/main" id="{F46C2340-CB30-FB7F-1B0D-ECB309986646}"/>
              </a:ext>
            </a:extLst>
          </p:cNvPr>
          <p:cNvPicPr>
            <a:picLocks noChangeAspect="1"/>
          </p:cNvPicPr>
          <p:nvPr/>
        </p:nvPicPr>
        <p:blipFill>
          <a:blip r:embed="rId4"/>
          <a:stretch>
            <a:fillRect/>
          </a:stretch>
        </p:blipFill>
        <p:spPr>
          <a:xfrm>
            <a:off x="6490601" y="3197308"/>
            <a:ext cx="5334462" cy="3391194"/>
          </a:xfrm>
          <a:prstGeom prst="rect">
            <a:avLst/>
          </a:prstGeom>
        </p:spPr>
      </p:pic>
      <p:pic>
        <p:nvPicPr>
          <p:cNvPr id="2054" name="Picture 6" descr="Vehicle Wrapping, Car Wraps - Goodwood Festival of Speed | It's A Wrap  Branding | 3M">
            <a:extLst>
              <a:ext uri="{FF2B5EF4-FFF2-40B4-BE49-F238E27FC236}">
                <a16:creationId xmlns:a16="http://schemas.microsoft.com/office/drawing/2014/main" id="{C97AD706-292F-3AE4-41DB-E310E86A672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16363" y="1452400"/>
            <a:ext cx="3211675" cy="11655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A18F386-FA8E-AD91-429B-61A4FB069A6C}"/>
              </a:ext>
            </a:extLst>
          </p:cNvPr>
          <p:cNvPicPr>
            <a:picLocks noChangeAspect="1"/>
          </p:cNvPicPr>
          <p:nvPr/>
        </p:nvPicPr>
        <p:blipFill>
          <a:blip r:embed="rId6"/>
          <a:stretch>
            <a:fillRect/>
          </a:stretch>
        </p:blipFill>
        <p:spPr>
          <a:xfrm>
            <a:off x="7973477" y="2706432"/>
            <a:ext cx="2097206" cy="402371"/>
          </a:xfrm>
          <a:prstGeom prst="rect">
            <a:avLst/>
          </a:prstGeom>
        </p:spPr>
      </p:pic>
    </p:spTree>
    <p:extLst>
      <p:ext uri="{BB962C8B-B14F-4D97-AF65-F5344CB8AC3E}">
        <p14:creationId xmlns:p14="http://schemas.microsoft.com/office/powerpoint/2010/main" val="770195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2D62-8B11-72CB-DFCD-FB208E542043}"/>
              </a:ext>
            </a:extLst>
          </p:cNvPr>
          <p:cNvSpPr>
            <a:spLocks noGrp="1"/>
          </p:cNvSpPr>
          <p:nvPr>
            <p:ph type="title"/>
          </p:nvPr>
        </p:nvSpPr>
        <p:spPr/>
        <p:txBody>
          <a:bodyPr/>
          <a:lstStyle/>
          <a:p>
            <a:r>
              <a:rPr lang="en-US" dirty="0" err="1"/>
              <a:t>HyTruck</a:t>
            </a:r>
            <a:r>
              <a:rPr lang="en-US" dirty="0"/>
              <a:t>: BMW ix5 </a:t>
            </a:r>
            <a:r>
              <a:rPr lang="en-US" dirty="0" err="1"/>
              <a:t>Refuelling</a:t>
            </a:r>
            <a:endParaRPr lang="en-GB" dirty="0"/>
          </a:p>
        </p:txBody>
      </p:sp>
      <p:pic>
        <p:nvPicPr>
          <p:cNvPr id="4" name="Picture 3">
            <a:extLst>
              <a:ext uri="{FF2B5EF4-FFF2-40B4-BE49-F238E27FC236}">
                <a16:creationId xmlns:a16="http://schemas.microsoft.com/office/drawing/2014/main" id="{61837814-A17F-82FC-A592-FA6F66C116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825625"/>
            <a:ext cx="5592593" cy="3473499"/>
          </a:xfrm>
          <a:prstGeom prst="rect">
            <a:avLst/>
          </a:prstGeom>
        </p:spPr>
      </p:pic>
      <p:pic>
        <p:nvPicPr>
          <p:cNvPr id="5" name="Picture 4" descr="A person standing next to a car&#10;&#10;Description automatically generated with medium confidence">
            <a:extLst>
              <a:ext uri="{FF2B5EF4-FFF2-40B4-BE49-F238E27FC236}">
                <a16:creationId xmlns:a16="http://schemas.microsoft.com/office/drawing/2014/main" id="{81B09B19-CC49-3EE6-610A-D14D7E741B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7425" y="2516090"/>
            <a:ext cx="3376375" cy="2246606"/>
          </a:xfrm>
          <a:prstGeom prst="rect">
            <a:avLst/>
          </a:prstGeom>
        </p:spPr>
      </p:pic>
      <p:pic>
        <p:nvPicPr>
          <p:cNvPr id="6" name="Picture 5">
            <a:extLst>
              <a:ext uri="{FF2B5EF4-FFF2-40B4-BE49-F238E27FC236}">
                <a16:creationId xmlns:a16="http://schemas.microsoft.com/office/drawing/2014/main" id="{E93F2B32-BB6B-5FFA-0A55-05FA70347C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5662" y="3043927"/>
            <a:ext cx="1036893" cy="1036893"/>
          </a:xfrm>
          <a:prstGeom prst="rect">
            <a:avLst/>
          </a:prstGeom>
        </p:spPr>
      </p:pic>
    </p:spTree>
    <p:extLst>
      <p:ext uri="{BB962C8B-B14F-4D97-AF65-F5344CB8AC3E}">
        <p14:creationId xmlns:p14="http://schemas.microsoft.com/office/powerpoint/2010/main" val="4237185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2D62-8B11-72CB-DFCD-FB208E542043}"/>
              </a:ext>
            </a:extLst>
          </p:cNvPr>
          <p:cNvSpPr>
            <a:spLocks noGrp="1"/>
          </p:cNvSpPr>
          <p:nvPr>
            <p:ph type="title"/>
          </p:nvPr>
        </p:nvSpPr>
        <p:spPr/>
        <p:txBody>
          <a:bodyPr/>
          <a:lstStyle/>
          <a:p>
            <a:r>
              <a:rPr lang="en-US" dirty="0" err="1"/>
              <a:t>HyTruck:HyFlyer</a:t>
            </a:r>
            <a:r>
              <a:rPr lang="en-US" dirty="0"/>
              <a:t> I </a:t>
            </a:r>
            <a:endParaRPr lang="en-GB" dirty="0"/>
          </a:p>
        </p:txBody>
      </p:sp>
      <p:pic>
        <p:nvPicPr>
          <p:cNvPr id="4" name="Picture 3">
            <a:extLst>
              <a:ext uri="{FF2B5EF4-FFF2-40B4-BE49-F238E27FC236}">
                <a16:creationId xmlns:a16="http://schemas.microsoft.com/office/drawing/2014/main" id="{67AA0B26-5F8A-C2BF-E9C3-69420332AE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0632" y="1844736"/>
            <a:ext cx="4597454" cy="2244234"/>
          </a:xfrm>
          <a:prstGeom prst="rect">
            <a:avLst/>
          </a:prstGeom>
        </p:spPr>
      </p:pic>
      <p:pic>
        <p:nvPicPr>
          <p:cNvPr id="5" name="Picture 4" descr="A picture containing text, grass, outdoor, sky&#10;&#10;Description automatically generated">
            <a:extLst>
              <a:ext uri="{FF2B5EF4-FFF2-40B4-BE49-F238E27FC236}">
                <a16:creationId xmlns:a16="http://schemas.microsoft.com/office/drawing/2014/main" id="{3A746CF1-DB72-3F90-359B-42FF27717C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0899" y="4088971"/>
            <a:ext cx="4092901" cy="2090822"/>
          </a:xfrm>
          <a:prstGeom prst="rect">
            <a:avLst/>
          </a:prstGeom>
        </p:spPr>
      </p:pic>
      <p:pic>
        <p:nvPicPr>
          <p:cNvPr id="6" name="Picture 5">
            <a:extLst>
              <a:ext uri="{FF2B5EF4-FFF2-40B4-BE49-F238E27FC236}">
                <a16:creationId xmlns:a16="http://schemas.microsoft.com/office/drawing/2014/main" id="{62C74EC9-13EE-4ED0-B937-500B20E8C3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3634" y="1853798"/>
            <a:ext cx="1656184" cy="498070"/>
          </a:xfrm>
          <a:prstGeom prst="rect">
            <a:avLst/>
          </a:prstGeom>
        </p:spPr>
      </p:pic>
      <p:pic>
        <p:nvPicPr>
          <p:cNvPr id="7" name="Picture 6">
            <a:extLst>
              <a:ext uri="{FF2B5EF4-FFF2-40B4-BE49-F238E27FC236}">
                <a16:creationId xmlns:a16="http://schemas.microsoft.com/office/drawing/2014/main" id="{111C7FE9-CF48-4234-7D9B-7A4D4D373B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31666" y="2512332"/>
            <a:ext cx="1080120" cy="727993"/>
          </a:xfrm>
          <a:prstGeom prst="rect">
            <a:avLst/>
          </a:prstGeom>
        </p:spPr>
      </p:pic>
      <p:pic>
        <p:nvPicPr>
          <p:cNvPr id="8" name="Picture 7">
            <a:extLst>
              <a:ext uri="{FF2B5EF4-FFF2-40B4-BE49-F238E27FC236}">
                <a16:creationId xmlns:a16="http://schemas.microsoft.com/office/drawing/2014/main" id="{E3044DDF-10A4-2E24-05B6-3CEBF9E5A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1825625"/>
            <a:ext cx="2726094" cy="2044571"/>
          </a:xfrm>
          <a:prstGeom prst="rect">
            <a:avLst/>
          </a:prstGeom>
        </p:spPr>
      </p:pic>
      <p:pic>
        <p:nvPicPr>
          <p:cNvPr id="9" name="Picture 8">
            <a:extLst>
              <a:ext uri="{FF2B5EF4-FFF2-40B4-BE49-F238E27FC236}">
                <a16:creationId xmlns:a16="http://schemas.microsoft.com/office/drawing/2014/main" id="{18CA27E8-E3CB-171F-53DA-CDC1675647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1220" y="4326544"/>
            <a:ext cx="2411820" cy="1609711"/>
          </a:xfrm>
          <a:prstGeom prst="rect">
            <a:avLst/>
          </a:prstGeom>
        </p:spPr>
      </p:pic>
      <p:pic>
        <p:nvPicPr>
          <p:cNvPr id="10" name="Picture 9">
            <a:extLst>
              <a:ext uri="{FF2B5EF4-FFF2-40B4-BE49-F238E27FC236}">
                <a16:creationId xmlns:a16="http://schemas.microsoft.com/office/drawing/2014/main" id="{5CD707DA-2473-5D5B-A106-BA212A5EEA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5104" y="3448188"/>
            <a:ext cx="2152038" cy="2866190"/>
          </a:xfrm>
          <a:prstGeom prst="rect">
            <a:avLst/>
          </a:prstGeom>
        </p:spPr>
      </p:pic>
    </p:spTree>
    <p:extLst>
      <p:ext uri="{BB962C8B-B14F-4D97-AF65-F5344CB8AC3E}">
        <p14:creationId xmlns:p14="http://schemas.microsoft.com/office/powerpoint/2010/main" val="938780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E6C649-9E39-56B4-9E68-F830F54898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4422" y="3811785"/>
            <a:ext cx="4159449" cy="2681090"/>
          </a:xfrm>
          <a:prstGeom prst="rect">
            <a:avLst/>
          </a:prstGeom>
        </p:spPr>
      </p:pic>
      <p:sp>
        <p:nvSpPr>
          <p:cNvPr id="2" name="Title 1">
            <a:extLst>
              <a:ext uri="{FF2B5EF4-FFF2-40B4-BE49-F238E27FC236}">
                <a16:creationId xmlns:a16="http://schemas.microsoft.com/office/drawing/2014/main" id="{97832D62-8B11-72CB-DFCD-FB208E542043}"/>
              </a:ext>
            </a:extLst>
          </p:cNvPr>
          <p:cNvSpPr>
            <a:spLocks noGrp="1"/>
          </p:cNvSpPr>
          <p:nvPr>
            <p:ph type="title"/>
          </p:nvPr>
        </p:nvSpPr>
        <p:spPr/>
        <p:txBody>
          <a:bodyPr/>
          <a:lstStyle/>
          <a:p>
            <a:r>
              <a:rPr lang="en-US" dirty="0" err="1"/>
              <a:t>HyQube</a:t>
            </a:r>
            <a:r>
              <a:rPr lang="en-US" dirty="0"/>
              <a:t>: South Wales Buses</a:t>
            </a:r>
            <a:endParaRPr lang="en-GB" dirty="0"/>
          </a:p>
        </p:txBody>
      </p:sp>
      <p:pic>
        <p:nvPicPr>
          <p:cNvPr id="3074" name="Picture 2" descr="Hyppo">
            <a:extLst>
              <a:ext uri="{FF2B5EF4-FFF2-40B4-BE49-F238E27FC236}">
                <a16:creationId xmlns:a16="http://schemas.microsoft.com/office/drawing/2014/main" id="{DF5BFC9F-F5E1-B0DF-C9DF-5A269391627F}"/>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1355211" y="4998068"/>
            <a:ext cx="2274010" cy="9121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ero Emission Bus Conference | Brussels, 9-12th October 2023">
            <a:extLst>
              <a:ext uri="{FF2B5EF4-FFF2-40B4-BE49-F238E27FC236}">
                <a16:creationId xmlns:a16="http://schemas.microsoft.com/office/drawing/2014/main" id="{900836B7-F2AB-501A-FAFD-97F47885518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03124" y="2827596"/>
            <a:ext cx="2100142" cy="6315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outh Wales Transport">
            <a:extLst>
              <a:ext uri="{FF2B5EF4-FFF2-40B4-BE49-F238E27FC236}">
                <a16:creationId xmlns:a16="http://schemas.microsoft.com/office/drawing/2014/main" id="{A9308C73-B2D9-075A-C687-B73B20711E9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48864" y="2128318"/>
            <a:ext cx="2667841" cy="6686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D9C39AA-7CB5-B89F-C8CA-875D2845B0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0009" y="1508119"/>
            <a:ext cx="4365770" cy="3063882"/>
          </a:xfrm>
          <a:prstGeom prst="rect">
            <a:avLst/>
          </a:prstGeom>
        </p:spPr>
      </p:pic>
      <p:pic>
        <p:nvPicPr>
          <p:cNvPr id="3080" name="Picture 8" descr="Protium Closes Inaugural Funding Round — Protium">
            <a:extLst>
              <a:ext uri="{FF2B5EF4-FFF2-40B4-BE49-F238E27FC236}">
                <a16:creationId xmlns:a16="http://schemas.microsoft.com/office/drawing/2014/main" id="{BC64DF18-61D0-64E1-269C-F87D9A0B40A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503123" y="3850578"/>
            <a:ext cx="2100143" cy="40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381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D71E7F-AE6B-A713-91E6-E932DC7DE8F2}"/>
              </a:ext>
            </a:extLst>
          </p:cNvPr>
          <p:cNvSpPr/>
          <p:nvPr/>
        </p:nvSpPr>
        <p:spPr>
          <a:xfrm>
            <a:off x="9847439" y="520860"/>
            <a:ext cx="1932973" cy="8800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D139B523-001A-CC21-62A0-0BBA60E9F0A4}"/>
              </a:ext>
            </a:extLst>
          </p:cNvPr>
          <p:cNvSpPr>
            <a:spLocks noGrp="1"/>
          </p:cNvSpPr>
          <p:nvPr>
            <p:ph type="title"/>
          </p:nvPr>
        </p:nvSpPr>
        <p:spPr>
          <a:xfrm>
            <a:off x="838200" y="365125"/>
            <a:ext cx="10515600" cy="880015"/>
          </a:xfrm>
        </p:spPr>
        <p:txBody>
          <a:bodyPr>
            <a:normAutofit/>
          </a:bodyPr>
          <a:lstStyle/>
          <a:p>
            <a:r>
              <a:rPr lang="en-GB" sz="2400" dirty="0"/>
              <a:t>One Company – Multiple Solutions</a:t>
            </a:r>
          </a:p>
        </p:txBody>
      </p:sp>
      <p:pic>
        <p:nvPicPr>
          <p:cNvPr id="6" name="Picture 5">
            <a:extLst>
              <a:ext uri="{FF2B5EF4-FFF2-40B4-BE49-F238E27FC236}">
                <a16:creationId xmlns:a16="http://schemas.microsoft.com/office/drawing/2014/main" id="{B50AB026-6ED6-3378-77F7-6C611BABD45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10400" y="42335"/>
            <a:ext cx="5196625" cy="6817755"/>
          </a:xfrm>
          <a:prstGeom prst="rect">
            <a:avLst/>
          </a:prstGeom>
        </p:spPr>
      </p:pic>
      <p:sp>
        <p:nvSpPr>
          <p:cNvPr id="7" name="Content Placeholder 2">
            <a:extLst>
              <a:ext uri="{FF2B5EF4-FFF2-40B4-BE49-F238E27FC236}">
                <a16:creationId xmlns:a16="http://schemas.microsoft.com/office/drawing/2014/main" id="{F3E8FA81-9677-8F73-A580-1622D318E7D6}"/>
              </a:ext>
            </a:extLst>
          </p:cNvPr>
          <p:cNvSpPr>
            <a:spLocks noGrp="1"/>
          </p:cNvSpPr>
          <p:nvPr>
            <p:ph idx="1"/>
          </p:nvPr>
        </p:nvSpPr>
        <p:spPr>
          <a:xfrm>
            <a:off x="2792355" y="1690688"/>
            <a:ext cx="4218046" cy="4217244"/>
          </a:xfrm>
        </p:spPr>
        <p:txBody>
          <a:bodyPr>
            <a:normAutofit/>
          </a:bodyPr>
          <a:lstStyle/>
          <a:p>
            <a:pPr marL="0" indent="0">
              <a:buNone/>
            </a:pPr>
            <a:r>
              <a:rPr lang="en-GB" sz="1800" b="1" dirty="0">
                <a:solidFill>
                  <a:srgbClr val="0081DB"/>
                </a:solidFill>
              </a:rPr>
              <a:t>Fuel Cell Systems</a:t>
            </a:r>
          </a:p>
          <a:p>
            <a:pPr marL="0" indent="0">
              <a:buNone/>
            </a:pPr>
            <a:r>
              <a:rPr lang="en-GB" sz="1800" dirty="0"/>
              <a:t>Packaged HRS solutions</a:t>
            </a:r>
          </a:p>
          <a:p>
            <a:pPr marL="0" indent="0">
              <a:buNone/>
            </a:pPr>
            <a:r>
              <a:rPr lang="en-GB" sz="1800" dirty="0"/>
              <a:t>R&amp;D Centre of Excellence</a:t>
            </a:r>
          </a:p>
          <a:p>
            <a:pPr marL="0" indent="0">
              <a:buNone/>
            </a:pPr>
            <a:r>
              <a:rPr lang="en-GB" sz="1800" dirty="0"/>
              <a:t>Sale, deployment and support</a:t>
            </a:r>
          </a:p>
          <a:p>
            <a:pPr marL="0" indent="0">
              <a:buNone/>
            </a:pPr>
            <a:endParaRPr lang="en-GB" sz="1800" dirty="0"/>
          </a:p>
          <a:p>
            <a:pPr marL="0" indent="0">
              <a:buNone/>
            </a:pPr>
            <a:r>
              <a:rPr lang="en-GB" sz="1800" b="1" dirty="0" err="1">
                <a:solidFill>
                  <a:srgbClr val="0081DB"/>
                </a:solidFill>
              </a:rPr>
              <a:t>Hydrasun</a:t>
            </a:r>
            <a:endParaRPr lang="en-GB" sz="1800" b="1" dirty="0">
              <a:solidFill>
                <a:srgbClr val="0081DB"/>
              </a:solidFill>
            </a:endParaRPr>
          </a:p>
          <a:p>
            <a:pPr marL="0" indent="0">
              <a:buNone/>
            </a:pPr>
            <a:r>
              <a:rPr lang="en-GB" sz="1800" dirty="0"/>
              <a:t>Fuel Cell Systems parent company</a:t>
            </a:r>
          </a:p>
          <a:p>
            <a:pPr marL="0" indent="0">
              <a:buNone/>
            </a:pPr>
            <a:r>
              <a:rPr lang="en-GB" sz="1800" dirty="0"/>
              <a:t>Manufacturing partner</a:t>
            </a:r>
          </a:p>
          <a:p>
            <a:pPr marL="0" indent="0">
              <a:buNone/>
            </a:pPr>
            <a:r>
              <a:rPr lang="en-GB" sz="1800" dirty="0"/>
              <a:t>Design and full EPC large scale HRS solutions</a:t>
            </a:r>
          </a:p>
          <a:p>
            <a:pPr marL="0" indent="0">
              <a:buNone/>
            </a:pPr>
            <a:endParaRPr lang="en-GB" sz="1800" dirty="0"/>
          </a:p>
        </p:txBody>
      </p:sp>
      <p:pic>
        <p:nvPicPr>
          <p:cNvPr id="8" name="Picture 7" descr="A logo for a company&#10;&#10;Description automatically generated">
            <a:extLst>
              <a:ext uri="{FF2B5EF4-FFF2-40B4-BE49-F238E27FC236}">
                <a16:creationId xmlns:a16="http://schemas.microsoft.com/office/drawing/2014/main" id="{27871529-E14E-BADA-262E-37DB4C7CFE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104" y="1740421"/>
            <a:ext cx="1295400" cy="467208"/>
          </a:xfrm>
          <a:prstGeom prst="rect">
            <a:avLst/>
          </a:prstGeom>
        </p:spPr>
      </p:pic>
      <p:pic>
        <p:nvPicPr>
          <p:cNvPr id="9" name="Picture 8" descr="A blue and white logo&#10;&#10;Description automatically generated">
            <a:extLst>
              <a:ext uri="{FF2B5EF4-FFF2-40B4-BE49-F238E27FC236}">
                <a16:creationId xmlns:a16="http://schemas.microsoft.com/office/drawing/2014/main" id="{7EB6DB06-EFE8-B7DD-1EA8-D3F5F7C946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4160" y="3495006"/>
            <a:ext cx="1459288" cy="409947"/>
          </a:xfrm>
          <a:prstGeom prst="rect">
            <a:avLst/>
          </a:prstGeom>
        </p:spPr>
      </p:pic>
    </p:spTree>
    <p:extLst>
      <p:ext uri="{BB962C8B-B14F-4D97-AF65-F5344CB8AC3E}">
        <p14:creationId xmlns:p14="http://schemas.microsoft.com/office/powerpoint/2010/main" val="989629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2D62-8B11-72CB-DFCD-FB208E542043}"/>
              </a:ext>
            </a:extLst>
          </p:cNvPr>
          <p:cNvSpPr>
            <a:spLocks noGrp="1"/>
          </p:cNvSpPr>
          <p:nvPr>
            <p:ph type="title"/>
          </p:nvPr>
        </p:nvSpPr>
        <p:spPr/>
        <p:txBody>
          <a:bodyPr/>
          <a:lstStyle/>
          <a:p>
            <a:r>
              <a:rPr lang="en-US" dirty="0" err="1"/>
              <a:t>HyQube</a:t>
            </a:r>
            <a:r>
              <a:rPr lang="en-US" dirty="0"/>
              <a:t>: Toyota, Derby</a:t>
            </a:r>
            <a:endParaRPr lang="en-GB" dirty="0"/>
          </a:p>
        </p:txBody>
      </p:sp>
      <p:pic>
        <p:nvPicPr>
          <p:cNvPr id="5" name="Content Placeholder 4">
            <a:extLst>
              <a:ext uri="{FF2B5EF4-FFF2-40B4-BE49-F238E27FC236}">
                <a16:creationId xmlns:a16="http://schemas.microsoft.com/office/drawing/2014/main" id="{029A6440-F034-F128-8934-EC1A953071A3}"/>
              </a:ext>
            </a:extLst>
          </p:cNvPr>
          <p:cNvPicPr>
            <a:picLocks noGrp="1" noChangeAspect="1"/>
          </p:cNvPicPr>
          <p:nvPr>
            <p:ph idx="1"/>
          </p:nvPr>
        </p:nvPicPr>
        <p:blipFill>
          <a:blip r:embed="rId3"/>
          <a:stretch>
            <a:fillRect/>
          </a:stretch>
        </p:blipFill>
        <p:spPr>
          <a:xfrm>
            <a:off x="629781" y="1566510"/>
            <a:ext cx="5962405" cy="3724979"/>
          </a:xfrm>
          <a:prstGeom prst="rect">
            <a:avLst/>
          </a:prstGeom>
        </p:spPr>
      </p:pic>
      <p:pic>
        <p:nvPicPr>
          <p:cNvPr id="7" name="Picture 6">
            <a:extLst>
              <a:ext uri="{FF2B5EF4-FFF2-40B4-BE49-F238E27FC236}">
                <a16:creationId xmlns:a16="http://schemas.microsoft.com/office/drawing/2014/main" id="{695C55A1-A64C-1901-EB13-0BF3FEDA1AB5}"/>
              </a:ext>
            </a:extLst>
          </p:cNvPr>
          <p:cNvPicPr>
            <a:picLocks noChangeAspect="1"/>
          </p:cNvPicPr>
          <p:nvPr/>
        </p:nvPicPr>
        <p:blipFill>
          <a:blip r:embed="rId4"/>
          <a:stretch>
            <a:fillRect/>
          </a:stretch>
        </p:blipFill>
        <p:spPr>
          <a:xfrm>
            <a:off x="6170801" y="3179270"/>
            <a:ext cx="5614903" cy="3511600"/>
          </a:xfrm>
          <a:prstGeom prst="rect">
            <a:avLst/>
          </a:prstGeom>
        </p:spPr>
      </p:pic>
      <p:pic>
        <p:nvPicPr>
          <p:cNvPr id="8" name="Picture 7">
            <a:extLst>
              <a:ext uri="{FF2B5EF4-FFF2-40B4-BE49-F238E27FC236}">
                <a16:creationId xmlns:a16="http://schemas.microsoft.com/office/drawing/2014/main" id="{DC871CBA-0A1E-2221-4C0C-98064EFED514}"/>
              </a:ext>
            </a:extLst>
          </p:cNvPr>
          <p:cNvPicPr>
            <a:picLocks noChangeAspect="1"/>
          </p:cNvPicPr>
          <p:nvPr/>
        </p:nvPicPr>
        <p:blipFill>
          <a:blip r:embed="rId5"/>
          <a:stretch>
            <a:fillRect/>
          </a:stretch>
        </p:blipFill>
        <p:spPr>
          <a:xfrm>
            <a:off x="7080363" y="428592"/>
            <a:ext cx="1897889" cy="2524192"/>
          </a:xfrm>
          <a:prstGeom prst="rect">
            <a:avLst/>
          </a:prstGeom>
        </p:spPr>
      </p:pic>
    </p:spTree>
    <p:extLst>
      <p:ext uri="{BB962C8B-B14F-4D97-AF65-F5344CB8AC3E}">
        <p14:creationId xmlns:p14="http://schemas.microsoft.com/office/powerpoint/2010/main" val="2325867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0009C4-7210-32AB-3173-59B5E0999F08}"/>
              </a:ext>
            </a:extLst>
          </p:cNvPr>
          <p:cNvSpPr/>
          <p:nvPr/>
        </p:nvSpPr>
        <p:spPr>
          <a:xfrm>
            <a:off x="4105072" y="1608306"/>
            <a:ext cx="7388887" cy="4370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344C3D1A-BF3F-5DDB-E36D-814896263A96}"/>
              </a:ext>
            </a:extLst>
          </p:cNvPr>
          <p:cNvSpPr/>
          <p:nvPr/>
        </p:nvSpPr>
        <p:spPr>
          <a:xfrm>
            <a:off x="371426" y="1548821"/>
            <a:ext cx="3126931" cy="2242224"/>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white box with a screen and a panel&#10;&#10;Description automatically generated">
            <a:extLst>
              <a:ext uri="{FF2B5EF4-FFF2-40B4-BE49-F238E27FC236}">
                <a16:creationId xmlns:a16="http://schemas.microsoft.com/office/drawing/2014/main" id="{8CD95864-1943-A248-D91A-30F8A8421F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8359" y="1391540"/>
            <a:ext cx="2131854" cy="1816300"/>
          </a:xfrm>
          <a:prstGeom prst="rect">
            <a:avLst/>
          </a:prstGeom>
        </p:spPr>
      </p:pic>
      <p:sp>
        <p:nvSpPr>
          <p:cNvPr id="18" name="TextBox 17">
            <a:extLst>
              <a:ext uri="{FF2B5EF4-FFF2-40B4-BE49-F238E27FC236}">
                <a16:creationId xmlns:a16="http://schemas.microsoft.com/office/drawing/2014/main" id="{D793C8B2-8F7B-1476-EBF1-8F600EAE5B4F}"/>
              </a:ext>
            </a:extLst>
          </p:cNvPr>
          <p:cNvSpPr txBox="1"/>
          <p:nvPr/>
        </p:nvSpPr>
        <p:spPr>
          <a:xfrm>
            <a:off x="515448" y="2906668"/>
            <a:ext cx="3057677" cy="8463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Small-Scale HRS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lumMod val="50000"/>
                  </a:prstClr>
                </a:solidFill>
                <a:effectLst/>
                <a:uLnTx/>
                <a:uFillTx/>
                <a:latin typeface="Rubik Light"/>
                <a:ea typeface="+mn-ea"/>
                <a:cs typeface="+mn-cs"/>
              </a:rPr>
              <a:t>Small Scale 350 bar and 700 bar HRS with compression, flow control &amp; metering</a:t>
            </a:r>
            <a:endParaRPr kumimoji="0" lang="en-GB"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lumMod val="50000"/>
                </a:prstClr>
              </a:solidFill>
              <a:effectLst/>
              <a:uLnTx/>
              <a:uFillTx/>
              <a:latin typeface="Titillium Web Light" panose="00000400000000000000" pitchFamily="2" charset="0"/>
              <a:ea typeface="+mn-ea"/>
              <a:cs typeface="+mn-cs"/>
            </a:endParaRPr>
          </a:p>
        </p:txBody>
      </p:sp>
      <p:sp>
        <p:nvSpPr>
          <p:cNvPr id="16" name="Rectangle: Rounded Corners 15">
            <a:extLst>
              <a:ext uri="{FF2B5EF4-FFF2-40B4-BE49-F238E27FC236}">
                <a16:creationId xmlns:a16="http://schemas.microsoft.com/office/drawing/2014/main" id="{C87823F5-017D-079A-DDCA-94977E593A9D}"/>
              </a:ext>
            </a:extLst>
          </p:cNvPr>
          <p:cNvSpPr/>
          <p:nvPr/>
        </p:nvSpPr>
        <p:spPr>
          <a:xfrm>
            <a:off x="346037" y="3929974"/>
            <a:ext cx="3126931" cy="2242224"/>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9F024341-B5A0-0044-3E5B-84F9683C04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1435" y="4083829"/>
            <a:ext cx="1553335" cy="10281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E9BAC1-F473-E331-3DEC-C846D8A5B66B}"/>
              </a:ext>
            </a:extLst>
          </p:cNvPr>
          <p:cNvSpPr txBox="1"/>
          <p:nvPr/>
        </p:nvSpPr>
        <p:spPr>
          <a:xfrm>
            <a:off x="440680" y="5243115"/>
            <a:ext cx="3000049" cy="9771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Medium-Scale HRS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lumMod val="50000"/>
                  </a:prstClr>
                </a:solidFill>
                <a:effectLst/>
                <a:uLnTx/>
                <a:uFillTx/>
                <a:latin typeface="Rubik Light"/>
                <a:ea typeface="+mn-ea"/>
                <a:cs typeface="+mn-cs"/>
              </a:rPr>
              <a:t>Containerised HRS with internal compression and storage with 350 bar and 700 bar (including gas chilling)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lumMod val="50000"/>
                </a:prstClr>
              </a:solidFill>
              <a:effectLst/>
              <a:uLnTx/>
              <a:uFillTx/>
              <a:latin typeface="Titillium Web Light" panose="00000400000000000000" pitchFamily="2" charset="0"/>
              <a:ea typeface="+mn-ea"/>
              <a:cs typeface="+mn-cs"/>
            </a:endParaRPr>
          </a:p>
        </p:txBody>
      </p:sp>
      <p:pic>
        <p:nvPicPr>
          <p:cNvPr id="35" name="Picture 34">
            <a:extLst>
              <a:ext uri="{FF2B5EF4-FFF2-40B4-BE49-F238E27FC236}">
                <a16:creationId xmlns:a16="http://schemas.microsoft.com/office/drawing/2014/main" id="{F31C520F-F59E-2AEC-8857-470E97D45B6A}"/>
              </a:ext>
            </a:extLst>
          </p:cNvPr>
          <p:cNvPicPr>
            <a:picLocks noChangeAspect="1"/>
          </p:cNvPicPr>
          <p:nvPr/>
        </p:nvPicPr>
        <p:blipFill>
          <a:blip r:embed="rId4">
            <a:duotone>
              <a:schemeClr val="accent5">
                <a:shade val="45000"/>
                <a:satMod val="135000"/>
              </a:schemeClr>
              <a:prstClr val="white"/>
            </a:duotone>
          </a:blip>
          <a:stretch>
            <a:fillRect/>
          </a:stretch>
        </p:blipFill>
        <p:spPr>
          <a:xfrm>
            <a:off x="9155126" y="1776194"/>
            <a:ext cx="2058515" cy="151637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D51F7CA4-0363-87BE-4D59-964B666A1FC5}"/>
              </a:ext>
            </a:extLst>
          </p:cNvPr>
          <p:cNvPicPr>
            <a:picLocks noChangeAspect="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236397" y="1766371"/>
            <a:ext cx="2058515" cy="156146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4B8A701C-9423-C594-9362-2C12DDC7BB6B}"/>
              </a:ext>
            </a:extLst>
          </p:cNvPr>
          <p:cNvSpPr txBox="1"/>
          <p:nvPr/>
        </p:nvSpPr>
        <p:spPr>
          <a:xfrm>
            <a:off x="4236397" y="3363406"/>
            <a:ext cx="207753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DAB"/>
                </a:solidFill>
                <a:effectLst/>
                <a:uLnTx/>
                <a:uFillTx/>
                <a:latin typeface="Titillium Web Light" panose="00000400000000000000" pitchFamily="2" charset="0"/>
                <a:ea typeface="+mn-ea"/>
                <a:cs typeface="+mn-cs"/>
              </a:rPr>
              <a:t>Bus and Refuse </a:t>
            </a:r>
            <a:r>
              <a:rPr lang="en-GB" sz="1400" b="1" dirty="0">
                <a:solidFill>
                  <a:srgbClr val="007DAB"/>
                </a:solidFill>
                <a:latin typeface="Titillium Web Light" panose="00000400000000000000" pitchFamily="2" charset="0"/>
              </a:rPr>
              <a:t>Vehicle</a:t>
            </a:r>
            <a:r>
              <a:rPr kumimoji="0" lang="en-GB" sz="1400" b="1" i="0" u="none" strike="noStrike" kern="1200" cap="none" spc="0" normalizeH="0" baseline="0" noProof="0" dirty="0">
                <a:ln>
                  <a:noFill/>
                </a:ln>
                <a:solidFill>
                  <a:srgbClr val="007DAB"/>
                </a:solidFill>
                <a:effectLst/>
                <a:uLnTx/>
                <a:uFillTx/>
                <a:latin typeface="Titillium Web Light" panose="00000400000000000000" pitchFamily="2" charset="0"/>
                <a:ea typeface="+mn-ea"/>
                <a:cs typeface="+mn-cs"/>
              </a:rPr>
              <a:t>s</a:t>
            </a:r>
          </a:p>
        </p:txBody>
      </p:sp>
      <p:sp>
        <p:nvSpPr>
          <p:cNvPr id="42" name="TextBox 41">
            <a:extLst>
              <a:ext uri="{FF2B5EF4-FFF2-40B4-BE49-F238E27FC236}">
                <a16:creationId xmlns:a16="http://schemas.microsoft.com/office/drawing/2014/main" id="{4771B119-56F0-643E-0FB3-9A466AB38243}"/>
              </a:ext>
            </a:extLst>
          </p:cNvPr>
          <p:cNvSpPr txBox="1"/>
          <p:nvPr/>
        </p:nvSpPr>
        <p:spPr>
          <a:xfrm>
            <a:off x="9155126" y="3338635"/>
            <a:ext cx="20698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DAB"/>
                </a:solidFill>
                <a:effectLst/>
                <a:uLnTx/>
                <a:uFillTx/>
                <a:latin typeface="Titillium Web Light" panose="00000400000000000000" pitchFamily="2" charset="0"/>
                <a:ea typeface="+mn-ea"/>
                <a:cs typeface="+mn-cs"/>
              </a:rPr>
              <a:t>Construction</a:t>
            </a:r>
          </a:p>
        </p:txBody>
      </p:sp>
      <p:sp>
        <p:nvSpPr>
          <p:cNvPr id="43" name="TextBox 42">
            <a:extLst>
              <a:ext uri="{FF2B5EF4-FFF2-40B4-BE49-F238E27FC236}">
                <a16:creationId xmlns:a16="http://schemas.microsoft.com/office/drawing/2014/main" id="{5F698E9C-2DA6-E435-4BCA-39A0B924B885}"/>
              </a:ext>
            </a:extLst>
          </p:cNvPr>
          <p:cNvSpPr txBox="1"/>
          <p:nvPr/>
        </p:nvSpPr>
        <p:spPr>
          <a:xfrm>
            <a:off x="4269660" y="5544645"/>
            <a:ext cx="21030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DAB"/>
                </a:solidFill>
                <a:effectLst/>
                <a:uLnTx/>
                <a:uFillTx/>
                <a:latin typeface="Titillium Web Light" panose="00000400000000000000" pitchFamily="2" charset="0"/>
                <a:ea typeface="+mn-ea"/>
                <a:cs typeface="+mn-cs"/>
              </a:rPr>
              <a:t>Ports</a:t>
            </a:r>
          </a:p>
        </p:txBody>
      </p:sp>
      <p:sp>
        <p:nvSpPr>
          <p:cNvPr id="45" name="TextBox 44">
            <a:extLst>
              <a:ext uri="{FF2B5EF4-FFF2-40B4-BE49-F238E27FC236}">
                <a16:creationId xmlns:a16="http://schemas.microsoft.com/office/drawing/2014/main" id="{735EA799-1F9D-2964-BDA1-E384F759216C}"/>
              </a:ext>
            </a:extLst>
          </p:cNvPr>
          <p:cNvSpPr txBox="1"/>
          <p:nvPr/>
        </p:nvSpPr>
        <p:spPr>
          <a:xfrm>
            <a:off x="6679632" y="3345913"/>
            <a:ext cx="207753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DAB"/>
                </a:solidFill>
                <a:effectLst/>
                <a:uLnTx/>
                <a:uFillTx/>
                <a:latin typeface="Titillium Web Light" panose="00000400000000000000" pitchFamily="2" charset="0"/>
                <a:ea typeface="+mn-ea"/>
                <a:cs typeface="+mn-cs"/>
              </a:rPr>
              <a:t>Materials Handling</a:t>
            </a:r>
          </a:p>
        </p:txBody>
      </p:sp>
      <p:pic>
        <p:nvPicPr>
          <p:cNvPr id="47" name="Picture 46">
            <a:extLst>
              <a:ext uri="{FF2B5EF4-FFF2-40B4-BE49-F238E27FC236}">
                <a16:creationId xmlns:a16="http://schemas.microsoft.com/office/drawing/2014/main" id="{B77C90F0-6029-8C7C-CB47-EBE1C1B2748C}"/>
              </a:ext>
            </a:extLst>
          </p:cNvPr>
          <p:cNvPicPr>
            <a:picLocks noChangeAspect="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143836" y="3809649"/>
            <a:ext cx="2050183" cy="1646216"/>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8" name="TextBox 47">
            <a:extLst>
              <a:ext uri="{FF2B5EF4-FFF2-40B4-BE49-F238E27FC236}">
                <a16:creationId xmlns:a16="http://schemas.microsoft.com/office/drawing/2014/main" id="{069EC15F-031B-B850-4E73-2793A6611F7C}"/>
              </a:ext>
            </a:extLst>
          </p:cNvPr>
          <p:cNvSpPr txBox="1"/>
          <p:nvPr/>
        </p:nvSpPr>
        <p:spPr>
          <a:xfrm>
            <a:off x="6681320" y="5550408"/>
            <a:ext cx="207584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DAB"/>
                </a:solidFill>
                <a:effectLst/>
                <a:uLnTx/>
                <a:uFillTx/>
                <a:latin typeface="Titillium Web Light" panose="00000400000000000000" pitchFamily="2" charset="0"/>
                <a:ea typeface="+mn-ea"/>
                <a:cs typeface="+mn-cs"/>
              </a:rPr>
              <a:t>Trains</a:t>
            </a:r>
          </a:p>
        </p:txBody>
      </p:sp>
      <p:sp>
        <p:nvSpPr>
          <p:cNvPr id="49" name="TextBox 48">
            <a:extLst>
              <a:ext uri="{FF2B5EF4-FFF2-40B4-BE49-F238E27FC236}">
                <a16:creationId xmlns:a16="http://schemas.microsoft.com/office/drawing/2014/main" id="{F233A314-9511-11D3-2B88-C246E8AB553B}"/>
              </a:ext>
            </a:extLst>
          </p:cNvPr>
          <p:cNvSpPr txBox="1"/>
          <p:nvPr/>
        </p:nvSpPr>
        <p:spPr>
          <a:xfrm>
            <a:off x="9143836" y="5544645"/>
            <a:ext cx="20698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DAB"/>
                </a:solidFill>
                <a:effectLst/>
                <a:uLnTx/>
                <a:uFillTx/>
                <a:latin typeface="Titillium Web Light" panose="00000400000000000000" pitchFamily="2" charset="0"/>
                <a:ea typeface="+mn-ea"/>
                <a:cs typeface="+mn-cs"/>
              </a:rPr>
              <a:t>Small Marine</a:t>
            </a:r>
          </a:p>
        </p:txBody>
      </p:sp>
      <p:pic>
        <p:nvPicPr>
          <p:cNvPr id="50" name="Picture 49">
            <a:extLst>
              <a:ext uri="{FF2B5EF4-FFF2-40B4-BE49-F238E27FC236}">
                <a16:creationId xmlns:a16="http://schemas.microsoft.com/office/drawing/2014/main" id="{48E77BCF-A2DB-1AF6-83F1-4DD822C42C20}"/>
              </a:ext>
            </a:extLst>
          </p:cNvPr>
          <p:cNvPicPr>
            <a:picLocks noChangeAspect="1"/>
          </p:cNvPicPr>
          <p:nvPr/>
        </p:nvPicPr>
        <p:blipFill>
          <a:blip r:embed="rId7">
            <a:duotone>
              <a:schemeClr val="accent5">
                <a:shade val="45000"/>
                <a:satMod val="135000"/>
              </a:schemeClr>
              <a:prstClr val="white"/>
            </a:duotone>
          </a:blip>
          <a:stretch>
            <a:fillRect/>
          </a:stretch>
        </p:blipFill>
        <p:spPr>
          <a:xfrm>
            <a:off x="6692874" y="1766433"/>
            <a:ext cx="2064290" cy="1549847"/>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AB19C083-6008-A8BF-E19F-1DD78AAF7492}"/>
              </a:ext>
            </a:extLst>
          </p:cNvPr>
          <p:cNvPicPr>
            <a:picLocks noChangeAspect="1"/>
          </p:cNvPicPr>
          <p:nvPr/>
        </p:nvPicPr>
        <p:blipFill>
          <a:blip r:embed="rId8">
            <a:duotone>
              <a:schemeClr val="accent5">
                <a:shade val="45000"/>
                <a:satMod val="135000"/>
              </a:schemeClr>
              <a:prstClr val="white"/>
            </a:duotone>
          </a:blip>
          <a:stretch>
            <a:fillRect/>
          </a:stretch>
        </p:blipFill>
        <p:spPr>
          <a:xfrm>
            <a:off x="4269659" y="3804262"/>
            <a:ext cx="2101270" cy="162741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9" name="Picture 2" descr="How Hydrogen-powered trains can solve the electrification gap - NPROXX">
            <a:extLst>
              <a:ext uri="{FF2B5EF4-FFF2-40B4-BE49-F238E27FC236}">
                <a16:creationId xmlns:a16="http://schemas.microsoft.com/office/drawing/2014/main" id="{CE670383-F807-F1E3-A7CA-52D922112037}"/>
              </a:ext>
            </a:extLst>
          </p:cNvPr>
          <p:cNvPicPr>
            <a:picLocks noChangeAspect="1" noChangeArrowheads="1"/>
          </p:cNvPicPr>
          <p:nvPr/>
        </p:nvPicPr>
        <p:blipFill rotWithShape="1">
          <a:blip r:embed="rId9"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6691418" y="3795490"/>
            <a:ext cx="2065746" cy="1627410"/>
          </a:xfrm>
          <a:prstGeom prst="rect">
            <a:avLst/>
          </a:prstGeom>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1F4D66A-DE67-91DB-8156-83FDB242A6ED}"/>
              </a:ext>
            </a:extLst>
          </p:cNvPr>
          <p:cNvSpPr>
            <a:spLocks noGrp="1"/>
          </p:cNvSpPr>
          <p:nvPr>
            <p:ph type="title"/>
          </p:nvPr>
        </p:nvSpPr>
        <p:spPr>
          <a:xfrm>
            <a:off x="838200" y="365125"/>
            <a:ext cx="10515600" cy="1325563"/>
          </a:xfrm>
        </p:spPr>
        <p:txBody>
          <a:bodyPr>
            <a:normAutofit/>
          </a:bodyPr>
          <a:lstStyle/>
          <a:p>
            <a:r>
              <a:rPr lang="en-GB" dirty="0"/>
              <a:t>Packaged HRS Solutions</a:t>
            </a:r>
            <a:br>
              <a:rPr lang="en-GB" dirty="0"/>
            </a:br>
            <a:r>
              <a:rPr lang="en-GB" sz="1800" dirty="0"/>
              <a:t>Supports early adoption of hydrogen in multiple sectors</a:t>
            </a:r>
            <a:endParaRPr lang="en-GB" dirty="0"/>
          </a:p>
        </p:txBody>
      </p:sp>
    </p:spTree>
    <p:extLst>
      <p:ext uri="{BB962C8B-B14F-4D97-AF65-F5344CB8AC3E}">
        <p14:creationId xmlns:p14="http://schemas.microsoft.com/office/powerpoint/2010/main" val="1065616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F103F4A-092A-426D-FA8A-AC1E93D3FAB4}"/>
              </a:ext>
            </a:extLst>
          </p:cNvPr>
          <p:cNvSpPr/>
          <p:nvPr/>
        </p:nvSpPr>
        <p:spPr>
          <a:xfrm>
            <a:off x="6047052" y="6008444"/>
            <a:ext cx="5874219" cy="6176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4CDEDEB1-BB40-E2F5-D950-03600C154052}"/>
              </a:ext>
            </a:extLst>
          </p:cNvPr>
          <p:cNvSpPr/>
          <p:nvPr/>
        </p:nvSpPr>
        <p:spPr>
          <a:xfrm>
            <a:off x="102375" y="6008444"/>
            <a:ext cx="5874219" cy="6176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CC97A8-96EA-25F7-6F88-61E5ACBC8DB0}"/>
              </a:ext>
            </a:extLst>
          </p:cNvPr>
          <p:cNvSpPr>
            <a:spLocks noGrp="1"/>
          </p:cNvSpPr>
          <p:nvPr>
            <p:ph type="title"/>
          </p:nvPr>
        </p:nvSpPr>
        <p:spPr>
          <a:xfrm>
            <a:off x="838200" y="365125"/>
            <a:ext cx="8635738" cy="1020615"/>
          </a:xfrm>
        </p:spPr>
        <p:txBody>
          <a:bodyPr>
            <a:noAutofit/>
          </a:bodyPr>
          <a:lstStyle/>
          <a:p>
            <a:r>
              <a:rPr lang="en-US" sz="2400" dirty="0">
                <a:gradFill flip="none">
                  <a:gsLst>
                    <a:gs pos="0">
                      <a:srgbClr val="0081DB"/>
                    </a:gs>
                    <a:gs pos="100000">
                      <a:srgbClr val="9FD300"/>
                    </a:gs>
                  </a:gsLst>
                  <a:lin ang="0" scaled="1"/>
                  <a:tileRect/>
                </a:gradFill>
                <a:cs typeface="Rubik Light"/>
              </a:rPr>
              <a:t>Scalable HRS Packaged Solutions and Reference Designs</a:t>
            </a:r>
          </a:p>
        </p:txBody>
      </p:sp>
      <p:grpSp>
        <p:nvGrpSpPr>
          <p:cNvPr id="7" name="Group 6">
            <a:extLst>
              <a:ext uri="{FF2B5EF4-FFF2-40B4-BE49-F238E27FC236}">
                <a16:creationId xmlns:a16="http://schemas.microsoft.com/office/drawing/2014/main" id="{12472A75-2F93-5330-D4C1-39A61B2E9C6C}"/>
              </a:ext>
            </a:extLst>
          </p:cNvPr>
          <p:cNvGrpSpPr/>
          <p:nvPr/>
        </p:nvGrpSpPr>
        <p:grpSpPr>
          <a:xfrm>
            <a:off x="1482167" y="1608928"/>
            <a:ext cx="2956623" cy="418393"/>
            <a:chOff x="1482167" y="1371856"/>
            <a:chExt cx="2956623" cy="418393"/>
          </a:xfrm>
        </p:grpSpPr>
        <p:cxnSp>
          <p:nvCxnSpPr>
            <p:cNvPr id="8" name="Straight Connector 7">
              <a:extLst>
                <a:ext uri="{FF2B5EF4-FFF2-40B4-BE49-F238E27FC236}">
                  <a16:creationId xmlns:a16="http://schemas.microsoft.com/office/drawing/2014/main" id="{93ECF365-FF5A-01FA-3A59-B9F0245AF755}"/>
                </a:ext>
              </a:extLst>
            </p:cNvPr>
            <p:cNvCxnSpPr>
              <a:cxnSpLocks/>
            </p:cNvCxnSpPr>
            <p:nvPr/>
          </p:nvCxnSpPr>
          <p:spPr>
            <a:xfrm>
              <a:off x="1482167" y="1388315"/>
              <a:ext cx="295662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322678-6DB4-C02E-1DC1-DC8CA8F0C650}"/>
                </a:ext>
              </a:extLst>
            </p:cNvPr>
            <p:cNvCxnSpPr>
              <a:cxnSpLocks/>
            </p:cNvCxnSpPr>
            <p:nvPr/>
          </p:nvCxnSpPr>
          <p:spPr>
            <a:xfrm>
              <a:off x="4418104" y="1371856"/>
              <a:ext cx="1" cy="418393"/>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8BE95B2-DC4D-DB2F-E249-FD9A916F6C49}"/>
                </a:ext>
              </a:extLst>
            </p:cNvPr>
            <p:cNvCxnSpPr>
              <a:cxnSpLocks/>
            </p:cNvCxnSpPr>
            <p:nvPr/>
          </p:nvCxnSpPr>
          <p:spPr>
            <a:xfrm>
              <a:off x="1482167" y="1388315"/>
              <a:ext cx="0" cy="38547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7FE101D-9A73-2CAF-04B7-F27963D0EDB4}"/>
              </a:ext>
            </a:extLst>
          </p:cNvPr>
          <p:cNvGrpSpPr/>
          <p:nvPr/>
        </p:nvGrpSpPr>
        <p:grpSpPr>
          <a:xfrm>
            <a:off x="7617427" y="1592469"/>
            <a:ext cx="2935938" cy="418393"/>
            <a:chOff x="7617427" y="1355397"/>
            <a:chExt cx="2935938" cy="418393"/>
          </a:xfrm>
        </p:grpSpPr>
        <p:cxnSp>
          <p:nvCxnSpPr>
            <p:cNvPr id="12" name="Straight Connector 11">
              <a:extLst>
                <a:ext uri="{FF2B5EF4-FFF2-40B4-BE49-F238E27FC236}">
                  <a16:creationId xmlns:a16="http://schemas.microsoft.com/office/drawing/2014/main" id="{56C0C36B-D1B7-FBC5-7E56-B4B53F1FCE25}"/>
                </a:ext>
              </a:extLst>
            </p:cNvPr>
            <p:cNvCxnSpPr>
              <a:cxnSpLocks/>
            </p:cNvCxnSpPr>
            <p:nvPr/>
          </p:nvCxnSpPr>
          <p:spPr>
            <a:xfrm>
              <a:off x="7617427" y="1371856"/>
              <a:ext cx="29359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BE3851-40F2-E527-39A6-C28D06272BCE}"/>
                </a:ext>
              </a:extLst>
            </p:cNvPr>
            <p:cNvCxnSpPr>
              <a:cxnSpLocks/>
            </p:cNvCxnSpPr>
            <p:nvPr/>
          </p:nvCxnSpPr>
          <p:spPr>
            <a:xfrm>
              <a:off x="10553364" y="1355397"/>
              <a:ext cx="1" cy="418393"/>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2F88C47-2D76-748F-3E16-FFADDB592945}"/>
                </a:ext>
              </a:extLst>
            </p:cNvPr>
            <p:cNvCxnSpPr>
              <a:cxnSpLocks/>
            </p:cNvCxnSpPr>
            <p:nvPr/>
          </p:nvCxnSpPr>
          <p:spPr>
            <a:xfrm>
              <a:off x="7617427" y="1371856"/>
              <a:ext cx="0" cy="38547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 name="Rectangle: Rounded Corners 14">
            <a:extLst>
              <a:ext uri="{FF2B5EF4-FFF2-40B4-BE49-F238E27FC236}">
                <a16:creationId xmlns:a16="http://schemas.microsoft.com/office/drawing/2014/main" id="{C26E92B6-9CBB-7619-95C5-481B00E29937}"/>
              </a:ext>
            </a:extLst>
          </p:cNvPr>
          <p:cNvSpPr/>
          <p:nvPr/>
        </p:nvSpPr>
        <p:spPr>
          <a:xfrm>
            <a:off x="102375" y="1796045"/>
            <a:ext cx="2759584" cy="2983763"/>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white box with a screen and a panel&#10;&#10;Description automatically generated">
            <a:extLst>
              <a:ext uri="{FF2B5EF4-FFF2-40B4-BE49-F238E27FC236}">
                <a16:creationId xmlns:a16="http://schemas.microsoft.com/office/drawing/2014/main" id="{6CD20F13-1968-E85E-B292-A0069E2328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798" y="1681743"/>
            <a:ext cx="1814079" cy="1545563"/>
          </a:xfrm>
          <a:prstGeom prst="rect">
            <a:avLst/>
          </a:prstGeom>
        </p:spPr>
      </p:pic>
      <p:sp>
        <p:nvSpPr>
          <p:cNvPr id="17" name="TextBox 16">
            <a:extLst>
              <a:ext uri="{FF2B5EF4-FFF2-40B4-BE49-F238E27FC236}">
                <a16:creationId xmlns:a16="http://schemas.microsoft.com/office/drawing/2014/main" id="{80A400A3-CA92-D309-ECE0-F61D5BE15952}"/>
              </a:ext>
            </a:extLst>
          </p:cNvPr>
          <p:cNvSpPr txBox="1"/>
          <p:nvPr/>
        </p:nvSpPr>
        <p:spPr>
          <a:xfrm>
            <a:off x="342725" y="3216326"/>
            <a:ext cx="2352844"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Small-Scale (Adopter)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latin typeface="Rubik Light"/>
                <a:ea typeface="+mn-ea"/>
                <a:cs typeface="+mn-cs"/>
              </a:rPr>
              <a:t>HRS with compression,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latin typeface="Rubik Light"/>
                <a:ea typeface="+mn-ea"/>
                <a:cs typeface="+mn-cs"/>
              </a:rPr>
              <a:t>flow control and metering.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latin typeface="Rubik Light"/>
                <a:ea typeface="+mn-ea"/>
                <a:cs typeface="+mn-cs"/>
              </a:rPr>
              <a:t>350 and 700 bar</a:t>
            </a:r>
            <a:endParaRPr kumimoji="0" lang="en-GB" sz="1200" b="0" i="0" u="none" strike="noStrike" kern="1200" cap="none" spc="0" normalizeH="0" baseline="0" noProof="0" dirty="0">
              <a:ln>
                <a:noFill/>
              </a:ln>
              <a:solidFill>
                <a:schemeClr val="bg1">
                  <a:lumMod val="50000"/>
                </a:schemeClr>
              </a:solidFill>
              <a:effectLst/>
              <a:uLnTx/>
              <a:uFillTx/>
              <a:latin typeface="Rubik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lumMod val="50000"/>
                  </a:schemeClr>
                </a:solidFill>
              </a:rPr>
              <a:t>SAE J2601</a:t>
            </a:r>
            <a:r>
              <a:rPr lang="en-GB" sz="1200" dirty="0">
                <a:solidFill>
                  <a:prstClr val="white">
                    <a:lumMod val="50000"/>
                  </a:prstClr>
                </a:solidFill>
                <a:latin typeface="Calibri" panose="020F0502020204030204"/>
              </a:rPr>
              <a:t>(Ambient) CEP</a:t>
            </a:r>
            <a:endParaRPr kumimoji="0" lang="en-GB"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lumMod val="50000"/>
                </a:prstClr>
              </a:solidFill>
              <a:effectLst/>
              <a:uLnTx/>
              <a:uFillTx/>
              <a:latin typeface="Titillium Web Light" panose="00000400000000000000" pitchFamily="2" charset="0"/>
              <a:ea typeface="+mn-ea"/>
              <a:cs typeface="+mn-cs"/>
            </a:endParaRPr>
          </a:p>
        </p:txBody>
      </p:sp>
      <p:graphicFrame>
        <p:nvGraphicFramePr>
          <p:cNvPr id="18" name="Table 13">
            <a:extLst>
              <a:ext uri="{FF2B5EF4-FFF2-40B4-BE49-F238E27FC236}">
                <a16:creationId xmlns:a16="http://schemas.microsoft.com/office/drawing/2014/main" id="{2D57CBCE-0582-73FB-9B49-392B64E7DAE2}"/>
              </a:ext>
            </a:extLst>
          </p:cNvPr>
          <p:cNvGraphicFramePr>
            <a:graphicFrameLocks noGrp="1"/>
          </p:cNvGraphicFramePr>
          <p:nvPr/>
        </p:nvGraphicFramePr>
        <p:xfrm>
          <a:off x="421234" y="6875636"/>
          <a:ext cx="2352844" cy="592105"/>
        </p:xfrm>
        <a:graphic>
          <a:graphicData uri="http://schemas.openxmlformats.org/drawingml/2006/table">
            <a:tbl>
              <a:tblPr firstRow="1" bandRow="1">
                <a:tableStyleId>{5C22544A-7EE6-4342-B048-85BDC9FD1C3A}</a:tableStyleId>
              </a:tblPr>
              <a:tblGrid>
                <a:gridCol w="1103773">
                  <a:extLst>
                    <a:ext uri="{9D8B030D-6E8A-4147-A177-3AD203B41FA5}">
                      <a16:colId xmlns:a16="http://schemas.microsoft.com/office/drawing/2014/main" val="283622621"/>
                    </a:ext>
                  </a:extLst>
                </a:gridCol>
                <a:gridCol w="1249071">
                  <a:extLst>
                    <a:ext uri="{9D8B030D-6E8A-4147-A177-3AD203B41FA5}">
                      <a16:colId xmlns:a16="http://schemas.microsoft.com/office/drawing/2014/main" val="1477450223"/>
                    </a:ext>
                  </a:extLst>
                </a:gridCol>
              </a:tblGrid>
              <a:tr h="24849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700" b="0" i="0" u="none" strike="noStrike">
                          <a:solidFill>
                            <a:schemeClr val="bg1">
                              <a:lumMod val="50000"/>
                            </a:schemeClr>
                          </a:solidFill>
                          <a:effectLst/>
                          <a:latin typeface="Rubik Light"/>
                        </a:rPr>
                        <a:t>Refuelling Method</a:t>
                      </a:r>
                      <a:r>
                        <a:rPr lang="en-US" sz="700" b="0" i="0">
                          <a:solidFill>
                            <a:schemeClr val="bg1">
                              <a:lumMod val="50000"/>
                            </a:schemeClr>
                          </a:solidFill>
                          <a:effectLst/>
                          <a:latin typeface="Rubik Light"/>
                        </a:rPr>
                        <a:t>​</a:t>
                      </a:r>
                      <a:endParaRPr lang="en-US" sz="700" b="0" i="0">
                        <a:solidFill>
                          <a:schemeClr val="bg1">
                            <a:lumMod val="50000"/>
                          </a:schemeClr>
                        </a:solidFill>
                        <a:effectLst/>
                        <a:latin typeface="Segoe UI" panose="020B0502040204020203"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700" b="0" i="0">
                          <a:solidFill>
                            <a:schemeClr val="bg1">
                              <a:lumMod val="50000"/>
                            </a:schemeClr>
                          </a:solidFill>
                          <a:effectLst/>
                          <a:latin typeface="Rubik Light"/>
                        </a:rPr>
                        <a:t>​</a:t>
                      </a:r>
                      <a:r>
                        <a:rPr lang="en-GB" sz="700" b="0" i="0" u="none" strike="noStrike">
                          <a:solidFill>
                            <a:schemeClr val="bg1">
                              <a:lumMod val="50000"/>
                            </a:schemeClr>
                          </a:solidFill>
                          <a:effectLst/>
                          <a:latin typeface="Rubik Light"/>
                        </a:rPr>
                        <a:t>Cascade via external storage</a:t>
                      </a:r>
                      <a:endParaRPr lang="en-GB" sz="700">
                        <a:solidFill>
                          <a:schemeClr val="bg1">
                            <a:lumMod val="50000"/>
                          </a:schemeClr>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2359927"/>
                  </a:ext>
                </a:extLst>
              </a:tr>
              <a:tr h="2873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a:solidFill>
                            <a:schemeClr val="bg1">
                              <a:lumMod val="50000"/>
                            </a:schemeClr>
                          </a:solidFill>
                          <a:effectLst/>
                          <a:latin typeface="Segoe UI" panose="020B0502040204020203" pitchFamily="34" charset="0"/>
                        </a:rPr>
                        <a:t>Available to Market</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base"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Series Production Now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2541007"/>
                  </a:ext>
                </a:extLst>
              </a:tr>
            </a:tbl>
          </a:graphicData>
        </a:graphic>
      </p:graphicFrame>
      <p:sp>
        <p:nvSpPr>
          <p:cNvPr id="19" name="Rectangle: Rounded Corners 18">
            <a:extLst>
              <a:ext uri="{FF2B5EF4-FFF2-40B4-BE49-F238E27FC236}">
                <a16:creationId xmlns:a16="http://schemas.microsoft.com/office/drawing/2014/main" id="{CCAA7842-C503-C449-5AE3-F7690F5EBFB4}"/>
              </a:ext>
            </a:extLst>
          </p:cNvPr>
          <p:cNvSpPr/>
          <p:nvPr/>
        </p:nvSpPr>
        <p:spPr>
          <a:xfrm>
            <a:off x="2989279" y="1784452"/>
            <a:ext cx="2857651" cy="2990711"/>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2">
            <a:extLst>
              <a:ext uri="{FF2B5EF4-FFF2-40B4-BE49-F238E27FC236}">
                <a16:creationId xmlns:a16="http://schemas.microsoft.com/office/drawing/2014/main" id="{EC37A5DC-C2B0-4AC3-D0A6-0D12767497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98989" y="2111215"/>
            <a:ext cx="1420739" cy="94040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36168EF-DF06-00DE-C9A2-98996442BE41}"/>
              </a:ext>
            </a:extLst>
          </p:cNvPr>
          <p:cNvSpPr txBox="1"/>
          <p:nvPr/>
        </p:nvSpPr>
        <p:spPr>
          <a:xfrm>
            <a:off x="3149581" y="3216326"/>
            <a:ext cx="245355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Medium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(Fleet Growth)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latin typeface="Rubik Light"/>
                <a:ea typeface="+mn-ea"/>
                <a:cs typeface="+mn-cs"/>
              </a:rPr>
              <a:t>HRS with compression and storage.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latin typeface="Rubik Light"/>
                <a:ea typeface="+mn-ea"/>
                <a:cs typeface="+mn-cs"/>
              </a:rPr>
              <a:t>350 and 700 bar</a:t>
            </a:r>
            <a:endParaRPr kumimoji="0" lang="en-GB" sz="1200" b="0" i="0" u="none" strike="noStrike" kern="1200" cap="none" spc="0" normalizeH="0" baseline="0" noProof="0" dirty="0">
              <a:ln>
                <a:noFill/>
              </a:ln>
              <a:solidFill>
                <a:schemeClr val="bg1">
                  <a:lumMod val="50000"/>
                </a:schemeClr>
              </a:solidFill>
              <a:effectLst/>
              <a:uLnTx/>
              <a:uFillTx/>
              <a:latin typeface="Rubik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lumMod val="50000"/>
                  </a:schemeClr>
                </a:solidFill>
              </a:rPr>
              <a:t>SAE J2601/1/2</a:t>
            </a:r>
            <a:r>
              <a:rPr lang="en-GB" sz="1200" dirty="0">
                <a:solidFill>
                  <a:prstClr val="white">
                    <a:lumMod val="50000"/>
                  </a:prstClr>
                </a:solidFill>
                <a:latin typeface="Calibri" panose="020F0502020204030204"/>
              </a:rPr>
              <a:t> / CEP</a:t>
            </a:r>
            <a:endParaRPr kumimoji="0" lang="en-GB" sz="1200" b="0" i="0" u="none" strike="noStrike" kern="1200" cap="none" spc="0" normalizeH="0" baseline="0" noProof="0" dirty="0">
              <a:ln>
                <a:noFill/>
              </a:ln>
              <a:solidFill>
                <a:prstClr val="white">
                  <a:lumMod val="50000"/>
                </a:prstClr>
              </a:solidFill>
              <a:effectLst/>
              <a:uLnTx/>
              <a:uFillTx/>
              <a:latin typeface="Rubik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lumMod val="50000"/>
                </a:prstClr>
              </a:solidFill>
              <a:effectLst/>
              <a:uLnTx/>
              <a:uFillTx/>
              <a:latin typeface="Titillium Web Light" panose="00000400000000000000" pitchFamily="2" charset="0"/>
              <a:ea typeface="+mn-ea"/>
              <a:cs typeface="+mn-cs"/>
            </a:endParaRPr>
          </a:p>
        </p:txBody>
      </p:sp>
      <p:graphicFrame>
        <p:nvGraphicFramePr>
          <p:cNvPr id="22" name="Table 21">
            <a:extLst>
              <a:ext uri="{FF2B5EF4-FFF2-40B4-BE49-F238E27FC236}">
                <a16:creationId xmlns:a16="http://schemas.microsoft.com/office/drawing/2014/main" id="{38AD9C54-59F0-FC53-0460-413BB16F5232}"/>
              </a:ext>
            </a:extLst>
          </p:cNvPr>
          <p:cNvGraphicFramePr>
            <a:graphicFrameLocks noGrp="1"/>
          </p:cNvGraphicFramePr>
          <p:nvPr/>
        </p:nvGraphicFramePr>
        <p:xfrm>
          <a:off x="3062936" y="7166963"/>
          <a:ext cx="2659927" cy="550853"/>
        </p:xfrm>
        <a:graphic>
          <a:graphicData uri="http://schemas.openxmlformats.org/drawingml/2006/table">
            <a:tbl>
              <a:tblPr firstRow="1" bandRow="1"/>
              <a:tblGrid>
                <a:gridCol w="959358">
                  <a:extLst>
                    <a:ext uri="{9D8B030D-6E8A-4147-A177-3AD203B41FA5}">
                      <a16:colId xmlns:a16="http://schemas.microsoft.com/office/drawing/2014/main" val="283622621"/>
                    </a:ext>
                  </a:extLst>
                </a:gridCol>
                <a:gridCol w="1700569">
                  <a:extLst>
                    <a:ext uri="{9D8B030D-6E8A-4147-A177-3AD203B41FA5}">
                      <a16:colId xmlns:a16="http://schemas.microsoft.com/office/drawing/2014/main" val="1477450223"/>
                    </a:ext>
                  </a:extLst>
                </a:gridCol>
              </a:tblGrid>
              <a:tr h="24605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700" b="0" i="0" u="none" strike="noStrike">
                          <a:solidFill>
                            <a:schemeClr val="bg1">
                              <a:lumMod val="50000"/>
                            </a:schemeClr>
                          </a:solidFill>
                          <a:effectLst/>
                          <a:latin typeface="Rubik Light"/>
                        </a:rPr>
                        <a:t>Refuelling Method</a:t>
                      </a:r>
                      <a:r>
                        <a:rPr lang="en-US" sz="700" b="0" i="0">
                          <a:solidFill>
                            <a:schemeClr val="bg1">
                              <a:lumMod val="50000"/>
                            </a:schemeClr>
                          </a:solidFill>
                          <a:effectLst/>
                          <a:latin typeface="Rubik Light"/>
                        </a:rPr>
                        <a:t>​</a:t>
                      </a:r>
                      <a:endParaRPr lang="en-US" sz="700" b="0" i="0">
                        <a:solidFill>
                          <a:schemeClr val="bg1">
                            <a:lumMod val="50000"/>
                          </a:schemeClr>
                        </a:solidFill>
                        <a:effectLst/>
                        <a:latin typeface="Segoe UI" panose="020B0502040204020203" pitchFamily="34" charset="0"/>
                      </a:endParaRPr>
                    </a:p>
                  </a:txBody>
                  <a:tcPr>
                    <a:lnL w="12700" cmpd="sng">
                      <a:noFill/>
                    </a:lnL>
                    <a:lnR w="12700" cap="flat" cmpd="sng" algn="ctr">
                      <a:solidFill>
                        <a:schemeClr val="bg2"/>
                      </a:solid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l" rtl="0" fontAlgn="base"/>
                      <a:r>
                        <a:rPr lang="en-US" sz="700" b="0" i="0" dirty="0">
                          <a:solidFill>
                            <a:schemeClr val="bg1">
                              <a:lumMod val="50000"/>
                            </a:schemeClr>
                          </a:solidFill>
                          <a:effectLst/>
                          <a:latin typeface="Rubik Light"/>
                        </a:rPr>
                        <a:t>​</a:t>
                      </a:r>
                      <a:r>
                        <a:rPr lang="en-GB" sz="700" b="0" i="0" u="none" strike="noStrike" dirty="0">
                          <a:solidFill>
                            <a:schemeClr val="bg1">
                              <a:lumMod val="50000"/>
                            </a:schemeClr>
                          </a:solidFill>
                          <a:effectLst/>
                          <a:latin typeface="Rubik Light"/>
                        </a:rPr>
                        <a:t>Cascade via internal storage</a:t>
                      </a:r>
                      <a:endParaRPr lang="en-GB" sz="700" dirty="0">
                        <a:solidFill>
                          <a:schemeClr val="bg1">
                            <a:lumMod val="50000"/>
                          </a:schemeClr>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2359927"/>
                  </a:ext>
                </a:extLst>
              </a:tr>
              <a:tr h="27441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Available to Market</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lumMod val="85000"/>
                        </a:sys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base"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Under Development Now</a:t>
                      </a:r>
                    </a:p>
                    <a:p>
                      <a:pPr marL="0" marR="0" lvl="0" indent="0" algn="l" defTabSz="914377" rtl="0" eaLnBrk="1" fontAlgn="base"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Customer Units  – Q1 2025</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5686330"/>
                  </a:ext>
                </a:extLst>
              </a:tr>
            </a:tbl>
          </a:graphicData>
        </a:graphic>
      </p:graphicFrame>
      <p:sp>
        <p:nvSpPr>
          <p:cNvPr id="23" name="Rectangle: Rounded Corners 22">
            <a:extLst>
              <a:ext uri="{FF2B5EF4-FFF2-40B4-BE49-F238E27FC236}">
                <a16:creationId xmlns:a16="http://schemas.microsoft.com/office/drawing/2014/main" id="{2CB3BA01-82EF-B097-86F2-87CEDC8595EB}"/>
              </a:ext>
            </a:extLst>
          </p:cNvPr>
          <p:cNvSpPr/>
          <p:nvPr/>
        </p:nvSpPr>
        <p:spPr>
          <a:xfrm>
            <a:off x="6201067" y="1766962"/>
            <a:ext cx="2803709" cy="3029271"/>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4" name="Table 23">
            <a:extLst>
              <a:ext uri="{FF2B5EF4-FFF2-40B4-BE49-F238E27FC236}">
                <a16:creationId xmlns:a16="http://schemas.microsoft.com/office/drawing/2014/main" id="{91A6478E-6A2D-992D-D985-0FB9107E33E2}"/>
              </a:ext>
            </a:extLst>
          </p:cNvPr>
          <p:cNvGraphicFramePr>
            <a:graphicFrameLocks noGrp="1"/>
          </p:cNvGraphicFramePr>
          <p:nvPr/>
        </p:nvGraphicFramePr>
        <p:xfrm>
          <a:off x="5841886" y="7208616"/>
          <a:ext cx="2580614" cy="613777"/>
        </p:xfrm>
        <a:graphic>
          <a:graphicData uri="http://schemas.openxmlformats.org/drawingml/2006/table">
            <a:tbl>
              <a:tblPr firstRow="1" bandRow="1"/>
              <a:tblGrid>
                <a:gridCol w="971204">
                  <a:extLst>
                    <a:ext uri="{9D8B030D-6E8A-4147-A177-3AD203B41FA5}">
                      <a16:colId xmlns:a16="http://schemas.microsoft.com/office/drawing/2014/main" val="283622621"/>
                    </a:ext>
                  </a:extLst>
                </a:gridCol>
                <a:gridCol w="1609410">
                  <a:extLst>
                    <a:ext uri="{9D8B030D-6E8A-4147-A177-3AD203B41FA5}">
                      <a16:colId xmlns:a16="http://schemas.microsoft.com/office/drawing/2014/main" val="1477450223"/>
                    </a:ext>
                  </a:extLst>
                </a:gridCol>
              </a:tblGrid>
              <a:tr h="1695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700" b="0" i="0" u="none" strike="noStrike" dirty="0">
                          <a:solidFill>
                            <a:schemeClr val="bg1">
                              <a:lumMod val="50000"/>
                            </a:schemeClr>
                          </a:solidFill>
                          <a:effectLst/>
                          <a:latin typeface="Rubik Light"/>
                        </a:rPr>
                        <a:t>Refuelling Method</a:t>
                      </a:r>
                      <a:r>
                        <a:rPr lang="en-US" sz="700" b="0" i="0" dirty="0">
                          <a:solidFill>
                            <a:schemeClr val="bg1">
                              <a:lumMod val="50000"/>
                            </a:schemeClr>
                          </a:solidFill>
                          <a:effectLst/>
                          <a:latin typeface="Rubik Light"/>
                        </a:rPr>
                        <a:t>​</a:t>
                      </a:r>
                      <a:endParaRPr lang="en-US" sz="700" b="0" i="0" dirty="0">
                        <a:solidFill>
                          <a:schemeClr val="bg1">
                            <a:lumMod val="50000"/>
                          </a:schemeClr>
                        </a:solidFill>
                        <a:effectLst/>
                        <a:latin typeface="Segoe UI" panose="020B0502040204020203"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l" rtl="0" fontAlgn="base"/>
                      <a:r>
                        <a:rPr lang="en-GB" sz="700" dirty="0">
                          <a:solidFill>
                            <a:schemeClr val="bg1">
                              <a:lumMod val="50000"/>
                            </a:schemeClr>
                          </a:solidFill>
                        </a:rPr>
                        <a:t>SAE J2601/1 </a:t>
                      </a:r>
                      <a:r>
                        <a:rPr lang="en-GB" sz="700" dirty="0" err="1">
                          <a:solidFill>
                            <a:schemeClr val="bg1">
                              <a:lumMod val="50000"/>
                            </a:schemeClr>
                          </a:solidFill>
                        </a:rPr>
                        <a:t>Fueling</a:t>
                      </a:r>
                      <a:r>
                        <a:rPr lang="en-GB" sz="700" dirty="0">
                          <a:solidFill>
                            <a:schemeClr val="bg1">
                              <a:lumMod val="50000"/>
                            </a:schemeClr>
                          </a:solidFill>
                        </a:rPr>
                        <a:t> Protocols for Light Duty J2601/2 </a:t>
                      </a:r>
                      <a:r>
                        <a:rPr lang="en-GB" sz="700" dirty="0" err="1">
                          <a:solidFill>
                            <a:schemeClr val="bg1">
                              <a:lumMod val="50000"/>
                            </a:schemeClr>
                          </a:solidFill>
                        </a:rPr>
                        <a:t>Fueling</a:t>
                      </a:r>
                      <a:r>
                        <a:rPr lang="en-GB" sz="700" dirty="0">
                          <a:solidFill>
                            <a:schemeClr val="bg1">
                              <a:lumMod val="50000"/>
                            </a:schemeClr>
                          </a:solidFill>
                        </a:rPr>
                        <a:t> Protocol for Heavy Duty</a:t>
                      </a:r>
                    </a:p>
                  </a:txBody>
                  <a:tcPr>
                    <a:lnL w="12700" cap="flat" cmpd="sng" algn="ctr">
                      <a:solidFill>
                        <a:schemeClr val="bg2"/>
                      </a:solidFill>
                      <a:prstDash val="solid"/>
                      <a:round/>
                      <a:headEnd type="none" w="med" len="med"/>
                      <a:tailEnd type="none" w="med" len="med"/>
                    </a:lnL>
                    <a:lnR w="12700" cmpd="sng">
                      <a:noFill/>
                    </a:lnR>
                    <a:lnT w="12700" cap="flat" cmpd="sng" algn="ctr">
                      <a:solidFill>
                        <a:sysClr val="window" lastClr="FFFFFF">
                          <a:lumMod val="85000"/>
                        </a:sysClr>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2359927"/>
                  </a:ext>
                </a:extLst>
              </a:tr>
              <a:tr h="202297">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u="none" strike="noStrike">
                          <a:solidFill>
                            <a:schemeClr val="bg1">
                              <a:lumMod val="50000"/>
                            </a:schemeClr>
                          </a:solidFill>
                          <a:effectLst/>
                          <a:latin typeface="Rubik Light"/>
                        </a:rPr>
                        <a:t>A</a:t>
                      </a:r>
                      <a:r>
                        <a:rPr lang="en-GB" sz="700" b="0" i="0" u="none" strike="noStrike">
                          <a:solidFill>
                            <a:schemeClr val="bg1">
                              <a:lumMod val="50000"/>
                            </a:schemeClr>
                          </a:solidFill>
                          <a:effectLst/>
                          <a:latin typeface="Rubik Light"/>
                        </a:rPr>
                        <a:t>vailable to Market</a:t>
                      </a:r>
                      <a:endParaRPr lang="en-US" sz="700" b="0" i="0">
                        <a:solidFill>
                          <a:schemeClr val="bg1">
                            <a:lumMod val="50000"/>
                          </a:schemeClr>
                        </a:solidFill>
                        <a:effectLst/>
                        <a:latin typeface="Segoe UI" panose="020B0502040204020203" pitchFamily="34" charset="0"/>
                      </a:endParaRPr>
                    </a:p>
                  </a:txBody>
                  <a:tcPr>
                    <a:lnL w="12700" cmpd="sng">
                      <a:noFill/>
                    </a:lnL>
                    <a:lnR w="12700" cap="flat" cmpd="sng" algn="ctr">
                      <a:solidFill>
                        <a:sysClr val="window" lastClr="FFFFFF">
                          <a:lumMod val="85000"/>
                        </a:sys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base"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Now</a:t>
                      </a:r>
                    </a:p>
                  </a:txBody>
                  <a:tcPr>
                    <a:lnL w="12700" cap="flat" cmpd="sng" algn="ctr">
                      <a:solidFill>
                        <a:sysClr val="window" lastClr="FFFFFF">
                          <a:lumMod val="85000"/>
                        </a:sysClr>
                      </a:solidFill>
                      <a:prstDash val="solid"/>
                      <a:round/>
                      <a:headEnd type="none" w="med" len="med"/>
                      <a:tailEnd type="none" w="med" len="med"/>
                    </a:lnL>
                    <a:lnR w="12700" cmpd="sng">
                      <a:noFill/>
                    </a:lnR>
                    <a:lnT w="12700" cap="flat" cmpd="sng" algn="ctr">
                      <a:solidFill>
                        <a:sysClr val="window" lastClr="FFFFFF">
                          <a:lumMod val="85000"/>
                        </a:sysClr>
                      </a:solidFill>
                      <a:prstDash val="solid"/>
                      <a:round/>
                      <a:headEnd type="none" w="med" len="med"/>
                      <a:tailEnd type="none" w="med" len="med"/>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3755632"/>
                  </a:ext>
                </a:extLst>
              </a:tr>
            </a:tbl>
          </a:graphicData>
        </a:graphic>
      </p:graphicFrame>
      <p:pic>
        <p:nvPicPr>
          <p:cNvPr id="25" name="Picture 24">
            <a:extLst>
              <a:ext uri="{FF2B5EF4-FFF2-40B4-BE49-F238E27FC236}">
                <a16:creationId xmlns:a16="http://schemas.microsoft.com/office/drawing/2014/main" id="{F63FDBE7-1A0A-4235-E605-8DE5EB7D4276}"/>
              </a:ext>
            </a:extLst>
          </p:cNvPr>
          <p:cNvPicPr>
            <a:picLocks noChangeAspect="1"/>
          </p:cNvPicPr>
          <p:nvPr/>
        </p:nvPicPr>
        <p:blipFill>
          <a:blip r:embed="rId5" cstate="screen">
            <a:alphaModFix amt="85000"/>
            <a:extLst>
              <a:ext uri="{28A0092B-C50C-407E-A947-70E740481C1C}">
                <a14:useLocalDpi xmlns:a14="http://schemas.microsoft.com/office/drawing/2010/main"/>
              </a:ext>
            </a:extLst>
          </a:blip>
          <a:stretch>
            <a:fillRect/>
          </a:stretch>
        </p:blipFill>
        <p:spPr>
          <a:xfrm>
            <a:off x="6856199" y="2029706"/>
            <a:ext cx="1527361" cy="1021681"/>
          </a:xfrm>
          <a:prstGeom prst="rect">
            <a:avLst/>
          </a:prstGeom>
        </p:spPr>
      </p:pic>
      <p:sp>
        <p:nvSpPr>
          <p:cNvPr id="26" name="TextBox 25">
            <a:extLst>
              <a:ext uri="{FF2B5EF4-FFF2-40B4-BE49-F238E27FC236}">
                <a16:creationId xmlns:a16="http://schemas.microsoft.com/office/drawing/2014/main" id="{38373746-D098-BD1B-7F84-B5575C3FAE2D}"/>
              </a:ext>
            </a:extLst>
          </p:cNvPr>
          <p:cNvSpPr txBox="1"/>
          <p:nvPr/>
        </p:nvSpPr>
        <p:spPr>
          <a:xfrm>
            <a:off x="6326944" y="3216326"/>
            <a:ext cx="2570622"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Large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(Commercial HRS)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latin typeface="Rubik Light"/>
                <a:ea typeface="+mn-ea"/>
                <a:cs typeface="+mn-cs"/>
              </a:rPr>
              <a:t>Static HRS</a:t>
            </a:r>
          </a:p>
          <a:p>
            <a:pPr>
              <a:defRPr/>
            </a:pPr>
            <a:r>
              <a:rPr lang="en-GB" sz="1200" dirty="0">
                <a:solidFill>
                  <a:schemeClr val="bg1">
                    <a:lumMod val="50000"/>
                  </a:schemeClr>
                </a:solidFill>
              </a:rPr>
              <a:t>SAE J2601/1/2 Light duty and heavy duty fuelling protocols.</a:t>
            </a:r>
          </a:p>
        </p:txBody>
      </p:sp>
      <p:sp>
        <p:nvSpPr>
          <p:cNvPr id="27" name="Rectangle: Rounded Corners 26">
            <a:extLst>
              <a:ext uri="{FF2B5EF4-FFF2-40B4-BE49-F238E27FC236}">
                <a16:creationId xmlns:a16="http://schemas.microsoft.com/office/drawing/2014/main" id="{E2C8EECC-FD4E-F933-82F2-A17409C03C67}"/>
              </a:ext>
            </a:extLst>
          </p:cNvPr>
          <p:cNvSpPr/>
          <p:nvPr/>
        </p:nvSpPr>
        <p:spPr>
          <a:xfrm>
            <a:off x="9115728" y="1757330"/>
            <a:ext cx="2877777" cy="2989224"/>
          </a:xfrm>
          <a:prstGeom prst="round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8" name="Table 27">
            <a:extLst>
              <a:ext uri="{FF2B5EF4-FFF2-40B4-BE49-F238E27FC236}">
                <a16:creationId xmlns:a16="http://schemas.microsoft.com/office/drawing/2014/main" id="{E96CF39A-40D4-A565-8084-BC9E9D97FDE9}"/>
              </a:ext>
            </a:extLst>
          </p:cNvPr>
          <p:cNvGraphicFramePr>
            <a:graphicFrameLocks noGrp="1"/>
          </p:cNvGraphicFramePr>
          <p:nvPr/>
        </p:nvGraphicFramePr>
        <p:xfrm>
          <a:off x="9085395" y="7141505"/>
          <a:ext cx="2547639" cy="511041"/>
        </p:xfrm>
        <a:graphic>
          <a:graphicData uri="http://schemas.openxmlformats.org/drawingml/2006/table">
            <a:tbl>
              <a:tblPr firstRow="1" bandRow="1"/>
              <a:tblGrid>
                <a:gridCol w="968955">
                  <a:extLst>
                    <a:ext uri="{9D8B030D-6E8A-4147-A177-3AD203B41FA5}">
                      <a16:colId xmlns:a16="http://schemas.microsoft.com/office/drawing/2014/main" val="283622621"/>
                    </a:ext>
                  </a:extLst>
                </a:gridCol>
                <a:gridCol w="1578684">
                  <a:extLst>
                    <a:ext uri="{9D8B030D-6E8A-4147-A177-3AD203B41FA5}">
                      <a16:colId xmlns:a16="http://schemas.microsoft.com/office/drawing/2014/main" val="1477450223"/>
                    </a:ext>
                  </a:extLst>
                </a:gridCol>
              </a:tblGrid>
              <a:tr h="289955">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700" b="0" i="0" u="none" strike="noStrike">
                          <a:solidFill>
                            <a:schemeClr val="bg1">
                              <a:lumMod val="50000"/>
                            </a:schemeClr>
                          </a:solidFill>
                          <a:effectLst/>
                          <a:latin typeface="Rubik Light"/>
                        </a:rPr>
                        <a:t>Refuelling Method</a:t>
                      </a:r>
                      <a:r>
                        <a:rPr lang="en-US" sz="700" b="0" i="0">
                          <a:solidFill>
                            <a:schemeClr val="bg1">
                              <a:lumMod val="50000"/>
                            </a:schemeClr>
                          </a:solidFill>
                          <a:effectLst/>
                          <a:latin typeface="Rubik Light"/>
                        </a:rPr>
                        <a:t>​</a:t>
                      </a:r>
                      <a:endParaRPr lang="en-US" sz="700" b="0" i="0">
                        <a:solidFill>
                          <a:schemeClr val="bg1">
                            <a:lumMod val="50000"/>
                          </a:schemeClr>
                        </a:solidFill>
                        <a:effectLst/>
                        <a:latin typeface="Segoe UI" panose="020B0502040204020203"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l" rtl="0" fontAlgn="base"/>
                      <a:r>
                        <a:rPr lang="en-GB" sz="700" dirty="0">
                          <a:solidFill>
                            <a:schemeClr val="bg1">
                              <a:lumMod val="50000"/>
                            </a:schemeClr>
                          </a:solidFill>
                        </a:rPr>
                        <a:t>SAE J2601/5 High-Flow Prescriptive </a:t>
                      </a:r>
                      <a:r>
                        <a:rPr lang="en-GB" sz="700" dirty="0" err="1">
                          <a:solidFill>
                            <a:schemeClr val="bg1">
                              <a:lumMod val="50000"/>
                            </a:schemeClr>
                          </a:solidFill>
                        </a:rPr>
                        <a:t>Fueling</a:t>
                      </a:r>
                      <a:r>
                        <a:rPr lang="en-GB" sz="700" dirty="0">
                          <a:solidFill>
                            <a:schemeClr val="bg1">
                              <a:lumMod val="50000"/>
                            </a:schemeClr>
                          </a:solidFill>
                        </a:rPr>
                        <a:t> Protocols, 300g/s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2359927"/>
                  </a:ext>
                </a:extLst>
              </a:tr>
              <a:tr h="206241">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u="none" strike="noStrike">
                          <a:solidFill>
                            <a:schemeClr val="bg1">
                              <a:lumMod val="50000"/>
                            </a:schemeClr>
                          </a:solidFill>
                          <a:effectLst/>
                          <a:latin typeface="Rubik Light"/>
                        </a:rPr>
                        <a:t>A</a:t>
                      </a:r>
                      <a:r>
                        <a:rPr lang="en-GB" sz="700" b="0" i="0" u="none" strike="noStrike">
                          <a:solidFill>
                            <a:schemeClr val="bg1">
                              <a:lumMod val="50000"/>
                            </a:schemeClr>
                          </a:solidFill>
                          <a:effectLst/>
                          <a:latin typeface="Rubik Light"/>
                        </a:rPr>
                        <a:t>vailable to Market</a:t>
                      </a:r>
                      <a:endParaRPr lang="en-US" sz="700" b="0" i="0">
                        <a:solidFill>
                          <a:schemeClr val="bg1">
                            <a:lumMod val="50000"/>
                          </a:schemeClr>
                        </a:solidFill>
                        <a:effectLst/>
                        <a:latin typeface="Segoe UI" panose="020B0502040204020203"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377" rtl="0" eaLnBrk="1" fontAlgn="base" latinLnBrk="0" hangingPunct="1">
                        <a:lnSpc>
                          <a:spcPct val="100000"/>
                        </a:lnSpc>
                        <a:spcBef>
                          <a:spcPts val="0"/>
                        </a:spcBef>
                        <a:spcAft>
                          <a:spcPts val="0"/>
                        </a:spcAft>
                        <a:buClrTx/>
                        <a:buSzTx/>
                        <a:buFontTx/>
                        <a:buNone/>
                        <a:tabLst/>
                        <a:defRPr/>
                      </a:pPr>
                      <a:r>
                        <a:rPr lang="en-US" sz="700" b="0" i="0" dirty="0">
                          <a:solidFill>
                            <a:schemeClr val="bg1">
                              <a:lumMod val="50000"/>
                            </a:schemeClr>
                          </a:solidFill>
                          <a:effectLst/>
                          <a:latin typeface="Segoe UI" panose="020B0502040204020203" pitchFamily="34" charset="0"/>
                        </a:rPr>
                        <a:t>Now</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3755632"/>
                  </a:ext>
                </a:extLst>
              </a:tr>
            </a:tbl>
          </a:graphicData>
        </a:graphic>
      </p:graphicFrame>
      <p:pic>
        <p:nvPicPr>
          <p:cNvPr id="29" name="Picture 28">
            <a:extLst>
              <a:ext uri="{FF2B5EF4-FFF2-40B4-BE49-F238E27FC236}">
                <a16:creationId xmlns:a16="http://schemas.microsoft.com/office/drawing/2014/main" id="{7FD8D313-4BFA-4279-FA5D-0802A774DCF4}"/>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9832693" y="1979370"/>
            <a:ext cx="1421436" cy="1113580"/>
          </a:xfrm>
          <a:prstGeom prst="rect">
            <a:avLst/>
          </a:prstGeom>
        </p:spPr>
      </p:pic>
      <p:grpSp>
        <p:nvGrpSpPr>
          <p:cNvPr id="30" name="Group 29">
            <a:extLst>
              <a:ext uri="{FF2B5EF4-FFF2-40B4-BE49-F238E27FC236}">
                <a16:creationId xmlns:a16="http://schemas.microsoft.com/office/drawing/2014/main" id="{41D6E7A3-9F4C-753E-924A-8A059AD947B1}"/>
              </a:ext>
            </a:extLst>
          </p:cNvPr>
          <p:cNvGrpSpPr/>
          <p:nvPr/>
        </p:nvGrpSpPr>
        <p:grpSpPr>
          <a:xfrm>
            <a:off x="361854" y="4818195"/>
            <a:ext cx="11864164" cy="1389639"/>
            <a:chOff x="380731" y="4945443"/>
            <a:chExt cx="11864164" cy="1389639"/>
          </a:xfrm>
        </p:grpSpPr>
        <p:sp>
          <p:nvSpPr>
            <p:cNvPr id="31" name="Rectangle 30">
              <a:extLst>
                <a:ext uri="{FF2B5EF4-FFF2-40B4-BE49-F238E27FC236}">
                  <a16:creationId xmlns:a16="http://schemas.microsoft.com/office/drawing/2014/main" id="{398004D1-38AE-6C2F-BC52-AFF7CE3EEAF8}"/>
                </a:ext>
              </a:extLst>
            </p:cNvPr>
            <p:cNvSpPr/>
            <p:nvPr/>
          </p:nvSpPr>
          <p:spPr>
            <a:xfrm>
              <a:off x="440111" y="4979645"/>
              <a:ext cx="2125002" cy="223151"/>
            </a:xfrm>
            <a:prstGeom prst="rect">
              <a:avLst/>
            </a:prstGeom>
            <a:solidFill>
              <a:srgbClr val="007D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1                   20</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BB473FD0-8F47-1FC6-C31A-329D153F8828}"/>
                </a:ext>
              </a:extLst>
            </p:cNvPr>
            <p:cNvSpPr/>
            <p:nvPr/>
          </p:nvSpPr>
          <p:spPr>
            <a:xfrm>
              <a:off x="1010633" y="5289524"/>
              <a:ext cx="4694404" cy="223151"/>
            </a:xfrm>
            <a:prstGeom prst="rect">
              <a:avLst/>
            </a:prstGeom>
            <a:solidFill>
              <a:srgbClr val="007D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1                                                                      20</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F524E83-F50A-8F76-042B-3E827149DD43}"/>
                </a:ext>
              </a:extLst>
            </p:cNvPr>
            <p:cNvSpPr/>
            <p:nvPr/>
          </p:nvSpPr>
          <p:spPr>
            <a:xfrm>
              <a:off x="4761939" y="5567241"/>
              <a:ext cx="4939320" cy="218409"/>
            </a:xfrm>
            <a:prstGeom prst="rect">
              <a:avLst/>
            </a:prstGeom>
            <a:solidFill>
              <a:srgbClr val="007D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20                                                                               60</a:t>
              </a:r>
            </a:p>
          </p:txBody>
        </p:sp>
        <p:pic>
          <p:nvPicPr>
            <p:cNvPr id="34" name="Picture 33">
              <a:extLst>
                <a:ext uri="{FF2B5EF4-FFF2-40B4-BE49-F238E27FC236}">
                  <a16:creationId xmlns:a16="http://schemas.microsoft.com/office/drawing/2014/main" id="{27102958-8F80-BC0D-295E-1A7AFF6A7B4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8824" b="91176" l="9174" r="88073">
                          <a14:foregroundMark x1="54128" y1="46078" x2="54128" y2="46078"/>
                          <a14:foregroundMark x1="52294" y1="91176" x2="52294" y2="91176"/>
                          <a14:foregroundMark x1="43119" y1="31373" x2="43119" y2="31373"/>
                          <a14:foregroundMark x1="88073" y1="50980" x2="88073" y2="50980"/>
                          <a14:foregroundMark x1="56881" y1="31373" x2="56881" y2="31373"/>
                        </a14:backgroundRemoval>
                      </a14:imgEffect>
                    </a14:imgLayer>
                  </a14:imgProps>
                </a:ext>
                <a:ext uri="{28A0092B-C50C-407E-A947-70E740481C1C}">
                  <a14:useLocalDpi xmlns:a14="http://schemas.microsoft.com/office/drawing/2010/main"/>
                </a:ext>
              </a:extLst>
            </a:blip>
            <a:srcRect/>
            <a:stretch/>
          </p:blipFill>
          <p:spPr>
            <a:xfrm>
              <a:off x="6960881" y="5418256"/>
              <a:ext cx="700735" cy="655718"/>
            </a:xfrm>
            <a:prstGeom prst="rect">
              <a:avLst/>
            </a:prstGeom>
            <a:ln>
              <a:noFill/>
            </a:ln>
          </p:spPr>
        </p:pic>
        <p:pic>
          <p:nvPicPr>
            <p:cNvPr id="35" name="Picture 34">
              <a:extLst>
                <a:ext uri="{FF2B5EF4-FFF2-40B4-BE49-F238E27FC236}">
                  <a16:creationId xmlns:a16="http://schemas.microsoft.com/office/drawing/2014/main" id="{206F1D19-1B11-1F4B-9DFA-9F1B8A83B77D}"/>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9346" b="89720" l="9735" r="90265">
                          <a14:foregroundMark x1="41593" y1="32710" x2="41593" y2="32710"/>
                          <a14:foregroundMark x1="70796" y1="60748" x2="70796" y2="60748"/>
                        </a14:backgroundRemoval>
                      </a14:imgEffect>
                    </a14:imgLayer>
                  </a14:imgProps>
                </a:ext>
                <a:ext uri="{28A0092B-C50C-407E-A947-70E740481C1C}">
                  <a14:useLocalDpi xmlns:a14="http://schemas.microsoft.com/office/drawing/2010/main"/>
                </a:ext>
              </a:extLst>
            </a:blip>
            <a:srcRect/>
            <a:stretch/>
          </p:blipFill>
          <p:spPr>
            <a:xfrm>
              <a:off x="1103907" y="4945443"/>
              <a:ext cx="693296" cy="655718"/>
            </a:xfrm>
            <a:prstGeom prst="rect">
              <a:avLst/>
            </a:prstGeom>
            <a:ln>
              <a:noFill/>
            </a:ln>
          </p:spPr>
        </p:pic>
        <p:sp>
          <p:nvSpPr>
            <p:cNvPr id="36" name="TextBox 35">
              <a:extLst>
                <a:ext uri="{FF2B5EF4-FFF2-40B4-BE49-F238E27FC236}">
                  <a16:creationId xmlns:a16="http://schemas.microsoft.com/office/drawing/2014/main" id="{C8DBE04F-0D86-FCB1-FF48-28CCD5F315C2}"/>
                </a:ext>
              </a:extLst>
            </p:cNvPr>
            <p:cNvSpPr txBox="1"/>
            <p:nvPr/>
          </p:nvSpPr>
          <p:spPr>
            <a:xfrm>
              <a:off x="380731" y="5607615"/>
              <a:ext cx="25410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rPr>
                <a:t>Light-Duty Truck e.g., FC Hilux</a:t>
              </a:r>
              <a:endParaRPr kumimoji="0" lang="en-GB"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endParaRPr>
            </a:p>
          </p:txBody>
        </p:sp>
        <p:sp>
          <p:nvSpPr>
            <p:cNvPr id="37" name="TextBox 36">
              <a:extLst>
                <a:ext uri="{FF2B5EF4-FFF2-40B4-BE49-F238E27FC236}">
                  <a16:creationId xmlns:a16="http://schemas.microsoft.com/office/drawing/2014/main" id="{A8690E4E-8797-E3EC-1982-08162EA81600}"/>
                </a:ext>
              </a:extLst>
            </p:cNvPr>
            <p:cNvSpPr txBox="1"/>
            <p:nvPr/>
          </p:nvSpPr>
          <p:spPr>
            <a:xfrm>
              <a:off x="5741740" y="5246394"/>
              <a:ext cx="3828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rPr>
                <a:t>Buses , Trucks, Vans and Passengers Vehicles</a:t>
              </a:r>
              <a:endParaRPr kumimoji="0" lang="en-GB"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endParaRPr>
            </a:p>
          </p:txBody>
        </p:sp>
        <p:sp>
          <p:nvSpPr>
            <p:cNvPr id="38" name="Rectangle 37">
              <a:extLst>
                <a:ext uri="{FF2B5EF4-FFF2-40B4-BE49-F238E27FC236}">
                  <a16:creationId xmlns:a16="http://schemas.microsoft.com/office/drawing/2014/main" id="{A34257DF-D041-EF13-4D22-6CB06C959B90}"/>
                </a:ext>
              </a:extLst>
            </p:cNvPr>
            <p:cNvSpPr/>
            <p:nvPr/>
          </p:nvSpPr>
          <p:spPr>
            <a:xfrm>
              <a:off x="9068669" y="5848031"/>
              <a:ext cx="2359246" cy="218409"/>
            </a:xfrm>
            <a:prstGeom prst="rect">
              <a:avLst/>
            </a:prstGeom>
            <a:solidFill>
              <a:srgbClr val="007D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60                              320</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3C5B42F-E4A2-1D60-02A3-87D704D84D98}"/>
                </a:ext>
              </a:extLst>
            </p:cNvPr>
            <p:cNvSpPr txBox="1"/>
            <p:nvPr/>
          </p:nvSpPr>
          <p:spPr>
            <a:xfrm>
              <a:off x="9652519" y="5447867"/>
              <a:ext cx="259237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rPr>
                <a:t>Heavy-Duty Long-Haul Trucks</a:t>
              </a:r>
              <a:endParaRPr kumimoji="0" lang="en-GB" sz="1600" b="0" i="1" u="none" strike="noStrike" kern="1200" cap="none" spc="0" normalizeH="0" baseline="0" noProof="0" dirty="0">
                <a:ln>
                  <a:noFill/>
                </a:ln>
                <a:solidFill>
                  <a:prstClr val="black"/>
                </a:solidFill>
                <a:effectLst/>
                <a:uLnTx/>
                <a:uFillTx/>
                <a:latin typeface="Titillium Web Light" panose="00000400000000000000" pitchFamily="2" charset="0"/>
                <a:ea typeface="+mn-ea"/>
                <a:cs typeface="+mn-cs"/>
              </a:endParaRPr>
            </a:p>
          </p:txBody>
        </p:sp>
        <p:pic>
          <p:nvPicPr>
            <p:cNvPr id="40" name="Picture 39">
              <a:extLst>
                <a:ext uri="{FF2B5EF4-FFF2-40B4-BE49-F238E27FC236}">
                  <a16:creationId xmlns:a16="http://schemas.microsoft.com/office/drawing/2014/main" id="{2DE8A15F-F188-0423-E8FE-4E9DB33ECB89}"/>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9524" b="89286" l="6186" r="89691">
                          <a14:foregroundMark x1="6186" y1="39286" x2="6186" y2="39286"/>
                          <a14:foregroundMark x1="63918" y1="32143" x2="63918" y2="32143"/>
                          <a14:foregroundMark x1="76289" y1="23810" x2="76289" y2="23810"/>
                          <a14:foregroundMark x1="67010" y1="19048" x2="67010" y2="19048"/>
                        </a14:backgroundRemoval>
                      </a14:imgEffect>
                    </a14:imgLayer>
                  </a14:imgProps>
                </a:ext>
                <a:ext uri="{28A0092B-C50C-407E-A947-70E740481C1C}">
                  <a14:useLocalDpi xmlns:a14="http://schemas.microsoft.com/office/drawing/2010/main"/>
                </a:ext>
              </a:extLst>
            </a:blip>
            <a:srcRect/>
            <a:stretch/>
          </p:blipFill>
          <p:spPr>
            <a:xfrm>
              <a:off x="9942569" y="5679364"/>
              <a:ext cx="754141" cy="655718"/>
            </a:xfrm>
            <a:prstGeom prst="rect">
              <a:avLst/>
            </a:prstGeom>
            <a:ln>
              <a:noFill/>
            </a:ln>
          </p:spPr>
        </p:pic>
        <p:pic>
          <p:nvPicPr>
            <p:cNvPr id="41" name="Picture 40">
              <a:extLst>
                <a:ext uri="{FF2B5EF4-FFF2-40B4-BE49-F238E27FC236}">
                  <a16:creationId xmlns:a16="http://schemas.microsoft.com/office/drawing/2014/main" id="{41D1D486-2FF4-148B-22FD-07AD88EC692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8824" b="91176" l="9174" r="88073">
                          <a14:foregroundMark x1="54128" y1="46078" x2="54128" y2="46078"/>
                          <a14:foregroundMark x1="52294" y1="91176" x2="52294" y2="91176"/>
                          <a14:foregroundMark x1="43119" y1="31373" x2="43119" y2="31373"/>
                          <a14:foregroundMark x1="88073" y1="50980" x2="88073" y2="50980"/>
                          <a14:foregroundMark x1="56881" y1="31373" x2="56881" y2="31373"/>
                        </a14:backgroundRemoval>
                      </a14:imgEffect>
                    </a14:imgLayer>
                  </a14:imgProps>
                </a:ext>
                <a:ext uri="{28A0092B-C50C-407E-A947-70E740481C1C}">
                  <a14:useLocalDpi xmlns:a14="http://schemas.microsoft.com/office/drawing/2010/main"/>
                </a:ext>
              </a:extLst>
            </a:blip>
            <a:srcRect/>
            <a:stretch/>
          </p:blipFill>
          <p:spPr>
            <a:xfrm>
              <a:off x="2853897" y="5073548"/>
              <a:ext cx="700735" cy="655718"/>
            </a:xfrm>
            <a:prstGeom prst="rect">
              <a:avLst/>
            </a:prstGeom>
            <a:ln>
              <a:noFill/>
            </a:ln>
          </p:spPr>
        </p:pic>
      </p:grpSp>
      <p:sp>
        <p:nvSpPr>
          <p:cNvPr id="42" name="TextBox 41">
            <a:extLst>
              <a:ext uri="{FF2B5EF4-FFF2-40B4-BE49-F238E27FC236}">
                <a16:creationId xmlns:a16="http://schemas.microsoft.com/office/drawing/2014/main" id="{2E896836-E594-FCFB-1569-69D11BA26680}"/>
              </a:ext>
            </a:extLst>
          </p:cNvPr>
          <p:cNvSpPr txBox="1"/>
          <p:nvPr/>
        </p:nvSpPr>
        <p:spPr>
          <a:xfrm>
            <a:off x="1673760" y="1421075"/>
            <a:ext cx="2567275" cy="408623"/>
          </a:xfrm>
          <a:prstGeom prst="roundRect">
            <a:avLst/>
          </a:prstGeom>
          <a:gradFill flip="none" rotWithShape="1">
            <a:gsLst>
              <a:gs pos="45000">
                <a:srgbClr val="007DAB"/>
              </a:gs>
              <a:gs pos="83000">
                <a:srgbClr val="00A06C"/>
              </a:gs>
              <a:gs pos="99000">
                <a:srgbClr val="00B050"/>
              </a:gs>
            </a:gsLst>
            <a:lin ang="0" scaled="1"/>
            <a:tileRect/>
          </a:grad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Titillium Web Light" panose="00000400000000000000" pitchFamily="2" charset="0"/>
                <a:ea typeface="+mn-ea"/>
                <a:cs typeface="+mn-cs"/>
              </a:rPr>
              <a:t>Packaged HRS Solutions</a:t>
            </a:r>
          </a:p>
        </p:txBody>
      </p:sp>
      <p:sp>
        <p:nvSpPr>
          <p:cNvPr id="43" name="TextBox 42">
            <a:extLst>
              <a:ext uri="{FF2B5EF4-FFF2-40B4-BE49-F238E27FC236}">
                <a16:creationId xmlns:a16="http://schemas.microsoft.com/office/drawing/2014/main" id="{AE56BD8C-22BC-508D-446D-B575FB60559D}"/>
              </a:ext>
            </a:extLst>
          </p:cNvPr>
          <p:cNvSpPr txBox="1"/>
          <p:nvPr/>
        </p:nvSpPr>
        <p:spPr>
          <a:xfrm>
            <a:off x="7839794" y="1416920"/>
            <a:ext cx="2491204" cy="408623"/>
          </a:xfrm>
          <a:prstGeom prst="roundRect">
            <a:avLst/>
          </a:prstGeom>
          <a:gradFill flip="none" rotWithShape="1">
            <a:gsLst>
              <a:gs pos="45000">
                <a:srgbClr val="007DAB"/>
              </a:gs>
              <a:gs pos="83000">
                <a:srgbClr val="00A06C"/>
              </a:gs>
              <a:gs pos="99000">
                <a:srgbClr val="00B050"/>
              </a:gs>
            </a:gsLst>
            <a:lin ang="0" scaled="1"/>
            <a:tileRect/>
          </a:grad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uLnTx/>
                <a:uFillTx/>
                <a:latin typeface="Titillium Web Light" panose="00000400000000000000" pitchFamily="2" charset="0"/>
                <a:ea typeface="+mn-ea"/>
                <a:cs typeface="+mn-cs"/>
              </a:rPr>
              <a:t>HRS Reference Designs</a:t>
            </a:r>
          </a:p>
        </p:txBody>
      </p:sp>
      <p:pic>
        <p:nvPicPr>
          <p:cNvPr id="44" name="Picture 43" descr="A blue and white logo&#10;&#10;Description automatically generated">
            <a:extLst>
              <a:ext uri="{FF2B5EF4-FFF2-40B4-BE49-F238E27FC236}">
                <a16:creationId xmlns:a16="http://schemas.microsoft.com/office/drawing/2014/main" id="{660BD40E-D984-2E87-6AAE-5187C6E95DA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23094" y="6112298"/>
            <a:ext cx="1459288" cy="409947"/>
          </a:xfrm>
          <a:prstGeom prst="rect">
            <a:avLst/>
          </a:prstGeom>
        </p:spPr>
      </p:pic>
      <p:pic>
        <p:nvPicPr>
          <p:cNvPr id="45" name="Picture 44" descr="A logo for a company&#10;&#10;Description automatically generated">
            <a:extLst>
              <a:ext uri="{FF2B5EF4-FFF2-40B4-BE49-F238E27FC236}">
                <a16:creationId xmlns:a16="http://schemas.microsoft.com/office/drawing/2014/main" id="{0E434680-E0AE-79AD-1182-93BB5BC1BC8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40355" y="6074345"/>
            <a:ext cx="1295400" cy="467208"/>
          </a:xfrm>
          <a:prstGeom prst="rect">
            <a:avLst/>
          </a:prstGeom>
        </p:spPr>
      </p:pic>
      <p:sp>
        <p:nvSpPr>
          <p:cNvPr id="3" name="TextBox 2">
            <a:extLst>
              <a:ext uri="{FF2B5EF4-FFF2-40B4-BE49-F238E27FC236}">
                <a16:creationId xmlns:a16="http://schemas.microsoft.com/office/drawing/2014/main" id="{FD37BBF8-8E57-524A-4B45-68509555B6F4}"/>
              </a:ext>
            </a:extLst>
          </p:cNvPr>
          <p:cNvSpPr txBox="1"/>
          <p:nvPr/>
        </p:nvSpPr>
        <p:spPr>
          <a:xfrm>
            <a:off x="9329820" y="3216326"/>
            <a:ext cx="251945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XL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Titillium Web Light" panose="00000400000000000000" pitchFamily="2" charset="0"/>
                <a:ea typeface="+mn-ea"/>
                <a:cs typeface="+mn-cs"/>
              </a:rPr>
              <a:t>(Heavy Duty HRS)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Rubik Light"/>
                <a:ea typeface="+mn-ea"/>
                <a:cs typeface="+mn-cs"/>
              </a:rPr>
              <a:t>Static HRS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Rubik Light"/>
                <a:ea typeface="+mn-ea"/>
                <a:cs typeface="+mn-cs"/>
              </a:rPr>
              <a:t>SAE J2601/5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Rubik Light"/>
                <a:ea typeface="+mn-ea"/>
                <a:cs typeface="+mn-cs"/>
              </a:rPr>
              <a:t>High-Flow Prescriptive Fuelling Protocols</a:t>
            </a:r>
          </a:p>
        </p:txBody>
      </p:sp>
    </p:spTree>
    <p:extLst>
      <p:ext uri="{BB962C8B-B14F-4D97-AF65-F5344CB8AC3E}">
        <p14:creationId xmlns:p14="http://schemas.microsoft.com/office/powerpoint/2010/main" val="141283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2D62-8B11-72CB-DFCD-FB208E542043}"/>
              </a:ext>
            </a:extLst>
          </p:cNvPr>
          <p:cNvSpPr>
            <a:spLocks noGrp="1"/>
          </p:cNvSpPr>
          <p:nvPr>
            <p:ph type="title"/>
          </p:nvPr>
        </p:nvSpPr>
        <p:spPr/>
        <p:txBody>
          <a:bodyPr/>
          <a:lstStyle/>
          <a:p>
            <a:r>
              <a:rPr lang="en-US" dirty="0" err="1"/>
              <a:t>HyPro</a:t>
            </a:r>
            <a:r>
              <a:rPr lang="en-US" dirty="0"/>
              <a:t> + </a:t>
            </a:r>
            <a:r>
              <a:rPr lang="en-US" dirty="0" err="1"/>
              <a:t>HyQube</a:t>
            </a:r>
            <a:r>
              <a:rPr lang="en-US" dirty="0"/>
              <a:t>: Toyota, Derby</a:t>
            </a:r>
            <a:endParaRPr lang="en-GB" dirty="0"/>
          </a:p>
        </p:txBody>
      </p:sp>
      <p:pic>
        <p:nvPicPr>
          <p:cNvPr id="4" name="Picture 2">
            <a:extLst>
              <a:ext uri="{FF2B5EF4-FFF2-40B4-BE49-F238E27FC236}">
                <a16:creationId xmlns:a16="http://schemas.microsoft.com/office/drawing/2014/main" id="{E0F1E6AA-58C8-C543-F560-CB55CB5CE3E9}"/>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352347" y="1548016"/>
            <a:ext cx="5519738" cy="415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4A394EAB-B056-F024-853A-14B885FB11D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9432" y="1548015"/>
            <a:ext cx="5520221" cy="415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049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ABB5-91FB-4111-CC37-1C5BE21BB0DE}"/>
              </a:ext>
            </a:extLst>
          </p:cNvPr>
          <p:cNvSpPr>
            <a:spLocks noGrp="1"/>
          </p:cNvSpPr>
          <p:nvPr>
            <p:ph type="title"/>
          </p:nvPr>
        </p:nvSpPr>
        <p:spPr/>
        <p:txBody>
          <a:bodyPr/>
          <a:lstStyle/>
          <a:p>
            <a:r>
              <a:rPr lang="en-GB" dirty="0" err="1"/>
              <a:t>HyQube</a:t>
            </a:r>
            <a:endParaRPr lang="en-GB" dirty="0"/>
          </a:p>
        </p:txBody>
      </p:sp>
      <p:sp>
        <p:nvSpPr>
          <p:cNvPr id="3" name="Content Placeholder 2">
            <a:extLst>
              <a:ext uri="{FF2B5EF4-FFF2-40B4-BE49-F238E27FC236}">
                <a16:creationId xmlns:a16="http://schemas.microsoft.com/office/drawing/2014/main" id="{EC2D1FDA-966B-F2C6-C0F8-151B75E2A81A}"/>
              </a:ext>
            </a:extLst>
          </p:cNvPr>
          <p:cNvSpPr>
            <a:spLocks noGrp="1"/>
          </p:cNvSpPr>
          <p:nvPr>
            <p:ph idx="1"/>
          </p:nvPr>
        </p:nvSpPr>
        <p:spPr>
          <a:xfrm>
            <a:off x="5076498" y="1217098"/>
            <a:ext cx="6294812" cy="4542902"/>
          </a:xfrm>
        </p:spPr>
        <p:txBody>
          <a:bodyPr>
            <a:normAutofit/>
          </a:bodyPr>
          <a:lstStyle/>
          <a:p>
            <a:pPr marL="0" indent="0">
              <a:buNone/>
            </a:pPr>
            <a:r>
              <a:rPr lang="en-GB" sz="1400" b="1" dirty="0">
                <a:solidFill>
                  <a:srgbClr val="0081DB"/>
                </a:solidFill>
              </a:rPr>
              <a:t>Description</a:t>
            </a:r>
          </a:p>
          <a:p>
            <a:pPr marL="0" indent="0">
              <a:buNone/>
            </a:pPr>
            <a:r>
              <a:rPr lang="en-GB" sz="1400" dirty="0"/>
              <a:t>Small Scale HRS with compression and flow control with metering</a:t>
            </a:r>
          </a:p>
          <a:p>
            <a:pPr marL="0" indent="0">
              <a:buNone/>
            </a:pPr>
            <a:r>
              <a:rPr lang="en-GB" sz="1400" dirty="0"/>
              <a:t>J2601:2010 Ambient refuelling protocols</a:t>
            </a:r>
          </a:p>
          <a:p>
            <a:pPr marL="0" indent="0">
              <a:buNone/>
            </a:pPr>
            <a:r>
              <a:rPr lang="en-GB" sz="1400" dirty="0"/>
              <a:t>IR communications option: CEP/TME compliant ensuring vehicle compatibility</a:t>
            </a:r>
          </a:p>
          <a:p>
            <a:pPr marL="0" indent="0">
              <a:buNone/>
            </a:pPr>
            <a:r>
              <a:rPr lang="en-GB" sz="1400" b="1" dirty="0">
                <a:solidFill>
                  <a:srgbClr val="0081DB"/>
                </a:solidFill>
              </a:rPr>
              <a:t>Refuelling Method</a:t>
            </a:r>
          </a:p>
          <a:p>
            <a:pPr marL="0" indent="0">
              <a:buNone/>
            </a:pPr>
            <a:r>
              <a:rPr lang="en-GB" sz="1400" dirty="0"/>
              <a:t>Three stage cascade via source and two external storage connections with compression recharge</a:t>
            </a:r>
          </a:p>
          <a:p>
            <a:pPr marL="0" indent="0">
              <a:buNone/>
            </a:pPr>
            <a:r>
              <a:rPr lang="en-GB" sz="1400" b="1" dirty="0">
                <a:solidFill>
                  <a:srgbClr val="0081DB"/>
                </a:solidFill>
              </a:rPr>
              <a:t>Performance</a:t>
            </a:r>
          </a:p>
          <a:p>
            <a:pPr marL="0" indent="0">
              <a:buNone/>
            </a:pPr>
            <a:r>
              <a:rPr lang="en-GB" sz="1400" dirty="0"/>
              <a:t>1-10 kg per hour compression (depending upon source pressure)</a:t>
            </a:r>
          </a:p>
          <a:p>
            <a:pPr marL="0" indent="0">
              <a:buNone/>
            </a:pPr>
            <a:r>
              <a:rPr lang="en-GB" sz="1400" dirty="0"/>
              <a:t>40 g/sec max flow rate</a:t>
            </a:r>
          </a:p>
          <a:p>
            <a:pPr marL="0" indent="0">
              <a:buNone/>
            </a:pPr>
            <a:r>
              <a:rPr lang="en-GB" sz="1400" b="1" dirty="0">
                <a:solidFill>
                  <a:srgbClr val="0081DB"/>
                </a:solidFill>
              </a:rPr>
              <a:t>Cost</a:t>
            </a:r>
          </a:p>
          <a:p>
            <a:pPr marL="0" indent="0">
              <a:buNone/>
            </a:pPr>
            <a:r>
              <a:rPr lang="en-GB" sz="1400" dirty="0"/>
              <a:t>Purchase Price: 	£250k Base refueller</a:t>
            </a:r>
          </a:p>
          <a:p>
            <a:pPr marL="0" indent="0">
              <a:buNone/>
            </a:pPr>
            <a:r>
              <a:rPr lang="en-GB" sz="1400" dirty="0"/>
              <a:t>		£350K With external gas buffer storage</a:t>
            </a:r>
          </a:p>
          <a:p>
            <a:pPr marL="0" indent="0">
              <a:buNone/>
            </a:pPr>
            <a:r>
              <a:rPr lang="en-GB" sz="1400" dirty="0"/>
              <a:t>		(3,000ltr @500 bar storing approx. 100kg)</a:t>
            </a:r>
          </a:p>
          <a:p>
            <a:pPr marL="0" indent="0">
              <a:buNone/>
            </a:pPr>
            <a:endParaRPr lang="en-GB" sz="1400" dirty="0"/>
          </a:p>
        </p:txBody>
      </p:sp>
      <p:pic>
        <p:nvPicPr>
          <p:cNvPr id="11" name="Picture 10">
            <a:extLst>
              <a:ext uri="{FF2B5EF4-FFF2-40B4-BE49-F238E27FC236}">
                <a16:creationId xmlns:a16="http://schemas.microsoft.com/office/drawing/2014/main" id="{1418416F-190C-1219-7E54-ECDBA7F34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50463" y="1651778"/>
            <a:ext cx="2879095" cy="2748606"/>
          </a:xfrm>
          <a:prstGeom prst="rect">
            <a:avLst/>
          </a:prstGeom>
          <a:effectLst>
            <a:softEdge rad="317500"/>
          </a:effectLst>
        </p:spPr>
      </p:pic>
      <p:sp>
        <p:nvSpPr>
          <p:cNvPr id="4" name="TextBox 3">
            <a:extLst>
              <a:ext uri="{FF2B5EF4-FFF2-40B4-BE49-F238E27FC236}">
                <a16:creationId xmlns:a16="http://schemas.microsoft.com/office/drawing/2014/main" id="{D33BA47E-E465-70E7-39B1-82195AB87747}"/>
              </a:ext>
            </a:extLst>
          </p:cNvPr>
          <p:cNvSpPr txBox="1"/>
          <p:nvPr/>
        </p:nvSpPr>
        <p:spPr>
          <a:xfrm>
            <a:off x="285360" y="5115263"/>
            <a:ext cx="3509933" cy="523220"/>
          </a:xfrm>
          <a:prstGeom prst="rect">
            <a:avLst/>
          </a:prstGeom>
          <a:noFill/>
        </p:spPr>
        <p:txBody>
          <a:bodyPr wrap="square">
            <a:spAutoFit/>
          </a:bodyPr>
          <a:lstStyle/>
          <a:p>
            <a:pPr marL="0" indent="0">
              <a:buNone/>
            </a:pPr>
            <a:r>
              <a:rPr lang="en-GB" sz="1400" dirty="0">
                <a:solidFill>
                  <a:srgbClr val="868686"/>
                </a:solidFill>
                <a:cs typeface="Rubik Light" pitchFamily="2" charset="-79"/>
              </a:rPr>
              <a:t>Commercial Off The Shelf (COTS) solution</a:t>
            </a:r>
          </a:p>
          <a:p>
            <a:pPr marL="0" indent="0">
              <a:buNone/>
            </a:pPr>
            <a:r>
              <a:rPr lang="en-GB" sz="1400" dirty="0">
                <a:solidFill>
                  <a:srgbClr val="868686"/>
                </a:solidFill>
                <a:cs typeface="Rubik Light" pitchFamily="2" charset="-79"/>
              </a:rPr>
              <a:t>In series production now </a:t>
            </a:r>
          </a:p>
        </p:txBody>
      </p:sp>
    </p:spTree>
    <p:extLst>
      <p:ext uri="{BB962C8B-B14F-4D97-AF65-F5344CB8AC3E}">
        <p14:creationId xmlns:p14="http://schemas.microsoft.com/office/powerpoint/2010/main" val="305780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8E783-7207-36D8-1264-52B2E47DB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865544-04F5-7B43-1FDA-E0229792A1CE}"/>
              </a:ext>
            </a:extLst>
          </p:cNvPr>
          <p:cNvSpPr>
            <a:spLocks noGrp="1"/>
          </p:cNvSpPr>
          <p:nvPr>
            <p:ph type="title"/>
          </p:nvPr>
        </p:nvSpPr>
        <p:spPr/>
        <p:txBody>
          <a:bodyPr/>
          <a:lstStyle/>
          <a:p>
            <a:r>
              <a:rPr lang="en-GB" dirty="0" err="1"/>
              <a:t>HyQube</a:t>
            </a:r>
            <a:endParaRPr lang="en-GB" dirty="0"/>
          </a:p>
        </p:txBody>
      </p:sp>
      <p:sp>
        <p:nvSpPr>
          <p:cNvPr id="3" name="Content Placeholder 2">
            <a:extLst>
              <a:ext uri="{FF2B5EF4-FFF2-40B4-BE49-F238E27FC236}">
                <a16:creationId xmlns:a16="http://schemas.microsoft.com/office/drawing/2014/main" id="{6BCB9473-5338-2F6A-310A-43D26347D602}"/>
              </a:ext>
            </a:extLst>
          </p:cNvPr>
          <p:cNvSpPr>
            <a:spLocks noGrp="1"/>
          </p:cNvSpPr>
          <p:nvPr>
            <p:ph idx="1"/>
          </p:nvPr>
        </p:nvSpPr>
        <p:spPr>
          <a:xfrm>
            <a:off x="5076498" y="1990928"/>
            <a:ext cx="6294812" cy="3769072"/>
          </a:xfrm>
        </p:spPr>
        <p:txBody>
          <a:bodyPr>
            <a:normAutofit/>
          </a:bodyPr>
          <a:lstStyle/>
          <a:p>
            <a:pPr marL="0" indent="0">
              <a:buNone/>
            </a:pPr>
            <a:r>
              <a:rPr lang="en-GB" sz="1800" b="1" dirty="0">
                <a:solidFill>
                  <a:srgbClr val="0081DB"/>
                </a:solidFill>
              </a:rPr>
              <a:t>Options</a:t>
            </a:r>
          </a:p>
          <a:p>
            <a:r>
              <a:rPr lang="en-GB" sz="1800" dirty="0"/>
              <a:t>350 bar or 700 bar</a:t>
            </a:r>
          </a:p>
          <a:p>
            <a:r>
              <a:rPr lang="en-GB" sz="1800" dirty="0"/>
              <a:t>IR communications / CEP Protocols</a:t>
            </a:r>
          </a:p>
          <a:p>
            <a:r>
              <a:rPr lang="en-GB" sz="1800" dirty="0"/>
              <a:t>External storage</a:t>
            </a:r>
          </a:p>
          <a:p>
            <a:r>
              <a:rPr lang="en-GB" sz="1800" dirty="0"/>
              <a:t>Site specific manifold and pipework</a:t>
            </a:r>
          </a:p>
          <a:p>
            <a:r>
              <a:rPr lang="en-GB" sz="1800" dirty="0"/>
              <a:t>Cold weather variant</a:t>
            </a:r>
          </a:p>
          <a:p>
            <a:r>
              <a:rPr lang="en-GB" sz="1800" dirty="0"/>
              <a:t>Engineering consultancy (site risk assessments / HAZOP etc)</a:t>
            </a:r>
          </a:p>
          <a:p>
            <a:pPr marL="0" indent="0">
              <a:buNone/>
            </a:pPr>
            <a:endParaRPr lang="en-GB" sz="1800" dirty="0"/>
          </a:p>
        </p:txBody>
      </p:sp>
      <p:pic>
        <p:nvPicPr>
          <p:cNvPr id="11" name="Picture 10">
            <a:extLst>
              <a:ext uri="{FF2B5EF4-FFF2-40B4-BE49-F238E27FC236}">
                <a16:creationId xmlns:a16="http://schemas.microsoft.com/office/drawing/2014/main" id="{F56908E8-929B-AE5C-B484-36D2A1617C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50463" y="1651778"/>
            <a:ext cx="2879095" cy="2748606"/>
          </a:xfrm>
          <a:prstGeom prst="rect">
            <a:avLst/>
          </a:prstGeom>
          <a:effectLst>
            <a:softEdge rad="317500"/>
          </a:effectLst>
        </p:spPr>
      </p:pic>
      <p:sp>
        <p:nvSpPr>
          <p:cNvPr id="4" name="TextBox 3">
            <a:extLst>
              <a:ext uri="{FF2B5EF4-FFF2-40B4-BE49-F238E27FC236}">
                <a16:creationId xmlns:a16="http://schemas.microsoft.com/office/drawing/2014/main" id="{1BCF6227-23AC-AFF3-7FCE-747C5C3499BD}"/>
              </a:ext>
            </a:extLst>
          </p:cNvPr>
          <p:cNvSpPr txBox="1"/>
          <p:nvPr/>
        </p:nvSpPr>
        <p:spPr>
          <a:xfrm>
            <a:off x="285360" y="5115263"/>
            <a:ext cx="3509933" cy="523220"/>
          </a:xfrm>
          <a:prstGeom prst="rect">
            <a:avLst/>
          </a:prstGeom>
          <a:noFill/>
        </p:spPr>
        <p:txBody>
          <a:bodyPr wrap="square">
            <a:spAutoFit/>
          </a:bodyPr>
          <a:lstStyle/>
          <a:p>
            <a:pPr marL="0" indent="0">
              <a:buNone/>
            </a:pPr>
            <a:r>
              <a:rPr lang="en-GB" sz="1400" dirty="0">
                <a:solidFill>
                  <a:srgbClr val="868686"/>
                </a:solidFill>
                <a:cs typeface="Rubik Light" pitchFamily="2" charset="-79"/>
              </a:rPr>
              <a:t>Commercial Off The Shelf (COTS) solution</a:t>
            </a:r>
          </a:p>
          <a:p>
            <a:pPr marL="0" indent="0">
              <a:buNone/>
            </a:pPr>
            <a:r>
              <a:rPr lang="en-GB" sz="1400" dirty="0">
                <a:solidFill>
                  <a:srgbClr val="868686"/>
                </a:solidFill>
                <a:cs typeface="Rubik Light" pitchFamily="2" charset="-79"/>
              </a:rPr>
              <a:t>In series production now </a:t>
            </a:r>
          </a:p>
        </p:txBody>
      </p:sp>
    </p:spTree>
    <p:extLst>
      <p:ext uri="{BB962C8B-B14F-4D97-AF65-F5344CB8AC3E}">
        <p14:creationId xmlns:p14="http://schemas.microsoft.com/office/powerpoint/2010/main" val="152211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D18BAB0-53B8-13A4-79CC-9BBBD393F1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300" y="1710406"/>
            <a:ext cx="6270136" cy="2093923"/>
          </a:xfrm>
          <a:prstGeom prst="rect">
            <a:avLst/>
          </a:prstGeom>
        </p:spPr>
      </p:pic>
      <p:sp>
        <p:nvSpPr>
          <p:cNvPr id="2" name="Title 1">
            <a:extLst>
              <a:ext uri="{FF2B5EF4-FFF2-40B4-BE49-F238E27FC236}">
                <a16:creationId xmlns:a16="http://schemas.microsoft.com/office/drawing/2014/main" id="{6326ABB5-91FB-4111-CC37-1C5BE21BB0DE}"/>
              </a:ext>
            </a:extLst>
          </p:cNvPr>
          <p:cNvSpPr>
            <a:spLocks noGrp="1"/>
          </p:cNvSpPr>
          <p:nvPr>
            <p:ph type="title"/>
          </p:nvPr>
        </p:nvSpPr>
        <p:spPr/>
        <p:txBody>
          <a:bodyPr/>
          <a:lstStyle/>
          <a:p>
            <a:r>
              <a:rPr lang="en-GB" dirty="0" err="1"/>
              <a:t>HyQube</a:t>
            </a:r>
            <a:r>
              <a:rPr lang="en-GB" dirty="0"/>
              <a:t> small fleet solution</a:t>
            </a:r>
          </a:p>
        </p:txBody>
      </p:sp>
      <p:sp>
        <p:nvSpPr>
          <p:cNvPr id="9" name="Rectangle 2">
            <a:extLst>
              <a:ext uri="{FF2B5EF4-FFF2-40B4-BE49-F238E27FC236}">
                <a16:creationId xmlns:a16="http://schemas.microsoft.com/office/drawing/2014/main" id="{160008F7-2641-6CEB-EEA1-0E5E507F418E}"/>
              </a:ext>
            </a:extLst>
          </p:cNvPr>
          <p:cNvSpPr>
            <a:spLocks noChangeArrowheads="1"/>
          </p:cNvSpPr>
          <p:nvPr/>
        </p:nvSpPr>
        <p:spPr bwMode="auto">
          <a:xfrm>
            <a:off x="68107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0" name="Object 9">
            <a:extLst>
              <a:ext uri="{FF2B5EF4-FFF2-40B4-BE49-F238E27FC236}">
                <a16:creationId xmlns:a16="http://schemas.microsoft.com/office/drawing/2014/main" id="{D0412817-59C1-7FDE-B674-1A5979C1755F}"/>
              </a:ext>
            </a:extLst>
          </p:cNvPr>
          <p:cNvGraphicFramePr>
            <a:graphicFrameLocks noChangeAspect="1"/>
          </p:cNvGraphicFramePr>
          <p:nvPr>
            <p:extLst>
              <p:ext uri="{D42A27DB-BD31-4B8C-83A1-F6EECF244321}">
                <p14:modId xmlns:p14="http://schemas.microsoft.com/office/powerpoint/2010/main" val="422747600"/>
              </p:ext>
            </p:extLst>
          </p:nvPr>
        </p:nvGraphicFramePr>
        <p:xfrm>
          <a:off x="2092325" y="3282950"/>
          <a:ext cx="4305300" cy="2641600"/>
        </p:xfrm>
        <a:graphic>
          <a:graphicData uri="http://schemas.openxmlformats.org/presentationml/2006/ole">
            <mc:AlternateContent xmlns:mc="http://schemas.openxmlformats.org/markup-compatibility/2006">
              <mc:Choice xmlns:v="urn:schemas-microsoft-com:vml" Requires="v">
                <p:oleObj r:id="rId3" imgW="8519359" imgH="5235027" progId="Visio.Drawing.15">
                  <p:embed/>
                </p:oleObj>
              </mc:Choice>
              <mc:Fallback>
                <p:oleObj r:id="rId3" imgW="8519359" imgH="5235027" progId="Visio.Drawing.15">
                  <p:embed/>
                  <p:pic>
                    <p:nvPicPr>
                      <p:cNvPr id="10" name="Object 9">
                        <a:extLst>
                          <a:ext uri="{FF2B5EF4-FFF2-40B4-BE49-F238E27FC236}">
                            <a16:creationId xmlns:a16="http://schemas.microsoft.com/office/drawing/2014/main" id="{D0412817-59C1-7FDE-B674-1A5979C17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325" y="3282950"/>
                        <a:ext cx="4305300" cy="264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Content Placeholder 2">
            <a:extLst>
              <a:ext uri="{FF2B5EF4-FFF2-40B4-BE49-F238E27FC236}">
                <a16:creationId xmlns:a16="http://schemas.microsoft.com/office/drawing/2014/main" id="{CC870974-D742-F5CB-F66A-479BA6B90A25}"/>
              </a:ext>
            </a:extLst>
          </p:cNvPr>
          <p:cNvSpPr>
            <a:spLocks noGrp="1"/>
          </p:cNvSpPr>
          <p:nvPr>
            <p:ph idx="1"/>
          </p:nvPr>
        </p:nvSpPr>
        <p:spPr>
          <a:xfrm>
            <a:off x="6909516" y="1481395"/>
            <a:ext cx="5451814" cy="4320000"/>
          </a:xfrm>
        </p:spPr>
        <p:txBody>
          <a:bodyPr>
            <a:normAutofit/>
          </a:bodyPr>
          <a:lstStyle/>
          <a:p>
            <a:pPr marL="0" indent="0">
              <a:buNone/>
            </a:pPr>
            <a:r>
              <a:rPr lang="en-GB" sz="1400" b="1" dirty="0">
                <a:solidFill>
                  <a:srgbClr val="0081DB"/>
                </a:solidFill>
              </a:rPr>
              <a:t>Technical Specification</a:t>
            </a:r>
          </a:p>
          <a:p>
            <a:pPr marL="0" indent="0">
              <a:buNone/>
            </a:pPr>
            <a:r>
              <a:rPr lang="en-GB" sz="1400" dirty="0" err="1"/>
              <a:t>HyQube</a:t>
            </a:r>
            <a:r>
              <a:rPr lang="en-GB" sz="1400" dirty="0"/>
              <a:t> 500	4</a:t>
            </a:r>
          </a:p>
          <a:p>
            <a:pPr marL="0" indent="0">
              <a:buNone/>
            </a:pPr>
            <a:r>
              <a:rPr lang="en-GB" sz="1400" dirty="0"/>
              <a:t>Compression	8 to 24kg/hr</a:t>
            </a:r>
          </a:p>
          <a:p>
            <a:pPr marL="0" indent="0">
              <a:buNone/>
            </a:pPr>
            <a:r>
              <a:rPr lang="en-GB" sz="1400" dirty="0"/>
              <a:t>Input Pressure	75 to 500 bar</a:t>
            </a:r>
          </a:p>
          <a:p>
            <a:pPr marL="0" indent="0">
              <a:buNone/>
            </a:pPr>
            <a:r>
              <a:rPr lang="en-GB" sz="1400" dirty="0"/>
              <a:t>Storage Bundles	4 (2 banks of 2)</a:t>
            </a:r>
          </a:p>
          <a:p>
            <a:pPr marL="0" indent="0">
              <a:buNone/>
            </a:pPr>
            <a:r>
              <a:rPr lang="en-GB" sz="1400" dirty="0"/>
              <a:t>Storage Volume	2 x 9,800 litres</a:t>
            </a:r>
          </a:p>
          <a:p>
            <a:pPr marL="0" indent="0">
              <a:buNone/>
            </a:pPr>
            <a:r>
              <a:rPr lang="en-GB" sz="1400" dirty="0"/>
              <a:t>Storage Mass	2 x 310kg</a:t>
            </a:r>
          </a:p>
          <a:p>
            <a:pPr marL="0" indent="0">
              <a:buNone/>
            </a:pPr>
            <a:r>
              <a:rPr lang="en-GB" sz="1400" dirty="0"/>
              <a:t>Back to Back	10 buses (25kg fill, 100 bar to 350bar)</a:t>
            </a:r>
          </a:p>
          <a:p>
            <a:pPr marL="0" indent="0">
              <a:buNone/>
            </a:pPr>
            <a:r>
              <a:rPr lang="en-GB" sz="1400" dirty="0"/>
              <a:t>Fill Time		10 to 15 minutes</a:t>
            </a:r>
          </a:p>
          <a:p>
            <a:pPr marL="0" indent="0">
              <a:buNone/>
            </a:pPr>
            <a:r>
              <a:rPr lang="en-GB" sz="1400" dirty="0"/>
              <a:t>Power Requirements	4 x 63A Three Phase (4 x 25kW)</a:t>
            </a:r>
          </a:p>
          <a:p>
            <a:pPr marL="0" indent="0">
              <a:buNone/>
            </a:pPr>
            <a:endParaRPr lang="en-GB" sz="1400" dirty="0"/>
          </a:p>
          <a:p>
            <a:pPr marL="0" indent="0">
              <a:buNone/>
            </a:pPr>
            <a:r>
              <a:rPr lang="en-GB" sz="1400" b="1" dirty="0">
                <a:solidFill>
                  <a:srgbClr val="0081DB"/>
                </a:solidFill>
              </a:rPr>
              <a:t>Cost</a:t>
            </a:r>
          </a:p>
          <a:p>
            <a:pPr marL="0" indent="0">
              <a:buNone/>
            </a:pPr>
            <a:r>
              <a:rPr lang="en-GB" sz="1400" dirty="0"/>
              <a:t>Purchase Price: 	£1.5m (excluding site specific pipework)</a:t>
            </a:r>
          </a:p>
        </p:txBody>
      </p:sp>
      <p:sp>
        <p:nvSpPr>
          <p:cNvPr id="18" name="TextBox 17">
            <a:extLst>
              <a:ext uri="{FF2B5EF4-FFF2-40B4-BE49-F238E27FC236}">
                <a16:creationId xmlns:a16="http://schemas.microsoft.com/office/drawing/2014/main" id="{F3620C6E-CCFA-6467-0C20-1740FDA70760}"/>
              </a:ext>
            </a:extLst>
          </p:cNvPr>
          <p:cNvSpPr txBox="1"/>
          <p:nvPr/>
        </p:nvSpPr>
        <p:spPr>
          <a:xfrm>
            <a:off x="285360" y="5115263"/>
            <a:ext cx="3509933" cy="523220"/>
          </a:xfrm>
          <a:prstGeom prst="rect">
            <a:avLst/>
          </a:prstGeom>
          <a:noFill/>
        </p:spPr>
        <p:txBody>
          <a:bodyPr wrap="square">
            <a:spAutoFit/>
          </a:bodyPr>
          <a:lstStyle/>
          <a:p>
            <a:pPr marL="0" indent="0">
              <a:buNone/>
            </a:pPr>
            <a:r>
              <a:rPr lang="en-GB" sz="1400" dirty="0">
                <a:solidFill>
                  <a:srgbClr val="868686"/>
                </a:solidFill>
                <a:cs typeface="Rubik Light" pitchFamily="2" charset="-79"/>
              </a:rPr>
              <a:t>Commercial Off The Shelf (COTS) solution</a:t>
            </a:r>
          </a:p>
          <a:p>
            <a:pPr marL="0" indent="0">
              <a:buNone/>
            </a:pPr>
            <a:r>
              <a:rPr lang="en-GB" sz="1400" dirty="0">
                <a:solidFill>
                  <a:srgbClr val="868686"/>
                </a:solidFill>
                <a:cs typeface="Rubik Light" pitchFamily="2" charset="-79"/>
              </a:rPr>
              <a:t>In series production now </a:t>
            </a:r>
          </a:p>
        </p:txBody>
      </p:sp>
    </p:spTree>
    <p:extLst>
      <p:ext uri="{BB962C8B-B14F-4D97-AF65-F5344CB8AC3E}">
        <p14:creationId xmlns:p14="http://schemas.microsoft.com/office/powerpoint/2010/main" val="880800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ABB5-91FB-4111-CC37-1C5BE21BB0DE}"/>
              </a:ext>
            </a:extLst>
          </p:cNvPr>
          <p:cNvSpPr>
            <a:spLocks noGrp="1"/>
          </p:cNvSpPr>
          <p:nvPr>
            <p:ph type="title"/>
          </p:nvPr>
        </p:nvSpPr>
        <p:spPr/>
        <p:txBody>
          <a:bodyPr/>
          <a:lstStyle/>
          <a:p>
            <a:r>
              <a:rPr lang="en-GB" dirty="0" err="1"/>
              <a:t>HyQube</a:t>
            </a:r>
            <a:r>
              <a:rPr lang="en-GB" dirty="0"/>
              <a:t> 500 small fleet solution</a:t>
            </a:r>
          </a:p>
        </p:txBody>
      </p:sp>
      <p:sp>
        <p:nvSpPr>
          <p:cNvPr id="9" name="Rectangle 2">
            <a:extLst>
              <a:ext uri="{FF2B5EF4-FFF2-40B4-BE49-F238E27FC236}">
                <a16:creationId xmlns:a16="http://schemas.microsoft.com/office/drawing/2014/main" id="{160008F7-2641-6CEB-EEA1-0E5E507F418E}"/>
              </a:ext>
            </a:extLst>
          </p:cNvPr>
          <p:cNvSpPr>
            <a:spLocks noChangeArrowheads="1"/>
          </p:cNvSpPr>
          <p:nvPr/>
        </p:nvSpPr>
        <p:spPr bwMode="auto">
          <a:xfrm>
            <a:off x="68107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TextBox 17">
            <a:extLst>
              <a:ext uri="{FF2B5EF4-FFF2-40B4-BE49-F238E27FC236}">
                <a16:creationId xmlns:a16="http://schemas.microsoft.com/office/drawing/2014/main" id="{F3620C6E-CCFA-6467-0C20-1740FDA70760}"/>
              </a:ext>
            </a:extLst>
          </p:cNvPr>
          <p:cNvSpPr txBox="1"/>
          <p:nvPr/>
        </p:nvSpPr>
        <p:spPr>
          <a:xfrm>
            <a:off x="1335131" y="2338147"/>
            <a:ext cx="1114618" cy="286232"/>
          </a:xfrm>
          <a:prstGeom prst="rect">
            <a:avLst/>
          </a:prstGeom>
          <a:noFill/>
        </p:spPr>
        <p:txBody>
          <a:bodyPr wrap="square">
            <a:spAutoFit/>
          </a:bodyPr>
          <a:lstStyle/>
          <a:p>
            <a:pPr>
              <a:lnSpc>
                <a:spcPct val="90000"/>
              </a:lnSpc>
              <a:spcBef>
                <a:spcPts val="1000"/>
              </a:spcBef>
            </a:pPr>
            <a:r>
              <a:rPr lang="en-GB" sz="1400" b="1" dirty="0">
                <a:solidFill>
                  <a:srgbClr val="0081DB"/>
                </a:solidFill>
                <a:cs typeface="Rubik Light" pitchFamily="2" charset="-79"/>
              </a:rPr>
              <a:t>Site layout</a:t>
            </a:r>
          </a:p>
        </p:txBody>
      </p:sp>
      <p:sp>
        <p:nvSpPr>
          <p:cNvPr id="5" name="Rectangle 37">
            <a:extLst>
              <a:ext uri="{FF2B5EF4-FFF2-40B4-BE49-F238E27FC236}">
                <a16:creationId xmlns:a16="http://schemas.microsoft.com/office/drawing/2014/main" id="{E85821FE-7FD3-B8B5-24FF-939254F51C3E}"/>
              </a:ext>
            </a:extLst>
          </p:cNvPr>
          <p:cNvSpPr>
            <a:spLocks noChangeArrowheads="1"/>
          </p:cNvSpPr>
          <p:nvPr/>
        </p:nvSpPr>
        <p:spPr bwMode="auto">
          <a:xfrm>
            <a:off x="3103809" y="11668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6" name="Object 5">
            <a:extLst>
              <a:ext uri="{FF2B5EF4-FFF2-40B4-BE49-F238E27FC236}">
                <a16:creationId xmlns:a16="http://schemas.microsoft.com/office/drawing/2014/main" id="{CF95B5B3-A493-4F8F-901F-B36D29750741}"/>
              </a:ext>
            </a:extLst>
          </p:cNvPr>
          <p:cNvGraphicFramePr>
            <a:graphicFrameLocks noChangeAspect="1"/>
          </p:cNvGraphicFramePr>
          <p:nvPr>
            <p:extLst>
              <p:ext uri="{D42A27DB-BD31-4B8C-83A1-F6EECF244321}">
                <p14:modId xmlns:p14="http://schemas.microsoft.com/office/powerpoint/2010/main" val="4028034729"/>
              </p:ext>
            </p:extLst>
          </p:nvPr>
        </p:nvGraphicFramePr>
        <p:xfrm>
          <a:off x="2409155" y="1349692"/>
          <a:ext cx="7277100" cy="4000500"/>
        </p:xfrm>
        <a:graphic>
          <a:graphicData uri="http://schemas.openxmlformats.org/presentationml/2006/ole">
            <mc:AlternateContent xmlns:mc="http://schemas.openxmlformats.org/markup-compatibility/2006">
              <mc:Choice xmlns:v="urn:schemas-microsoft-com:vml" Requires="v">
                <p:oleObj r:id="rId2" imgW="19933997" imgH="10957425" progId="Visio.Drawing.15">
                  <p:embed/>
                </p:oleObj>
              </mc:Choice>
              <mc:Fallback>
                <p:oleObj r:id="rId2" imgW="19933997" imgH="10957425" progId="Visio.Drawing.15">
                  <p:embed/>
                  <p:pic>
                    <p:nvPicPr>
                      <p:cNvPr id="6" name="Object 5">
                        <a:extLst>
                          <a:ext uri="{FF2B5EF4-FFF2-40B4-BE49-F238E27FC236}">
                            <a16:creationId xmlns:a16="http://schemas.microsoft.com/office/drawing/2014/main" id="{CF95B5B3-A493-4F8F-901F-B36D29750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155" y="1349692"/>
                        <a:ext cx="7277100" cy="400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6201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6827C10-F4FC-45D8-846D-725C71F117F7}" vid="{71B3E274-CEE2-459E-B247-256108A0F57A}"/>
    </a:ext>
  </a:extLst>
</a:theme>
</file>

<file path=ppt/theme/theme2.xml><?xml version="1.0" encoding="utf-8"?>
<a:theme xmlns:a="http://schemas.openxmlformats.org/drawingml/2006/main" name="5_Renewables Layout - Hydrasu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ydrasun Renewables - FEB22" id="{B4B93844-DDDE-4A90-9E6B-71035DE25128}" vid="{F1B5E57B-1E53-492C-9713-C767C8BDC2D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ADF58A0ACA7044B1A12C20D89CB237" ma:contentTypeVersion="20" ma:contentTypeDescription="Create a new document." ma:contentTypeScope="" ma:versionID="1a161d8ba806e087b82eab5f1b8e2ef0">
  <xsd:schema xmlns:xsd="http://www.w3.org/2001/XMLSchema" xmlns:xs="http://www.w3.org/2001/XMLSchema" xmlns:p="http://schemas.microsoft.com/office/2006/metadata/properties" xmlns:ns1="http://schemas.microsoft.com/sharepoint/v3" xmlns:ns2="25797daf-3744-400d-97ef-40733a7646e0" xmlns:ns3="0b72b4a8-d000-4a56-9ee3-3e858a0b3983" targetNamespace="http://schemas.microsoft.com/office/2006/metadata/properties" ma:root="true" ma:fieldsID="1393c255c145fff33509550104c8deaa" ns1:_="" ns2:_="" ns3:_="">
    <xsd:import namespace="http://schemas.microsoft.com/sharepoint/v3"/>
    <xsd:import namespace="25797daf-3744-400d-97ef-40733a7646e0"/>
    <xsd:import namespace="0b72b4a8-d000-4a56-9ee3-3e858a0b39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797daf-3744-400d-97ef-40733a7646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3f606a-4570-4227-9c45-ae94c275b6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72b4a8-d000-4a56-9ee3-3e858a0b398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daaa910-8e1d-4302-b392-7687580bec47}" ma:internalName="TaxCatchAll" ma:showField="CatchAllData" ma:web="0b72b4a8-d000-4a56-9ee3-3e858a0b39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b72b4a8-d000-4a56-9ee3-3e858a0b3983" xsi:nil="true"/>
    <lcf76f155ced4ddcb4097134ff3c332f xmlns="25797daf-3744-400d-97ef-40733a7646e0">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E13D4FC-F567-40D6-B396-AC97E497EF17}">
  <ds:schemaRefs>
    <ds:schemaRef ds:uri="http://schemas.microsoft.com/sharepoint/v3/contenttype/forms"/>
  </ds:schemaRefs>
</ds:datastoreItem>
</file>

<file path=customXml/itemProps2.xml><?xml version="1.0" encoding="utf-8"?>
<ds:datastoreItem xmlns:ds="http://schemas.openxmlformats.org/officeDocument/2006/customXml" ds:itemID="{ED1C3F20-EF5B-4A98-831D-7FCCA46345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5797daf-3744-400d-97ef-40733a7646e0"/>
    <ds:schemaRef ds:uri="0b72b4a8-d000-4a56-9ee3-3e858a0b3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6D4623-5294-4EA6-8DA2-81E131756EA2}">
  <ds:schemaRefs>
    <ds:schemaRef ds:uri="0b72b4a8-d000-4a56-9ee3-3e858a0b3983"/>
    <ds:schemaRef ds:uri="http://purl.org/dc/elements/1.1/"/>
    <ds:schemaRef ds:uri="http://purl.org/dc/terms/"/>
    <ds:schemaRef ds:uri="25797daf-3744-400d-97ef-40733a7646e0"/>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FCSL Midlands Green Hydrogen Sept2023</Template>
  <TotalTime>2</TotalTime>
  <Words>1413</Words>
  <Application>Microsoft Office PowerPoint</Application>
  <PresentationFormat>Widescreen</PresentationFormat>
  <Paragraphs>252</Paragraphs>
  <Slides>20</Slides>
  <Notes>8</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3" baseType="lpstr">
      <vt:lpstr>Arial</vt:lpstr>
      <vt:lpstr>Calibri</vt:lpstr>
      <vt:lpstr>Inter</vt:lpstr>
      <vt:lpstr>Rubik</vt:lpstr>
      <vt:lpstr>Rubik Light</vt:lpstr>
      <vt:lpstr>Segoe UI</vt:lpstr>
      <vt:lpstr>Titillium Web Light</vt:lpstr>
      <vt:lpstr>Titillium Web SemiBold</vt:lpstr>
      <vt:lpstr>Trebuchet MS</vt:lpstr>
      <vt:lpstr>Wingdings</vt:lpstr>
      <vt:lpstr>Office Theme</vt:lpstr>
      <vt:lpstr>5_Renewables Layout - Hydrasun</vt:lpstr>
      <vt:lpstr>Visio.Drawing.15</vt:lpstr>
      <vt:lpstr>Hydrogen Refuelling Solutions: Demonstration to Deployment</vt:lpstr>
      <vt:lpstr>One Company – Multiple Solutions</vt:lpstr>
      <vt:lpstr>Packaged HRS Solutions Supports early adoption of hydrogen in multiple sectors</vt:lpstr>
      <vt:lpstr>Scalable HRS Packaged Solutions and Reference Designs</vt:lpstr>
      <vt:lpstr>HyPro + HyQube: Toyota, Derby</vt:lpstr>
      <vt:lpstr>HyQube</vt:lpstr>
      <vt:lpstr>HyQube</vt:lpstr>
      <vt:lpstr>HyQube small fleet solution</vt:lpstr>
      <vt:lpstr>HyQube 500 small fleet solution</vt:lpstr>
      <vt:lpstr>HyFleet</vt:lpstr>
      <vt:lpstr>HyFlow</vt:lpstr>
      <vt:lpstr>Electrolyser Products</vt:lpstr>
      <vt:lpstr>From demonstration to large scale deployment</vt:lpstr>
      <vt:lpstr>Our Hydrogen Journey</vt:lpstr>
      <vt:lpstr>Deployment Examples</vt:lpstr>
      <vt:lpstr>HyTruck: Goodwood FoS</vt:lpstr>
      <vt:lpstr>HyTruck: BMW ix5 Refuelling</vt:lpstr>
      <vt:lpstr>HyTruck:HyFlyer I </vt:lpstr>
      <vt:lpstr>HyQube: South Wales Buses</vt:lpstr>
      <vt:lpstr>HyQube: Toyota, Derby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Hydrogen Vehicle Refuelling</dc:title>
  <dc:creator>Beth Dawson</dc:creator>
  <cp:lastModifiedBy>Adelan User</cp:lastModifiedBy>
  <cp:revision>10</cp:revision>
  <dcterms:created xsi:type="dcterms:W3CDTF">2023-09-14T15:16:50Z</dcterms:created>
  <dcterms:modified xsi:type="dcterms:W3CDTF">2024-04-05T06:26:05Z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0x010100CCADF58A0ACA7044B1A12C20D89CB237</vt:lpwstr>
  </property>
  <property fmtid="{D5CDD505-2E9C-101B-9397-08002B2CF9AE}" pid="3" name="MediaServiceImageTags">
    <vt:lpwstr/>
  </property>
</Properties>
</file>