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6"/>
  </p:notesMasterIdLst>
  <p:sldIdLst>
    <p:sldId id="1054" r:id="rId4"/>
    <p:sldId id="1069" r:id="rId5"/>
    <p:sldId id="1062" r:id="rId6"/>
    <p:sldId id="1093" r:id="rId7"/>
    <p:sldId id="1096" r:id="rId8"/>
    <p:sldId id="1085" r:id="rId9"/>
    <p:sldId id="1089" r:id="rId10"/>
    <p:sldId id="1095" r:id="rId11"/>
    <p:sldId id="1097" r:id="rId12"/>
    <p:sldId id="1028" r:id="rId13"/>
    <p:sldId id="1083" r:id="rId14"/>
    <p:sldId id="10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9E616-AD05-4967-B4F0-A2DF856A65C2}" v="9" dt="2024-04-08T09:11:55.40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577" autoAdjust="0"/>
    <p:restoredTop sz="94068" autoAdjust="0"/>
  </p:normalViewPr>
  <p:slideViewPr>
    <p:cSldViewPr snapToGrid="0" showGuides="1">
      <p:cViewPr varScale="1">
        <p:scale>
          <a:sx n="45" d="100"/>
          <a:sy n="45" d="100"/>
        </p:scale>
        <p:origin x="78" y="3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618FF-49AE-4661-8CBF-49223D7BC8B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1261-90F9-48FD-8CFA-D6CD447A7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2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51261-90F9-48FD-8CFA-D6CD447A75C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94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51261-90F9-48FD-8CFA-D6CD447A75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0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45201-0CF9-0A47-BE24-E0AF830CEF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2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AA542-00AF-419E-9988-B961ECA587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84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5993-DC5F-7D80-524E-17256CEBE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7" y="3944983"/>
            <a:ext cx="7426692" cy="1136878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E8D7AD-0710-9245-0CA3-AA765C82D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7" y="5205330"/>
            <a:ext cx="4759234" cy="78594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3B3A5-BF25-B648-8208-F0764896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E01F-9DBC-4335-CCD8-63DB0C06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2DA26-2649-C59D-C27F-02414DFD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5FDB42-B7DF-6F86-960D-0F5286008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93" y="1383281"/>
            <a:ext cx="4602478" cy="12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8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AA05-3A95-A95D-FCB7-FDD1CD1A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7FC39-BC93-7B7D-3CE5-9C6934D81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B44D-B473-05C6-8C79-9CAD0F12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2D167-2C91-9031-51A5-04537217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481D2-A3A0-8C42-6871-09B542C5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8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0CF5D-16E6-5F40-574E-D94C73428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F797C-1879-466B-55AA-3B5509B38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510D-C963-ABB7-9CFC-E713608A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A2261-46F9-E6CB-A777-E53E9041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BA24B-403D-8062-5870-AFE6FB80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2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2384-BD01-3309-DC76-6FFDEB88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ABF10-2A46-973A-0B00-D74CF7CBA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ED613-2652-BD3B-0A72-760F1FC1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BEFF9-6838-5887-029C-718688B1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FDB48-A0D2-D1D5-3CC9-64808ED9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78069-C02D-4C5B-8683-3E2B7AC53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364" y="404358"/>
            <a:ext cx="2160368" cy="5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9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F2E9-339D-6752-C67D-9F9B3D24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B91F8-A2A6-12F8-1B29-90996DEE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2C37D-D5A3-69E6-A158-E3A192FF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04471-EC80-7E49-20BC-B86EA0F2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1280-8479-2323-8DB9-72D4F9F6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6AD7-E498-7C5C-0AD1-9862DAD3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1D24-78FF-4598-E70C-511C7CA49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C7014-AE39-794A-E0F1-DBA709763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FA15-560D-82A6-F8C5-F58B7C64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1D1AF-F6C1-0683-F8E9-27E1AD89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EC093-7226-A5F5-573E-7C2C025F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D2894-2121-5D41-B015-5808FA6A4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364" y="404358"/>
            <a:ext cx="2160368" cy="5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E7BC-671E-977E-3533-412A2023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78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ABC3A-4E08-28E3-6582-D87323D1F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D8457-9928-D010-E207-B60A5DF91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069A3-D540-A1CA-0B05-0C22E92F1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C2F8B-0A51-D8BD-CD00-5B86011B7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0B9AC-6F1A-56C2-DDDA-DE50A5E7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9D179-B3A9-1358-3913-7B958DAD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2C743-35B7-080D-DAF5-910289B5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CF22-7E44-441D-09C0-1FA2C4DC7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364" y="404358"/>
            <a:ext cx="2160368" cy="5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0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E6E8-FCA8-92BE-DB33-86F9E98B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12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5B997-9430-694C-4BC9-560035AE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E5719-D672-39F3-8749-4174C84B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6A4AA-F026-8DDA-418D-2890344F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7EDD4-C384-A922-674A-4B50CFD25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364" y="404358"/>
            <a:ext cx="2160368" cy="5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9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1A5F1-BE50-EFEE-3CDE-CD06D04E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B0D21-7009-04F3-5409-4167736C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8ABB-0D2F-0F5E-208E-78E76B20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30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3A5A-006F-2D65-19F9-891B653F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6F4-042A-DD60-381E-C05098FB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8261C-C4EB-EF7B-4FFD-F4E9E7929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1D3DA-BDBC-EE4D-A653-9DACD3C9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0F138-0167-8138-0F73-2D198FAA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ED434-ADD7-AFEE-7477-B9A6FA94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5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63C7-F3B0-9EE7-2D38-152061CC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B8D58-95ED-D3CB-28D4-04A5FECCE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DEF7F-3FF3-9003-4F03-052D761CC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CB6C5-C546-22FC-BC9D-AFA0D06A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9E5D8-365B-6F1C-51CD-A543653A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1C84E-0B26-231A-F40F-4B3242B4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7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F9924-37DF-8B54-6EC9-CA530E4B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32" y="113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95D94-6F65-65AB-45EF-FC3C496E7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C11B3-4BDA-29B9-7601-22B8BC75B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9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1C7ADDD3-CDF5-41F8-853D-C3CC6B4DF419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109E3-B22B-D21B-E989-662A24689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9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3BD4A-C791-5D10-6CF4-D11DE994A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9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1A0CB12D-ACF8-4BC7-AFF3-CFEA95788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14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2" pos="610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lemco.com/" TargetMode="External"/><Relationship Id="rId4" Type="http://schemas.openxmlformats.org/officeDocument/2006/relationships/hyperlink" Target="mailto:cmijares@ulemco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485A-8C4E-61BA-36CA-694BB67CE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045" y="3364302"/>
            <a:ext cx="9257428" cy="1788858"/>
          </a:xfrm>
        </p:spPr>
        <p:txBody>
          <a:bodyPr>
            <a:normAutofit/>
          </a:bodyPr>
          <a:lstStyle/>
          <a:p>
            <a:r>
              <a:rPr lang="en-US" sz="3600" b="1" spc="105" dirty="0">
                <a:solidFill>
                  <a:srgbClr val="96C11F"/>
                </a:solidFill>
              </a:rPr>
              <a:t>The latest on what’s happening in the UK H2 for heavy duty </a:t>
            </a:r>
            <a:endParaRPr lang="en-US" sz="3600" spc="105" dirty="0">
              <a:solidFill>
                <a:srgbClr val="0F14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5281E-F5FE-17D2-8078-E0452A26B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600" dirty="0"/>
              <a:t>Birmingham April 2024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245D1-7ABA-2EAF-007A-698AAEF2A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6670" y="3836125"/>
            <a:ext cx="7255330" cy="3021874"/>
          </a:xfrm>
          <a:custGeom>
            <a:avLst/>
            <a:gdLst>
              <a:gd name="connsiteX0" fmla="*/ 0 w 6916779"/>
              <a:gd name="connsiteY0" fmla="*/ 0 h 3021874"/>
              <a:gd name="connsiteX1" fmla="*/ 6916779 w 6916779"/>
              <a:gd name="connsiteY1" fmla="*/ 0 h 3021874"/>
              <a:gd name="connsiteX2" fmla="*/ 6916779 w 6916779"/>
              <a:gd name="connsiteY2" fmla="*/ 3021874 h 3021874"/>
              <a:gd name="connsiteX3" fmla="*/ 0 w 6916779"/>
              <a:gd name="connsiteY3" fmla="*/ 3021874 h 30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6779" h="3021874">
                <a:moveTo>
                  <a:pt x="0" y="0"/>
                </a:moveTo>
                <a:lnTo>
                  <a:pt x="6916779" y="0"/>
                </a:lnTo>
                <a:lnTo>
                  <a:pt x="6916779" y="3021874"/>
                </a:lnTo>
                <a:lnTo>
                  <a:pt x="0" y="3021874"/>
                </a:lnTo>
                <a:close/>
              </a:path>
            </a:pathLst>
          </a:custGeom>
        </p:spPr>
      </p:pic>
      <p:pic>
        <p:nvPicPr>
          <p:cNvPr id="5" name="Picture 4" descr="A blue and black liquid&#10;&#10;Description automatically generated">
            <a:extLst>
              <a:ext uri="{FF2B5EF4-FFF2-40B4-BE49-F238E27FC236}">
                <a16:creationId xmlns:a16="http://schemas.microsoft.com/office/drawing/2014/main" id="{BF0FAEA6-A240-F1B4-ED95-5C86DBE32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6345" y="4158344"/>
            <a:ext cx="6532713" cy="2699656"/>
          </a:xfrm>
          <a:custGeom>
            <a:avLst/>
            <a:gdLst>
              <a:gd name="connsiteX0" fmla="*/ 0 w 6227881"/>
              <a:gd name="connsiteY0" fmla="*/ 0 h 2699656"/>
              <a:gd name="connsiteX1" fmla="*/ 6227881 w 6227881"/>
              <a:gd name="connsiteY1" fmla="*/ 0 h 2699656"/>
              <a:gd name="connsiteX2" fmla="*/ 6227881 w 6227881"/>
              <a:gd name="connsiteY2" fmla="*/ 2699656 h 2699656"/>
              <a:gd name="connsiteX3" fmla="*/ 0 w 6227881"/>
              <a:gd name="connsiteY3" fmla="*/ 2699656 h 269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7881" h="2699656">
                <a:moveTo>
                  <a:pt x="0" y="0"/>
                </a:moveTo>
                <a:lnTo>
                  <a:pt x="6227881" y="0"/>
                </a:lnTo>
                <a:lnTo>
                  <a:pt x="6227881" y="2699656"/>
                </a:lnTo>
                <a:lnTo>
                  <a:pt x="0" y="269965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660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F79777-F7A5-39E2-7A64-412A9B32ED82}"/>
              </a:ext>
            </a:extLst>
          </p:cNvPr>
          <p:cNvSpPr txBox="1">
            <a:spLocks/>
          </p:cNvSpPr>
          <p:nvPr/>
        </p:nvSpPr>
        <p:spPr>
          <a:xfrm>
            <a:off x="555454" y="1625334"/>
            <a:ext cx="3757928" cy="49692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800" b="1" dirty="0">
                <a:solidFill>
                  <a:srgbClr val="96C11F"/>
                </a:solidFill>
                <a:latin typeface="NimbusSan" pitchFamily="2" charset="77"/>
                <a:cs typeface="Calibri" panose="020F0502020204030204" pitchFamily="34" charset="0"/>
              </a:rPr>
              <a:t>Owner: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Derbyshire Council  </a:t>
            </a:r>
          </a:p>
          <a:p>
            <a:pPr>
              <a:lnSpc>
                <a:spcPct val="110000"/>
              </a:lnSpc>
            </a:pPr>
            <a:r>
              <a:rPr lang="en-GB" sz="1800" b="1" dirty="0">
                <a:solidFill>
                  <a:srgbClr val="96C11F"/>
                </a:solidFill>
                <a:latin typeface="NimbusSan" pitchFamily="2" charset="77"/>
                <a:cs typeface="Calibri" panose="020F0502020204030204" pitchFamily="34" charset="0"/>
              </a:rPr>
              <a:t>Type of Vehicle: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Lig" pitchFamily="2" charset="77"/>
                <a:cs typeface="Calibri" panose="020F0502020204030204" pitchFamily="34" charset="0"/>
              </a:rPr>
              <a:t>Dennis Eagle Elite 2 Refuse trucks</a:t>
            </a:r>
          </a:p>
          <a:p>
            <a:pPr>
              <a:lnSpc>
                <a:spcPct val="110000"/>
              </a:lnSpc>
            </a:pPr>
            <a:r>
              <a:rPr lang="en-GB" sz="1800" b="1" dirty="0">
                <a:solidFill>
                  <a:srgbClr val="96C11F"/>
                </a:solidFill>
                <a:latin typeface="NimbusSan" pitchFamily="2" charset="77"/>
                <a:cs typeface="Calibri" panose="020F0502020204030204" pitchFamily="34" charset="0"/>
              </a:rPr>
              <a:t>No. of vehicles converted: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Lig" pitchFamily="2" charset="77"/>
                <a:cs typeface="Calibri" panose="020F0502020204030204" pitchFamily="34" charset="0"/>
              </a:rPr>
              <a:t>2 in 2023</a:t>
            </a:r>
          </a:p>
          <a:p>
            <a:pPr>
              <a:lnSpc>
                <a:spcPct val="110000"/>
              </a:lnSpc>
            </a:pPr>
            <a:r>
              <a:rPr lang="en-GB" sz="1800" b="1" dirty="0">
                <a:solidFill>
                  <a:srgbClr val="96C11F"/>
                </a:solidFill>
                <a:latin typeface="NimbusSan" pitchFamily="2" charset="77"/>
                <a:cs typeface="Calibri" panose="020F0502020204030204" pitchFamily="34" charset="0"/>
              </a:rPr>
              <a:t>Estimated CO</a:t>
            </a:r>
            <a:r>
              <a:rPr lang="en-GB" sz="1800" b="1" baseline="-25000" dirty="0">
                <a:solidFill>
                  <a:srgbClr val="96C11F"/>
                </a:solidFill>
                <a:latin typeface="NimbusSan" pitchFamily="2" charset="77"/>
                <a:cs typeface="Calibri" panose="020F0502020204030204" pitchFamily="34" charset="0"/>
              </a:rPr>
              <a:t>2</a:t>
            </a:r>
            <a:r>
              <a:rPr lang="en-GB" sz="1800" b="1" dirty="0">
                <a:solidFill>
                  <a:srgbClr val="96C11F"/>
                </a:solidFill>
                <a:latin typeface="NimbusSan" pitchFamily="2" charset="77"/>
                <a:cs typeface="Calibri" panose="020F0502020204030204" pitchFamily="34" charset="0"/>
              </a:rPr>
              <a:t> savings: 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NimbusSanLig" pitchFamily="2" charset="77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800" b="1" dirty="0">
                <a:solidFill>
                  <a:srgbClr val="96C11F"/>
                </a:solidFill>
                <a:latin typeface="NimbusSan" pitchFamily="2" charset="77"/>
                <a:cs typeface="Calibri" panose="020F0502020204030204" pitchFamily="34" charset="0"/>
              </a:rPr>
              <a:t>Hydrogen supply: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Lig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Demo – H2 by external supplier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Lig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Similar project delivered at East Cheshire Council in 2022  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NimbusSanLig" pitchFamily="2" charset="77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1AF2C-66A7-ADE1-B909-AB060D1BE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427629"/>
            <a:ext cx="2489200" cy="699432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41244C69-944A-1A8C-FF0A-6151DE18AA81}"/>
              </a:ext>
            </a:extLst>
          </p:cNvPr>
          <p:cNvSpPr txBox="1"/>
          <p:nvPr/>
        </p:nvSpPr>
        <p:spPr>
          <a:xfrm>
            <a:off x="555454" y="356761"/>
            <a:ext cx="10188647" cy="983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GB" sz="4000" b="1" dirty="0">
                <a:solidFill>
                  <a:srgbClr val="96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Upgrading with  </a:t>
            </a:r>
          </a:p>
          <a:p>
            <a:pPr>
              <a:lnSpc>
                <a:spcPts val="4000"/>
              </a:lnSpc>
            </a:pPr>
            <a:r>
              <a:rPr lang="en-GB" sz="2933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Dual-fuel technology, H2ICED</a:t>
            </a:r>
            <a:r>
              <a:rPr lang="en-GB" sz="2933" baseline="300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2933" baseline="300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een and black background&#10;&#10;Description automatically generated">
            <a:extLst>
              <a:ext uri="{FF2B5EF4-FFF2-40B4-BE49-F238E27FC236}">
                <a16:creationId xmlns:a16="http://schemas.microsoft.com/office/drawing/2014/main" id="{7D120D68-EDF8-BBBB-EE87-BE3BB5D1B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" t="6727" r="51674" b="-6727"/>
          <a:stretch/>
        </p:blipFill>
        <p:spPr>
          <a:xfrm>
            <a:off x="4907419" y="-851241"/>
            <a:ext cx="7293815" cy="8212623"/>
          </a:xfrm>
          <a:prstGeom prst="rect">
            <a:avLst/>
          </a:prstGeom>
        </p:spPr>
      </p:pic>
      <p:pic>
        <p:nvPicPr>
          <p:cNvPr id="12" name="Picture 11" descr="A white box with a sign on it&#10;&#10;Description automatically generated">
            <a:extLst>
              <a:ext uri="{FF2B5EF4-FFF2-40B4-BE49-F238E27FC236}">
                <a16:creationId xmlns:a16="http://schemas.microsoft.com/office/drawing/2014/main" id="{7827BA30-46D6-34F2-A664-8178F1FAAD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6769"/>
          <a:stretch/>
        </p:blipFill>
        <p:spPr>
          <a:xfrm>
            <a:off x="7376987" y="1340107"/>
            <a:ext cx="4824247" cy="5022891"/>
          </a:xfrm>
          <a:prstGeom prst="ellipse">
            <a:avLst/>
          </a:prstGeom>
        </p:spPr>
      </p:pic>
      <p:pic>
        <p:nvPicPr>
          <p:cNvPr id="4" name="Picture 3" descr="A white garbage truck on a road&#10;&#10;Description automatically generated">
            <a:extLst>
              <a:ext uri="{FF2B5EF4-FFF2-40B4-BE49-F238E27FC236}">
                <a16:creationId xmlns:a16="http://schemas.microsoft.com/office/drawing/2014/main" id="{38D50E95-98EE-32C9-21CA-B438223797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7073"/>
          <a:stretch/>
        </p:blipFill>
        <p:spPr>
          <a:xfrm>
            <a:off x="5181602" y="2110407"/>
            <a:ext cx="4850168" cy="43670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1813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ick next to an egg&#10;&#10;Description automatically generated">
            <a:extLst>
              <a:ext uri="{FF2B5EF4-FFF2-40B4-BE49-F238E27FC236}">
                <a16:creationId xmlns:a16="http://schemas.microsoft.com/office/drawing/2014/main" id="{53B9811D-D567-F6FD-5BBA-3969E23C2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4457" r="6408" b="-1203"/>
          <a:stretch/>
        </p:blipFill>
        <p:spPr>
          <a:xfrm>
            <a:off x="-184727" y="0"/>
            <a:ext cx="12376727" cy="72031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E4D41A-D886-E368-4738-5D98D731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3" y="990230"/>
            <a:ext cx="5718928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Neither vehicle or machine availability &amp; no availability of refuelling facilities  </a:t>
            </a:r>
            <a:br>
              <a:rPr lang="en-GB" dirty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64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03C5A-B2FA-F518-D1FB-0AA21230E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612" y="2282080"/>
            <a:ext cx="5510784" cy="1499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2588B-94C2-BF78-43F1-198F692D60F2}"/>
              </a:ext>
            </a:extLst>
          </p:cNvPr>
          <p:cNvSpPr txBox="1"/>
          <p:nvPr/>
        </p:nvSpPr>
        <p:spPr>
          <a:xfrm>
            <a:off x="3248295" y="4730774"/>
            <a:ext cx="5635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– Tomorrow’s Fuel </a:t>
            </a:r>
            <a:r>
              <a:rPr lang="en-GB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B0BFA-D7D7-A0BA-6061-AA08A5B49B56}"/>
              </a:ext>
            </a:extLst>
          </p:cNvPr>
          <p:cNvSpPr txBox="1"/>
          <p:nvPr/>
        </p:nvSpPr>
        <p:spPr>
          <a:xfrm>
            <a:off x="876492" y="5717042"/>
            <a:ext cx="10379315" cy="42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1867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Lig" pitchFamily="2" charset="77"/>
              </a:rPr>
              <a:t>  </a:t>
            </a:r>
            <a:r>
              <a:rPr lang="en-US" sz="1867" b="1" spc="70" dirty="0">
                <a:solidFill>
                  <a:srgbClr val="96C11F"/>
                </a:solidFill>
                <a:latin typeface="NimbusSan" pitchFamily="2" charset="77"/>
              </a:rPr>
              <a:t>Email: </a:t>
            </a:r>
            <a:r>
              <a:rPr lang="en-US" sz="1867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Lig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alyne@ulemco.com</a:t>
            </a:r>
            <a:r>
              <a:rPr lang="en-US" sz="1867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Lig" pitchFamily="2" charset="77"/>
              </a:rPr>
              <a:t>  </a:t>
            </a:r>
            <a:r>
              <a:rPr lang="en-US" sz="1867" spc="70" dirty="0">
                <a:solidFill>
                  <a:srgbClr val="312783"/>
                </a:solidFill>
                <a:latin typeface="NimbusSanLig" pitchFamily="2" charset="77"/>
              </a:rPr>
              <a:t>|  </a:t>
            </a:r>
            <a:r>
              <a:rPr lang="en-US" sz="1867" b="1" spc="70" dirty="0">
                <a:solidFill>
                  <a:srgbClr val="96C11F"/>
                </a:solidFill>
                <a:latin typeface="NimbusSan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www.ulemco.com</a:t>
            </a:r>
            <a:endParaRPr lang="en-US" sz="1867" b="1" spc="10" dirty="0">
              <a:solidFill>
                <a:srgbClr val="96C11F"/>
              </a:solidFill>
              <a:latin typeface="NimbusS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131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truck with a blue and white truck&#10;&#10;Description automatically generated">
            <a:extLst>
              <a:ext uri="{FF2B5EF4-FFF2-40B4-BE49-F238E27FC236}">
                <a16:creationId xmlns:a16="http://schemas.microsoft.com/office/drawing/2014/main" id="{D5B73795-50FC-25C8-5BF5-34406AC0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1830" r="9866" b="1865"/>
          <a:stretch/>
        </p:blipFill>
        <p:spPr>
          <a:xfrm>
            <a:off x="397991" y="1660815"/>
            <a:ext cx="5274300" cy="4499568"/>
          </a:xfrm>
          <a:prstGeom prst="ellipse">
            <a:avLst/>
          </a:prstGeom>
        </p:spPr>
      </p:pic>
      <p:pic>
        <p:nvPicPr>
          <p:cNvPr id="15" name="Picture 14" descr="A blue truck with wheels&#10;&#10;Description automatically generated">
            <a:extLst>
              <a:ext uri="{FF2B5EF4-FFF2-40B4-BE49-F238E27FC236}">
                <a16:creationId xmlns:a16="http://schemas.microsoft.com/office/drawing/2014/main" id="{DBEC0EED-1050-48B0-B9CD-D470711D0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095" y="5410200"/>
            <a:ext cx="837983" cy="77323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819266" y="1910171"/>
            <a:ext cx="562507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3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" pitchFamily="2" charset="77"/>
              </a:rPr>
              <a:t>Vehicle requirement knowledge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19266" y="2516510"/>
            <a:ext cx="562507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3"/>
              </a:lnSpc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" pitchFamily="2" charset="77"/>
              </a:rPr>
              <a:t>Vehicle standards and regulatory compliance</a:t>
            </a:r>
          </a:p>
          <a:p>
            <a:pPr>
              <a:lnSpc>
                <a:spcPts val="1733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NimbusSan" pitchFamily="2" charset="77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19266" y="3078571"/>
            <a:ext cx="4355073" cy="95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" pitchFamily="2" charset="77"/>
              </a:rPr>
              <a:t>Economic model of replacement cost and total lifetime costs</a:t>
            </a:r>
          </a:p>
          <a:p>
            <a:pPr>
              <a:lnSpc>
                <a:spcPts val="1733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" pitchFamily="2" charset="77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13918" y="4145371"/>
            <a:ext cx="562507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3"/>
              </a:lnSpc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" pitchFamily="2" charset="77"/>
              </a:rPr>
              <a:t>H</a:t>
            </a:r>
            <a:r>
              <a:rPr lang="en-GB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" pitchFamily="2" charset="77"/>
              </a:rPr>
              <a:t>2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" pitchFamily="2" charset="77"/>
              </a:rPr>
              <a:t> supply chain knowledge</a:t>
            </a:r>
          </a:p>
          <a:p>
            <a:pPr>
              <a:lnSpc>
                <a:spcPts val="1733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NimbusSan" pitchFamily="2" charset="77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813918" y="4874054"/>
            <a:ext cx="562507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3"/>
              </a:lnSpc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" pitchFamily="2" charset="77"/>
              </a:rPr>
              <a:t>Patented engine and H2 safety technology  </a:t>
            </a:r>
          </a:p>
          <a:p>
            <a:pPr>
              <a:lnSpc>
                <a:spcPts val="1733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NimbusSan" pitchFamily="2" charset="77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813918" y="5414454"/>
            <a:ext cx="4716021" cy="95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mbusSan" pitchFamily="2" charset="77"/>
              </a:rPr>
              <a:t>Track record of delivering different solutions across a range of vehicle types </a:t>
            </a:r>
          </a:p>
          <a:p>
            <a:pPr>
              <a:lnSpc>
                <a:spcPts val="1733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NimbusSan" pitchFamily="2" charset="77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A363CF1B-6D1E-80C7-0A1D-8AD4DE3F24CA}"/>
              </a:ext>
            </a:extLst>
          </p:cNvPr>
          <p:cNvSpPr txBox="1"/>
          <p:nvPr/>
        </p:nvSpPr>
        <p:spPr>
          <a:xfrm>
            <a:off x="317469" y="269408"/>
            <a:ext cx="9016312" cy="139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7"/>
              </a:lnSpc>
            </a:pPr>
            <a:r>
              <a:rPr lang="en-US" sz="4000" b="1" dirty="0">
                <a:solidFill>
                  <a:srgbClr val="96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fleets to use hydrogen to reduce GHG emissions   </a:t>
            </a:r>
          </a:p>
        </p:txBody>
      </p:sp>
      <p:pic>
        <p:nvPicPr>
          <p:cNvPr id="34" name="Picture 31">
            <a:extLst>
              <a:ext uri="{FF2B5EF4-FFF2-40B4-BE49-F238E27FC236}">
                <a16:creationId xmlns:a16="http://schemas.microsoft.com/office/drawing/2014/main" id="{3D1A8E2A-02F3-E0D5-8B97-ECAFCC6A3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53022" y="3215876"/>
            <a:ext cx="416325" cy="416325"/>
          </a:xfrm>
          <a:prstGeom prst="rect">
            <a:avLst/>
          </a:prstGeom>
        </p:spPr>
      </p:pic>
      <p:pic>
        <p:nvPicPr>
          <p:cNvPr id="35" name="Picture 17">
            <a:extLst>
              <a:ext uri="{FF2B5EF4-FFF2-40B4-BE49-F238E27FC236}">
                <a16:creationId xmlns:a16="http://schemas.microsoft.com/office/drawing/2014/main" id="{5B3EA37D-B582-EE88-D99E-4F074B016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53022" y="1757771"/>
            <a:ext cx="394935" cy="359032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BA4EDC88-985B-B3CB-48B7-5658C1679D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17495" y="4795752"/>
            <a:ext cx="537270" cy="512849"/>
          </a:xfrm>
          <a:prstGeom prst="rect">
            <a:avLst/>
          </a:prstGeom>
        </p:spPr>
      </p:pic>
      <p:pic>
        <p:nvPicPr>
          <p:cNvPr id="39" name="Picture 16">
            <a:extLst>
              <a:ext uri="{FF2B5EF4-FFF2-40B4-BE49-F238E27FC236}">
                <a16:creationId xmlns:a16="http://schemas.microsoft.com/office/drawing/2014/main" id="{18E89A6F-058F-BE5F-1E84-FCD9363F5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44038" y="4043771"/>
            <a:ext cx="481457" cy="481457"/>
          </a:xfrm>
          <a:prstGeom prst="rect">
            <a:avLst/>
          </a:prstGeom>
        </p:spPr>
      </p:pic>
      <p:pic>
        <p:nvPicPr>
          <p:cNvPr id="12" name="Picture 11" descr="A blue book with a bookmark&#10;&#10;Description automatically generated">
            <a:extLst>
              <a:ext uri="{FF2B5EF4-FFF2-40B4-BE49-F238E27FC236}">
                <a16:creationId xmlns:a16="http://schemas.microsoft.com/office/drawing/2014/main" id="{D8184269-DF28-D7CD-5AAD-2AF4C8DD29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261790"/>
            <a:ext cx="732695" cy="676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98596-BA8F-1ECA-51C2-B096A48DAB2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45" y="4874054"/>
            <a:ext cx="3636706" cy="1956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EE768B-1B54-8787-F46E-1C56C6914EB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073" y="5316923"/>
            <a:ext cx="4908096" cy="15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yellow trucks parked on a wet road&#10;&#10;Description automatically generated">
            <a:extLst>
              <a:ext uri="{FF2B5EF4-FFF2-40B4-BE49-F238E27FC236}">
                <a16:creationId xmlns:a16="http://schemas.microsoft.com/office/drawing/2014/main" id="{DEA2F650-A02F-1EF0-E7FC-87C13683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CCD28-636C-774B-8F76-F909B415D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958" y="2627407"/>
            <a:ext cx="5157787" cy="82391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Features of H2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FCA39-E47B-43F3-A1B5-1BE435353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529" y="3710603"/>
            <a:ext cx="5157787" cy="3684588"/>
          </a:xfrm>
        </p:spPr>
        <p:txBody>
          <a:bodyPr>
            <a:normAutofit/>
          </a:bodyPr>
          <a:lstStyle/>
          <a:p>
            <a:r>
              <a:rPr lang="en-GB" sz="2400" dirty="0"/>
              <a:t>Faster refuelling</a:t>
            </a:r>
          </a:p>
          <a:p>
            <a:r>
              <a:rPr lang="en-GB" sz="2400" dirty="0"/>
              <a:t>Similar range to conventional </a:t>
            </a:r>
            <a:br>
              <a:rPr lang="en-GB" sz="2400" dirty="0"/>
            </a:br>
            <a:r>
              <a:rPr lang="en-GB" sz="2400" dirty="0"/>
              <a:t>fuel </a:t>
            </a:r>
          </a:p>
          <a:p>
            <a:r>
              <a:rPr lang="en-GB" sz="2400" dirty="0"/>
              <a:t>Similar vehicle or machine specification in terms of payload, power performance and design 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DB8941-65FE-C60E-D813-5DE9EE741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73353" y="2604377"/>
            <a:ext cx="6618647" cy="82391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Benefits speed &amp; cost to change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6F289D-E62F-87C4-7086-095E0B9AC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0" y="3558998"/>
            <a:ext cx="5183188" cy="3684588"/>
          </a:xfrm>
        </p:spPr>
        <p:txBody>
          <a:bodyPr>
            <a:normAutofit/>
          </a:bodyPr>
          <a:lstStyle/>
          <a:p>
            <a:r>
              <a:rPr lang="en-GB" sz="2400" dirty="0"/>
              <a:t>High power</a:t>
            </a:r>
          </a:p>
          <a:p>
            <a:r>
              <a:rPr lang="en-GB" sz="2400" dirty="0"/>
              <a:t>Sustained power</a:t>
            </a:r>
          </a:p>
          <a:p>
            <a:r>
              <a:rPr lang="en-GB" sz="2400" dirty="0"/>
              <a:t>Power take off</a:t>
            </a:r>
          </a:p>
          <a:p>
            <a:r>
              <a:rPr lang="en-GB" sz="2400" dirty="0"/>
              <a:t>Same performance seasonally</a:t>
            </a:r>
          </a:p>
          <a:p>
            <a:r>
              <a:rPr lang="en-GB" sz="2400" dirty="0"/>
              <a:t>Sustainable productivity of operation</a:t>
            </a:r>
          </a:p>
          <a:p>
            <a:r>
              <a:rPr lang="en-GB" sz="2400" dirty="0"/>
              <a:t>Flexibility of refuelling location   </a:t>
            </a:r>
          </a:p>
        </p:txBody>
      </p:sp>
    </p:spTree>
    <p:extLst>
      <p:ext uri="{BB962C8B-B14F-4D97-AF65-F5344CB8AC3E}">
        <p14:creationId xmlns:p14="http://schemas.microsoft.com/office/powerpoint/2010/main" val="90400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: vorm 5">
            <a:extLst>
              <a:ext uri="{FF2B5EF4-FFF2-40B4-BE49-F238E27FC236}">
                <a16:creationId xmlns:a16="http://schemas.microsoft.com/office/drawing/2014/main" id="{5E852DF4-FF81-1C6E-4571-C30B44D31EE5}"/>
              </a:ext>
            </a:extLst>
          </p:cNvPr>
          <p:cNvSpPr/>
          <p:nvPr/>
        </p:nvSpPr>
        <p:spPr>
          <a:xfrm>
            <a:off x="9308800" y="6208295"/>
            <a:ext cx="561605" cy="204602"/>
          </a:xfrm>
          <a:custGeom>
            <a:avLst/>
            <a:gdLst>
              <a:gd name="connsiteX0" fmla="*/ 696675 w 1017738"/>
              <a:gd name="connsiteY0" fmla="*/ 158105 h 290281"/>
              <a:gd name="connsiteX1" fmla="*/ 672214 w 1017738"/>
              <a:gd name="connsiteY1" fmla="*/ 161041 h 290281"/>
              <a:gd name="connsiteX2" fmla="*/ 654846 w 1017738"/>
              <a:gd name="connsiteY2" fmla="*/ 182323 h 290281"/>
              <a:gd name="connsiteX3" fmla="*/ 676861 w 1017738"/>
              <a:gd name="connsiteY3" fmla="*/ 201647 h 290281"/>
              <a:gd name="connsiteX4" fmla="*/ 696920 w 1017738"/>
              <a:gd name="connsiteY4" fmla="*/ 199201 h 290281"/>
              <a:gd name="connsiteX5" fmla="*/ 696675 w 1017738"/>
              <a:gd name="connsiteY5" fmla="*/ 158105 h 290281"/>
              <a:gd name="connsiteX6" fmla="*/ 500770 w 1017738"/>
              <a:gd name="connsiteY6" fmla="*/ 107856 h 290281"/>
              <a:gd name="connsiteX7" fmla="*/ 495109 w 1017738"/>
              <a:gd name="connsiteY7" fmla="*/ 108203 h 290281"/>
              <a:gd name="connsiteX8" fmla="*/ 482389 w 1017738"/>
              <a:gd name="connsiteY8" fmla="*/ 109915 h 290281"/>
              <a:gd name="connsiteX9" fmla="*/ 482389 w 1017738"/>
              <a:gd name="connsiteY9" fmla="*/ 200180 h 290281"/>
              <a:gd name="connsiteX10" fmla="*/ 500002 w 1017738"/>
              <a:gd name="connsiteY10" fmla="*/ 202626 h 290281"/>
              <a:gd name="connsiteX11" fmla="*/ 534982 w 1017738"/>
              <a:gd name="connsiteY11" fmla="*/ 150767 h 290281"/>
              <a:gd name="connsiteX12" fmla="*/ 500770 w 1017738"/>
              <a:gd name="connsiteY12" fmla="*/ 107856 h 290281"/>
              <a:gd name="connsiteX13" fmla="*/ 680839 w 1017738"/>
              <a:gd name="connsiteY13" fmla="*/ 74177 h 290281"/>
              <a:gd name="connsiteX14" fmla="*/ 699774 w 1017738"/>
              <a:gd name="connsiteY14" fmla="*/ 74527 h 290281"/>
              <a:gd name="connsiteX15" fmla="*/ 742990 w 1017738"/>
              <a:gd name="connsiteY15" fmla="*/ 121657 h 290281"/>
              <a:gd name="connsiteX16" fmla="*/ 742990 w 1017738"/>
              <a:gd name="connsiteY16" fmla="*/ 230594 h 290281"/>
              <a:gd name="connsiteX17" fmla="*/ 698632 w 1017738"/>
              <a:gd name="connsiteY17" fmla="*/ 230594 h 290281"/>
              <a:gd name="connsiteX18" fmla="*/ 698632 w 1017738"/>
              <a:gd name="connsiteY18" fmla="*/ 219505 h 290281"/>
              <a:gd name="connsiteX19" fmla="*/ 652318 w 1017738"/>
              <a:gd name="connsiteY19" fmla="*/ 232551 h 290281"/>
              <a:gd name="connsiteX20" fmla="*/ 609265 w 1017738"/>
              <a:gd name="connsiteY20" fmla="*/ 188846 h 290281"/>
              <a:gd name="connsiteX21" fmla="*/ 654275 w 1017738"/>
              <a:gd name="connsiteY21" fmla="*/ 137313 h 290281"/>
              <a:gd name="connsiteX22" fmla="*/ 696675 w 1017738"/>
              <a:gd name="connsiteY22" fmla="*/ 136660 h 290281"/>
              <a:gd name="connsiteX23" fmla="*/ 696675 w 1017738"/>
              <a:gd name="connsiteY23" fmla="*/ 119700 h 290281"/>
              <a:gd name="connsiteX24" fmla="*/ 675149 w 1017738"/>
              <a:gd name="connsiteY24" fmla="*/ 104697 h 290281"/>
              <a:gd name="connsiteX25" fmla="*/ 621007 w 1017738"/>
              <a:gd name="connsiteY25" fmla="*/ 109915 h 290281"/>
              <a:gd name="connsiteX26" fmla="*/ 621007 w 1017738"/>
              <a:gd name="connsiteY26" fmla="*/ 83170 h 290281"/>
              <a:gd name="connsiteX27" fmla="*/ 680839 w 1017738"/>
              <a:gd name="connsiteY27" fmla="*/ 74177 h 290281"/>
              <a:gd name="connsiteX28" fmla="*/ 880629 w 1017738"/>
              <a:gd name="connsiteY28" fmla="*/ 73712 h 290281"/>
              <a:gd name="connsiteX29" fmla="*/ 911940 w 1017738"/>
              <a:gd name="connsiteY29" fmla="*/ 87655 h 290281"/>
              <a:gd name="connsiteX30" fmla="*/ 981657 w 1017738"/>
              <a:gd name="connsiteY30" fmla="*/ 74446 h 290281"/>
              <a:gd name="connsiteX31" fmla="*/ 1017616 w 1017738"/>
              <a:gd name="connsiteY31" fmla="*/ 117009 h 290281"/>
              <a:gd name="connsiteX32" fmla="*/ 1017616 w 1017738"/>
              <a:gd name="connsiteY32" fmla="*/ 77870 h 290281"/>
              <a:gd name="connsiteX33" fmla="*/ 1017738 w 1017738"/>
              <a:gd name="connsiteY33" fmla="*/ 77870 h 290281"/>
              <a:gd name="connsiteX34" fmla="*/ 1017738 w 1017738"/>
              <a:gd name="connsiteY34" fmla="*/ 116031 h 290281"/>
              <a:gd name="connsiteX35" fmla="*/ 1017738 w 1017738"/>
              <a:gd name="connsiteY35" fmla="*/ 134377 h 290281"/>
              <a:gd name="connsiteX36" fmla="*/ 1017738 w 1017738"/>
              <a:gd name="connsiteY36" fmla="*/ 230023 h 290281"/>
              <a:gd name="connsiteX37" fmla="*/ 969670 w 1017738"/>
              <a:gd name="connsiteY37" fmla="*/ 230023 h 290281"/>
              <a:gd name="connsiteX38" fmla="*/ 969670 w 1017738"/>
              <a:gd name="connsiteY38" fmla="*/ 148321 h 290281"/>
              <a:gd name="connsiteX39" fmla="*/ 969879 w 1017738"/>
              <a:gd name="connsiteY39" fmla="*/ 148321 h 290281"/>
              <a:gd name="connsiteX40" fmla="*/ 969879 w 1017738"/>
              <a:gd name="connsiteY40" fmla="*/ 123125 h 290281"/>
              <a:gd name="connsiteX41" fmla="*/ 949731 w 1017738"/>
              <a:gd name="connsiteY41" fmla="*/ 107225 h 290281"/>
              <a:gd name="connsiteX42" fmla="*/ 922459 w 1017738"/>
              <a:gd name="connsiteY42" fmla="*/ 110160 h 290281"/>
              <a:gd name="connsiteX43" fmla="*/ 922615 w 1017738"/>
              <a:gd name="connsiteY43" fmla="*/ 134377 h 290281"/>
              <a:gd name="connsiteX44" fmla="*/ 922581 w 1017738"/>
              <a:gd name="connsiteY44" fmla="*/ 134377 h 290281"/>
              <a:gd name="connsiteX45" fmla="*/ 922581 w 1017738"/>
              <a:gd name="connsiteY45" fmla="*/ 230023 h 290281"/>
              <a:gd name="connsiteX46" fmla="*/ 874024 w 1017738"/>
              <a:gd name="connsiteY46" fmla="*/ 230023 h 290281"/>
              <a:gd name="connsiteX47" fmla="*/ 874024 w 1017738"/>
              <a:gd name="connsiteY47" fmla="*/ 134377 h 290281"/>
              <a:gd name="connsiteX48" fmla="*/ 874015 w 1017738"/>
              <a:gd name="connsiteY48" fmla="*/ 134377 h 290281"/>
              <a:gd name="connsiteX49" fmla="*/ 873989 w 1017738"/>
              <a:gd name="connsiteY49" fmla="*/ 123125 h 290281"/>
              <a:gd name="connsiteX50" fmla="*/ 854361 w 1017738"/>
              <a:gd name="connsiteY50" fmla="*/ 107225 h 290281"/>
              <a:gd name="connsiteX51" fmla="*/ 827791 w 1017738"/>
              <a:gd name="connsiteY51" fmla="*/ 110160 h 290281"/>
              <a:gd name="connsiteX52" fmla="*/ 828031 w 1017738"/>
              <a:gd name="connsiteY52" fmla="*/ 148321 h 290281"/>
              <a:gd name="connsiteX53" fmla="*/ 828036 w 1017738"/>
              <a:gd name="connsiteY53" fmla="*/ 148321 h 290281"/>
              <a:gd name="connsiteX54" fmla="*/ 828036 w 1017738"/>
              <a:gd name="connsiteY54" fmla="*/ 230023 h 290281"/>
              <a:gd name="connsiteX55" fmla="*/ 780824 w 1017738"/>
              <a:gd name="connsiteY55" fmla="*/ 230023 h 290281"/>
              <a:gd name="connsiteX56" fmla="*/ 780824 w 1017738"/>
              <a:gd name="connsiteY56" fmla="*/ 77381 h 290281"/>
              <a:gd name="connsiteX57" fmla="*/ 828036 w 1017738"/>
              <a:gd name="connsiteY57" fmla="*/ 77381 h 290281"/>
              <a:gd name="connsiteX58" fmla="*/ 828036 w 1017738"/>
              <a:gd name="connsiteY58" fmla="*/ 77870 h 290281"/>
              <a:gd name="connsiteX59" fmla="*/ 828036 w 1017738"/>
              <a:gd name="connsiteY59" fmla="*/ 86921 h 290281"/>
              <a:gd name="connsiteX60" fmla="*/ 880629 w 1017738"/>
              <a:gd name="connsiteY60" fmla="*/ 73712 h 290281"/>
              <a:gd name="connsiteX61" fmla="*/ 434444 w 1017738"/>
              <a:gd name="connsiteY61" fmla="*/ 326 h 290281"/>
              <a:gd name="connsiteX62" fmla="*/ 482715 w 1017738"/>
              <a:gd name="connsiteY62" fmla="*/ 326 h 290281"/>
              <a:gd name="connsiteX63" fmla="*/ 482715 w 1017738"/>
              <a:gd name="connsiteY63" fmla="*/ 85780 h 290281"/>
              <a:gd name="connsiteX64" fmla="*/ 525768 w 1017738"/>
              <a:gd name="connsiteY64" fmla="*/ 74038 h 290281"/>
              <a:gd name="connsiteX65" fmla="*/ 583824 w 1017738"/>
              <a:gd name="connsiteY65" fmla="*/ 145793 h 290281"/>
              <a:gd name="connsiteX66" fmla="*/ 523159 w 1017738"/>
              <a:gd name="connsiteY66" fmla="*/ 228637 h 290281"/>
              <a:gd name="connsiteX67" fmla="*/ 434444 w 1017738"/>
              <a:gd name="connsiteY67" fmla="*/ 222114 h 290281"/>
              <a:gd name="connsiteX68" fmla="*/ 254241 w 1017738"/>
              <a:gd name="connsiteY68" fmla="*/ 0 h 290281"/>
              <a:gd name="connsiteX69" fmla="*/ 322408 w 1017738"/>
              <a:gd name="connsiteY69" fmla="*/ 10111 h 290281"/>
              <a:gd name="connsiteX70" fmla="*/ 301208 w 1017738"/>
              <a:gd name="connsiteY70" fmla="*/ 76484 h 290281"/>
              <a:gd name="connsiteX71" fmla="*/ 371984 w 1017738"/>
              <a:gd name="connsiteY71" fmla="*/ 92140 h 290281"/>
              <a:gd name="connsiteX72" fmla="*/ 233856 w 1017738"/>
              <a:gd name="connsiteY72" fmla="*/ 290281 h 290281"/>
              <a:gd name="connsiteX73" fmla="*/ 132584 w 1017738"/>
              <a:gd name="connsiteY73" fmla="*/ 227659 h 290281"/>
              <a:gd name="connsiteX74" fmla="*/ 95728 w 1017738"/>
              <a:gd name="connsiteY74" fmla="*/ 258970 h 290281"/>
              <a:gd name="connsiteX75" fmla="*/ 90183 w 1017738"/>
              <a:gd name="connsiteY75" fmla="*/ 157535 h 290281"/>
              <a:gd name="connsiteX76" fmla="*/ 0 w 1017738"/>
              <a:gd name="connsiteY76" fmla="*/ 113340 h 290281"/>
              <a:gd name="connsiteX77" fmla="*/ 87574 w 1017738"/>
              <a:gd name="connsiteY77" fmla="*/ 74690 h 290281"/>
              <a:gd name="connsiteX78" fmla="*/ 174984 w 1017738"/>
              <a:gd name="connsiteY78" fmla="*/ 104208 h 290281"/>
              <a:gd name="connsiteX79" fmla="*/ 170418 w 1017738"/>
              <a:gd name="connsiteY79" fmla="*/ 154762 h 290281"/>
              <a:gd name="connsiteX80" fmla="*/ 198957 w 1017738"/>
              <a:gd name="connsiteY80" fmla="*/ 167646 h 290281"/>
              <a:gd name="connsiteX81" fmla="*/ 213634 w 1017738"/>
              <a:gd name="connsiteY81" fmla="*/ 79257 h 290281"/>
              <a:gd name="connsiteX82" fmla="*/ 128017 w 1017738"/>
              <a:gd name="connsiteY82" fmla="*/ 56262 h 290281"/>
              <a:gd name="connsiteX83" fmla="*/ 178735 w 1017738"/>
              <a:gd name="connsiteY83" fmla="*/ 34084 h 290281"/>
              <a:gd name="connsiteX84" fmla="*/ 259786 w 1017738"/>
              <a:gd name="connsiteY84" fmla="*/ 49739 h 290281"/>
              <a:gd name="connsiteX85" fmla="*/ 248696 w 1017738"/>
              <a:gd name="connsiteY85" fmla="*/ 98663 h 290281"/>
              <a:gd name="connsiteX86" fmla="*/ 269897 w 1017738"/>
              <a:gd name="connsiteY86" fmla="*/ 104208 h 290281"/>
              <a:gd name="connsiteX87" fmla="*/ 290118 w 1017738"/>
              <a:gd name="connsiteY87" fmla="*/ 30496 h 290281"/>
              <a:gd name="connsiteX88" fmla="*/ 214613 w 1017738"/>
              <a:gd name="connsiteY88" fmla="*/ 17450 h 2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17738" h="290281">
                <a:moveTo>
                  <a:pt x="696675" y="158105"/>
                </a:moveTo>
                <a:cubicBezTo>
                  <a:pt x="688521" y="159084"/>
                  <a:pt x="678900" y="159084"/>
                  <a:pt x="672214" y="161041"/>
                </a:cubicBezTo>
                <a:cubicBezTo>
                  <a:pt x="667647" y="162753"/>
                  <a:pt x="654356" y="165118"/>
                  <a:pt x="654846" y="182323"/>
                </a:cubicBezTo>
                <a:cubicBezTo>
                  <a:pt x="655335" y="199527"/>
                  <a:pt x="670257" y="201321"/>
                  <a:pt x="676861" y="201647"/>
                </a:cubicBezTo>
                <a:cubicBezTo>
                  <a:pt x="684281" y="202544"/>
                  <a:pt x="690234" y="200017"/>
                  <a:pt x="696920" y="199201"/>
                </a:cubicBezTo>
                <a:cubicBezTo>
                  <a:pt x="696838" y="185503"/>
                  <a:pt x="696757" y="171804"/>
                  <a:pt x="696675" y="158105"/>
                </a:cubicBezTo>
                <a:close/>
                <a:moveTo>
                  <a:pt x="500770" y="107856"/>
                </a:moveTo>
                <a:cubicBezTo>
                  <a:pt x="498972" y="107847"/>
                  <a:pt x="497087" y="107959"/>
                  <a:pt x="495109" y="108203"/>
                </a:cubicBezTo>
                <a:lnTo>
                  <a:pt x="482389" y="109915"/>
                </a:lnTo>
                <a:lnTo>
                  <a:pt x="482389" y="200180"/>
                </a:lnTo>
                <a:cubicBezTo>
                  <a:pt x="487281" y="201485"/>
                  <a:pt x="493152" y="203768"/>
                  <a:pt x="500002" y="202626"/>
                </a:cubicBezTo>
                <a:cubicBezTo>
                  <a:pt x="532454" y="198549"/>
                  <a:pt x="535308" y="167075"/>
                  <a:pt x="534982" y="150767"/>
                </a:cubicBezTo>
                <a:cubicBezTo>
                  <a:pt x="534906" y="135402"/>
                  <a:pt x="527734" y="107997"/>
                  <a:pt x="500770" y="107856"/>
                </a:cubicBezTo>
                <a:close/>
                <a:moveTo>
                  <a:pt x="680839" y="74177"/>
                </a:moveTo>
                <a:cubicBezTo>
                  <a:pt x="687166" y="73934"/>
                  <a:pt x="693455" y="74024"/>
                  <a:pt x="699774" y="74527"/>
                </a:cubicBezTo>
                <a:cubicBezTo>
                  <a:pt x="728122" y="76049"/>
                  <a:pt x="743017" y="97875"/>
                  <a:pt x="742990" y="121657"/>
                </a:cubicBezTo>
                <a:lnTo>
                  <a:pt x="742990" y="230594"/>
                </a:lnTo>
                <a:lnTo>
                  <a:pt x="698632" y="230594"/>
                </a:lnTo>
                <a:lnTo>
                  <a:pt x="698632" y="219505"/>
                </a:lnTo>
                <a:cubicBezTo>
                  <a:pt x="688331" y="226055"/>
                  <a:pt x="673627" y="232850"/>
                  <a:pt x="652318" y="232551"/>
                </a:cubicBezTo>
                <a:cubicBezTo>
                  <a:pt x="621822" y="230947"/>
                  <a:pt x="609917" y="210019"/>
                  <a:pt x="609265" y="188846"/>
                </a:cubicBezTo>
                <a:cubicBezTo>
                  <a:pt x="607878" y="143781"/>
                  <a:pt x="641228" y="140792"/>
                  <a:pt x="654275" y="137313"/>
                </a:cubicBezTo>
                <a:cubicBezTo>
                  <a:pt x="670854" y="134160"/>
                  <a:pt x="684988" y="133698"/>
                  <a:pt x="696675" y="136660"/>
                </a:cubicBezTo>
                <a:lnTo>
                  <a:pt x="696675" y="119700"/>
                </a:lnTo>
                <a:cubicBezTo>
                  <a:pt x="696349" y="111519"/>
                  <a:pt x="688440" y="103093"/>
                  <a:pt x="675149" y="104697"/>
                </a:cubicBezTo>
                <a:cubicBezTo>
                  <a:pt x="653677" y="105213"/>
                  <a:pt x="639054" y="108176"/>
                  <a:pt x="621007" y="109915"/>
                </a:cubicBezTo>
                <a:lnTo>
                  <a:pt x="621007" y="83170"/>
                </a:lnTo>
                <a:cubicBezTo>
                  <a:pt x="642533" y="78624"/>
                  <a:pt x="661858" y="74904"/>
                  <a:pt x="680839" y="74177"/>
                </a:cubicBezTo>
                <a:close/>
                <a:moveTo>
                  <a:pt x="880629" y="73712"/>
                </a:moveTo>
                <a:cubicBezTo>
                  <a:pt x="896448" y="74690"/>
                  <a:pt x="906396" y="82029"/>
                  <a:pt x="911940" y="87655"/>
                </a:cubicBezTo>
                <a:cubicBezTo>
                  <a:pt x="927841" y="81050"/>
                  <a:pt x="965512" y="72733"/>
                  <a:pt x="981657" y="74446"/>
                </a:cubicBezTo>
                <a:cubicBezTo>
                  <a:pt x="1005629" y="78604"/>
                  <a:pt x="1016882" y="95972"/>
                  <a:pt x="1017616" y="117009"/>
                </a:cubicBezTo>
                <a:lnTo>
                  <a:pt x="1017616" y="77870"/>
                </a:lnTo>
                <a:lnTo>
                  <a:pt x="1017738" y="77870"/>
                </a:lnTo>
                <a:lnTo>
                  <a:pt x="1017738" y="116031"/>
                </a:lnTo>
                <a:lnTo>
                  <a:pt x="1017738" y="134377"/>
                </a:lnTo>
                <a:lnTo>
                  <a:pt x="1017738" y="230023"/>
                </a:lnTo>
                <a:lnTo>
                  <a:pt x="969670" y="230023"/>
                </a:lnTo>
                <a:lnTo>
                  <a:pt x="969670" y="148321"/>
                </a:lnTo>
                <a:lnTo>
                  <a:pt x="969879" y="148321"/>
                </a:lnTo>
                <a:cubicBezTo>
                  <a:pt x="969879" y="139922"/>
                  <a:pt x="969960" y="132339"/>
                  <a:pt x="969879" y="123125"/>
                </a:cubicBezTo>
                <a:cubicBezTo>
                  <a:pt x="969797" y="113911"/>
                  <a:pt x="959641" y="106898"/>
                  <a:pt x="949731" y="107225"/>
                </a:cubicBezTo>
                <a:cubicBezTo>
                  <a:pt x="940641" y="107714"/>
                  <a:pt x="931550" y="108448"/>
                  <a:pt x="922459" y="110160"/>
                </a:cubicBezTo>
                <a:lnTo>
                  <a:pt x="922615" y="134377"/>
                </a:lnTo>
                <a:lnTo>
                  <a:pt x="922581" y="134377"/>
                </a:lnTo>
                <a:lnTo>
                  <a:pt x="922581" y="230023"/>
                </a:lnTo>
                <a:lnTo>
                  <a:pt x="874024" y="230023"/>
                </a:lnTo>
                <a:lnTo>
                  <a:pt x="874024" y="134377"/>
                </a:lnTo>
                <a:lnTo>
                  <a:pt x="874015" y="134377"/>
                </a:lnTo>
                <a:lnTo>
                  <a:pt x="873989" y="123125"/>
                </a:lnTo>
                <a:cubicBezTo>
                  <a:pt x="873909" y="113911"/>
                  <a:pt x="864015" y="106898"/>
                  <a:pt x="854361" y="107225"/>
                </a:cubicBezTo>
                <a:cubicBezTo>
                  <a:pt x="845505" y="107714"/>
                  <a:pt x="836648" y="108448"/>
                  <a:pt x="827791" y="110160"/>
                </a:cubicBezTo>
                <a:cubicBezTo>
                  <a:pt x="827951" y="122880"/>
                  <a:pt x="827871" y="135600"/>
                  <a:pt x="828031" y="148321"/>
                </a:cubicBezTo>
                <a:lnTo>
                  <a:pt x="828036" y="148321"/>
                </a:lnTo>
                <a:lnTo>
                  <a:pt x="828036" y="230023"/>
                </a:lnTo>
                <a:lnTo>
                  <a:pt x="780824" y="230023"/>
                </a:lnTo>
                <a:lnTo>
                  <a:pt x="780824" y="77381"/>
                </a:lnTo>
                <a:lnTo>
                  <a:pt x="828036" y="77381"/>
                </a:lnTo>
                <a:lnTo>
                  <a:pt x="828036" y="77870"/>
                </a:lnTo>
                <a:lnTo>
                  <a:pt x="828036" y="86921"/>
                </a:lnTo>
                <a:cubicBezTo>
                  <a:pt x="849970" y="78604"/>
                  <a:pt x="859918" y="74201"/>
                  <a:pt x="880629" y="73712"/>
                </a:cubicBezTo>
                <a:close/>
                <a:moveTo>
                  <a:pt x="434444" y="326"/>
                </a:moveTo>
                <a:lnTo>
                  <a:pt x="482715" y="326"/>
                </a:lnTo>
                <a:lnTo>
                  <a:pt x="482715" y="85780"/>
                </a:lnTo>
                <a:cubicBezTo>
                  <a:pt x="493397" y="81621"/>
                  <a:pt x="507993" y="73304"/>
                  <a:pt x="525768" y="74038"/>
                </a:cubicBezTo>
                <a:cubicBezTo>
                  <a:pt x="560123" y="76348"/>
                  <a:pt x="583879" y="103365"/>
                  <a:pt x="583824" y="145793"/>
                </a:cubicBezTo>
                <a:cubicBezTo>
                  <a:pt x="583770" y="188221"/>
                  <a:pt x="565641" y="218390"/>
                  <a:pt x="523159" y="228637"/>
                </a:cubicBezTo>
                <a:cubicBezTo>
                  <a:pt x="480677" y="238884"/>
                  <a:pt x="464015" y="224288"/>
                  <a:pt x="434444" y="222114"/>
                </a:cubicBezTo>
                <a:close/>
                <a:moveTo>
                  <a:pt x="254241" y="0"/>
                </a:moveTo>
                <a:lnTo>
                  <a:pt x="322408" y="10111"/>
                </a:lnTo>
                <a:lnTo>
                  <a:pt x="301208" y="76484"/>
                </a:lnTo>
                <a:lnTo>
                  <a:pt x="371984" y="92140"/>
                </a:lnTo>
                <a:lnTo>
                  <a:pt x="233856" y="290281"/>
                </a:lnTo>
                <a:lnTo>
                  <a:pt x="132584" y="227659"/>
                </a:lnTo>
                <a:lnTo>
                  <a:pt x="95728" y="258970"/>
                </a:lnTo>
                <a:lnTo>
                  <a:pt x="90183" y="157535"/>
                </a:lnTo>
                <a:lnTo>
                  <a:pt x="0" y="113340"/>
                </a:lnTo>
                <a:lnTo>
                  <a:pt x="87574" y="74690"/>
                </a:lnTo>
                <a:lnTo>
                  <a:pt x="174984" y="104208"/>
                </a:lnTo>
                <a:lnTo>
                  <a:pt x="170418" y="154762"/>
                </a:lnTo>
                <a:lnTo>
                  <a:pt x="198957" y="167646"/>
                </a:lnTo>
                <a:lnTo>
                  <a:pt x="213634" y="79257"/>
                </a:lnTo>
                <a:lnTo>
                  <a:pt x="128017" y="56262"/>
                </a:lnTo>
                <a:lnTo>
                  <a:pt x="178735" y="34084"/>
                </a:lnTo>
                <a:lnTo>
                  <a:pt x="259786" y="49739"/>
                </a:lnTo>
                <a:lnTo>
                  <a:pt x="248696" y="98663"/>
                </a:lnTo>
                <a:lnTo>
                  <a:pt x="269897" y="104208"/>
                </a:lnTo>
                <a:lnTo>
                  <a:pt x="290118" y="30496"/>
                </a:lnTo>
                <a:lnTo>
                  <a:pt x="214613" y="174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5CB33-3EF8-0C1B-DAE0-D3942B265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8235" y="6412897"/>
            <a:ext cx="4922734" cy="229297"/>
          </a:xfrm>
          <a:prstGeom prst="rect">
            <a:avLst/>
          </a:prstGeom>
        </p:spPr>
      </p:pic>
      <p:pic>
        <p:nvPicPr>
          <p:cNvPr id="6" name="Picture 5" descr="A picture containing graphics, clipart, graphic design, circle&#10;&#10;Description automatically generated">
            <a:extLst>
              <a:ext uri="{FF2B5EF4-FFF2-40B4-BE49-F238E27FC236}">
                <a16:creationId xmlns:a16="http://schemas.microsoft.com/office/drawing/2014/main" id="{119B45E4-3746-0193-801C-CD1B055E8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000" y="4668928"/>
            <a:ext cx="1743969" cy="1743969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AD431C5-9881-1235-701A-B9B1B19D8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06" y="1653072"/>
            <a:ext cx="11567163" cy="361193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 Nova Light" panose="020B0304020202020204" pitchFamily="34" charset="0"/>
              </a:rPr>
              <a:t>Need for off grid solutions </a:t>
            </a:r>
          </a:p>
          <a:p>
            <a:r>
              <a:rPr lang="en-US" sz="2400" b="1" dirty="0">
                <a:latin typeface="Arial Nova Light" panose="020B0304020202020204" pitchFamily="34" charset="0"/>
              </a:rPr>
              <a:t>Electrification is extremely challenging due to the high energy demands across multiple machines &amp; operation time  </a:t>
            </a:r>
          </a:p>
          <a:p>
            <a:r>
              <a:rPr lang="en-US" sz="2400" b="1" dirty="0">
                <a:latin typeface="Arial Nova Light" panose="020B0304020202020204" pitchFamily="34" charset="0"/>
              </a:rPr>
              <a:t>H2 can be transported and stored which addresses some of the significant operational changes   </a:t>
            </a:r>
          </a:p>
          <a:p>
            <a:r>
              <a:rPr lang="en-US" sz="2400" b="1" dirty="0">
                <a:latin typeface="Arial Nova Light" panose="020B0304020202020204" pitchFamily="34" charset="0"/>
              </a:rPr>
              <a:t>However, the energy density of H2 means that the machines will need to fill up more frequently</a:t>
            </a:r>
          </a:p>
          <a:p>
            <a:r>
              <a:rPr lang="en-US" sz="2400" b="1" dirty="0">
                <a:latin typeface="Arial Nova Light" panose="020B0304020202020204" pitchFamily="34" charset="0"/>
              </a:rPr>
              <a:t>And yet safety concerns limits appetite for onsite storage  </a:t>
            </a:r>
          </a:p>
          <a:p>
            <a:r>
              <a:rPr lang="en-US" sz="2400" b="1" dirty="0">
                <a:latin typeface="Arial Nova Light" panose="020B0304020202020204" pitchFamily="34" charset="0"/>
              </a:rPr>
              <a:t>Therefore, there will be both electric and hydrogen solutions on site </a:t>
            </a:r>
          </a:p>
          <a:p>
            <a:endParaRPr lang="en-US" sz="2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6157F8-25A2-79C2-B122-1E4D805C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28" y="505179"/>
            <a:ext cx="10605262" cy="1286962"/>
          </a:xfrm>
        </p:spPr>
        <p:txBody>
          <a:bodyPr/>
          <a:lstStyle/>
          <a:p>
            <a:r>
              <a:rPr lang="en-US" dirty="0"/>
              <a:t>H2 Opportunity in Construction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650AFD-AB63-46E5-5669-0B82673AC6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4"/>
          <a:stretch/>
        </p:blipFill>
        <p:spPr>
          <a:xfrm>
            <a:off x="-35115" y="5330536"/>
            <a:ext cx="3636706" cy="1521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F28C11-418D-B42B-3420-40CDBA0A36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9"/>
          <a:stretch/>
        </p:blipFill>
        <p:spPr>
          <a:xfrm>
            <a:off x="-37884" y="5653680"/>
            <a:ext cx="4908096" cy="11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E228F7-F070-A552-3F5D-46BB6EB1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happening, today?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F842F8-DA7C-2FF1-CA84-75887410C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3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7B3D56-5D44-08DD-2E0B-25925D336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7" r="4785" b="5082"/>
          <a:stretch/>
        </p:blipFill>
        <p:spPr>
          <a:xfrm>
            <a:off x="600363" y="1006467"/>
            <a:ext cx="8164853" cy="560677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C6AA35C-F57B-15DF-43CF-EB77D702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Ambition…..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D6BA8F-105E-BAE7-3826-580A7398D5BC}"/>
              </a:ext>
            </a:extLst>
          </p:cNvPr>
          <p:cNvSpPr/>
          <p:nvPr/>
        </p:nvSpPr>
        <p:spPr>
          <a:xfrm>
            <a:off x="2179781" y="4867563"/>
            <a:ext cx="1145309" cy="75738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A9540-4399-036F-513A-B54C41622C7A}"/>
              </a:ext>
            </a:extLst>
          </p:cNvPr>
          <p:cNvSpPr txBox="1"/>
          <p:nvPr/>
        </p:nvSpPr>
        <p:spPr>
          <a:xfrm>
            <a:off x="9238580" y="1426927"/>
            <a:ext cx="2740984" cy="1200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Effectively “none” today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CED7E8-42DD-9860-0D77-8A65E986670E}"/>
              </a:ext>
            </a:extLst>
          </p:cNvPr>
          <p:cNvCxnSpPr>
            <a:cxnSpLocks/>
            <a:stCxn id="10" idx="1"/>
            <a:endCxn id="4" idx="0"/>
          </p:cNvCxnSpPr>
          <p:nvPr/>
        </p:nvCxnSpPr>
        <p:spPr>
          <a:xfrm flipH="1">
            <a:off x="2752436" y="2027092"/>
            <a:ext cx="6486144" cy="284047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D000A-D1EA-512F-8A3D-F6402871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14" y="122012"/>
            <a:ext cx="10515600" cy="1325563"/>
          </a:xfrm>
        </p:spPr>
        <p:txBody>
          <a:bodyPr/>
          <a:lstStyle/>
          <a:p>
            <a:r>
              <a:rPr lang="en-GB" dirty="0"/>
              <a:t>Vehicle availability today </a:t>
            </a:r>
            <a:br>
              <a:rPr lang="en-GB" dirty="0"/>
            </a:br>
            <a:r>
              <a:rPr lang="en-GB" dirty="0"/>
              <a:t>(and for next 5 years?)  </a:t>
            </a:r>
          </a:p>
        </p:txBody>
      </p:sp>
      <p:pic>
        <p:nvPicPr>
          <p:cNvPr id="4" name="Picture 3" descr="A white car parked in front of a building&#10;&#10;Description automatically generated">
            <a:extLst>
              <a:ext uri="{FF2B5EF4-FFF2-40B4-BE49-F238E27FC236}">
                <a16:creationId xmlns:a16="http://schemas.microsoft.com/office/drawing/2014/main" id="{2242694D-2AB3-5267-9599-F8D3A1B20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1" y="1426793"/>
            <a:ext cx="3864297" cy="2579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DCACE-FDC9-C6BF-C1CE-17475EE3161F}"/>
              </a:ext>
            </a:extLst>
          </p:cNvPr>
          <p:cNvSpPr txBox="1"/>
          <p:nvPr/>
        </p:nvSpPr>
        <p:spPr>
          <a:xfrm>
            <a:off x="395514" y="4119418"/>
            <a:ext cx="3548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Fuel Cell Cars &amp; Buses </a:t>
            </a:r>
          </a:p>
          <a:p>
            <a:r>
              <a:rPr lang="en-GB" dirty="0"/>
              <a:t>- Toyota Mirai &amp; Hyundai </a:t>
            </a:r>
            <a:r>
              <a:rPr lang="en-GB" dirty="0" err="1"/>
              <a:t>Nexo</a:t>
            </a:r>
            <a:endParaRPr lang="en-GB" dirty="0"/>
          </a:p>
          <a:p>
            <a:r>
              <a:rPr lang="en-GB" dirty="0"/>
              <a:t>- Innovative SME’s prototypes: </a:t>
            </a:r>
            <a:r>
              <a:rPr lang="en-GB" dirty="0" err="1"/>
              <a:t>Riversimple</a:t>
            </a:r>
            <a:r>
              <a:rPr lang="en-GB" dirty="0"/>
              <a:t> etc</a:t>
            </a:r>
          </a:p>
          <a:p>
            <a:r>
              <a:rPr lang="en-GB" dirty="0"/>
              <a:t>- Other OEM “launch by” dates   </a:t>
            </a:r>
          </a:p>
          <a:p>
            <a:r>
              <a:rPr lang="en-GB" b="1" dirty="0"/>
              <a:t>Vans </a:t>
            </a:r>
          </a:p>
          <a:p>
            <a:r>
              <a:rPr lang="en-GB" b="1" dirty="0"/>
              <a:t>- </a:t>
            </a:r>
            <a:r>
              <a:rPr lang="en-GB" dirty="0"/>
              <a:t>OEM “launch by” dates</a:t>
            </a:r>
          </a:p>
          <a:p>
            <a:r>
              <a:rPr lang="en-GB" dirty="0"/>
              <a:t>- Innovative SME’s prototype: e.g. First Hydrogen </a:t>
            </a:r>
          </a:p>
          <a:p>
            <a:r>
              <a:rPr lang="en-GB" dirty="0"/>
              <a:t> </a:t>
            </a:r>
          </a:p>
        </p:txBody>
      </p:sp>
      <p:pic>
        <p:nvPicPr>
          <p:cNvPr id="10" name="Picture 9" descr="A truck on the road&#10;&#10;Description automatically generated">
            <a:extLst>
              <a:ext uri="{FF2B5EF4-FFF2-40B4-BE49-F238E27FC236}">
                <a16:creationId xmlns:a16="http://schemas.microsoft.com/office/drawing/2014/main" id="{1778251A-190A-F9FD-9D13-B6E92250F7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2" t="24556" r="15325" b="14101"/>
          <a:stretch/>
        </p:blipFill>
        <p:spPr>
          <a:xfrm>
            <a:off x="4153132" y="1437184"/>
            <a:ext cx="3937002" cy="2579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1FDB98-427C-F473-8CFF-E408FA8A6231}"/>
              </a:ext>
            </a:extLst>
          </p:cNvPr>
          <p:cNvSpPr txBox="1"/>
          <p:nvPr/>
        </p:nvSpPr>
        <p:spPr>
          <a:xfrm>
            <a:off x="4206044" y="4119418"/>
            <a:ext cx="4278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Fuel Cell HGV &amp; Buses </a:t>
            </a:r>
          </a:p>
          <a:p>
            <a:r>
              <a:rPr lang="en-GB" dirty="0"/>
              <a:t>- Chassis conversions – Electra, Faun Zoeller  </a:t>
            </a:r>
          </a:p>
          <a:p>
            <a:r>
              <a:rPr lang="en-GB" dirty="0"/>
              <a:t>- Innovative SME’s prototypes: </a:t>
            </a:r>
          </a:p>
          <a:p>
            <a:r>
              <a:rPr lang="en-GB" dirty="0"/>
              <a:t>HVS, </a:t>
            </a:r>
            <a:r>
              <a:rPr lang="en-GB" dirty="0" err="1"/>
              <a:t>Quantron</a:t>
            </a:r>
            <a:r>
              <a:rPr lang="en-GB" dirty="0"/>
              <a:t> </a:t>
            </a:r>
          </a:p>
          <a:p>
            <a:r>
              <a:rPr lang="en-GB" dirty="0"/>
              <a:t>- Other OEM “launch by” dates  </a:t>
            </a:r>
          </a:p>
          <a:p>
            <a:r>
              <a:rPr lang="en-GB" dirty="0"/>
              <a:t>(2030 and beyond)</a:t>
            </a:r>
          </a:p>
        </p:txBody>
      </p:sp>
      <p:pic>
        <p:nvPicPr>
          <p:cNvPr id="13" name="Picture 12" descr="A white and green tractor with a bucket&#10;&#10;Description automatically generated">
            <a:extLst>
              <a:ext uri="{FF2B5EF4-FFF2-40B4-BE49-F238E27FC236}">
                <a16:creationId xmlns:a16="http://schemas.microsoft.com/office/drawing/2014/main" id="{9F6B0D5D-8037-6DC4-3EA9-F32F7DF5BE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t="5873" r="5011" b="-1"/>
          <a:stretch/>
        </p:blipFill>
        <p:spPr>
          <a:xfrm>
            <a:off x="8141398" y="1463737"/>
            <a:ext cx="3971828" cy="2545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35A743-D8AC-526A-6FCE-952A9BBB2B67}"/>
              </a:ext>
            </a:extLst>
          </p:cNvPr>
          <p:cNvSpPr txBox="1"/>
          <p:nvPr/>
        </p:nvSpPr>
        <p:spPr>
          <a:xfrm>
            <a:off x="8408709" y="4119418"/>
            <a:ext cx="3490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Hydrogen ICE </a:t>
            </a:r>
          </a:p>
          <a:p>
            <a:r>
              <a:rPr lang="en-GB" dirty="0"/>
              <a:t>- JCB launch date 2024 </a:t>
            </a:r>
          </a:p>
          <a:p>
            <a:r>
              <a:rPr lang="en-GB" dirty="0"/>
              <a:t>- OEM engines; Cummins etc </a:t>
            </a:r>
          </a:p>
          <a:p>
            <a:r>
              <a:rPr lang="en-GB" dirty="0"/>
              <a:t>- Other OEM “launch by” dates  </a:t>
            </a:r>
          </a:p>
          <a:p>
            <a:r>
              <a:rPr lang="en-GB" dirty="0"/>
              <a:t>(2030 and beyond)</a:t>
            </a:r>
          </a:p>
        </p:txBody>
      </p:sp>
    </p:spTree>
    <p:extLst>
      <p:ext uri="{BB962C8B-B14F-4D97-AF65-F5344CB8AC3E}">
        <p14:creationId xmlns:p14="http://schemas.microsoft.com/office/powerpoint/2010/main" val="340499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306CE1-0D8B-6CBA-4BE7-BA05FC9AA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99"/>
          <a:stretch/>
        </p:blipFill>
        <p:spPr>
          <a:xfrm>
            <a:off x="1320800" y="2382626"/>
            <a:ext cx="8222542" cy="386977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A704823-EFFD-DB34-1FD1-7920EBA4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32" y="605595"/>
            <a:ext cx="8644873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Upcycling, Upgrading and Repowering can address a real need for vehicles and sustainable </a:t>
            </a:r>
            <a:r>
              <a:rPr lang="en-GB" dirty="0" err="1"/>
              <a:t>soltions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79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een vehicle towing a plane&#10;&#10;Description automatically generated">
            <a:extLst>
              <a:ext uri="{FF2B5EF4-FFF2-40B4-BE49-F238E27FC236}">
                <a16:creationId xmlns:a16="http://schemas.microsoft.com/office/drawing/2014/main" id="{6A33451E-D64E-9EC9-3484-AED167FAAA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9" b="12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2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312783"/>
      </a:dk2>
      <a:lt2>
        <a:srgbClr val="96C11F"/>
      </a:lt2>
      <a:accent1>
        <a:srgbClr val="312783"/>
      </a:accent1>
      <a:accent2>
        <a:srgbClr val="96C11F"/>
      </a:accent2>
      <a:accent3>
        <a:srgbClr val="9698C8"/>
      </a:accent3>
      <a:accent4>
        <a:srgbClr val="C6E29F"/>
      </a:accent4>
      <a:accent5>
        <a:srgbClr val="E0E0EF"/>
      </a:accent5>
      <a:accent6>
        <a:srgbClr val="E2F1CF"/>
      </a:accent6>
      <a:hlink>
        <a:srgbClr val="FFC000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83D2623A5FB84D83EF54628DF3DCE3" ma:contentTypeVersion="9" ma:contentTypeDescription="Create a new document." ma:contentTypeScope="" ma:versionID="da6c54596cb2a9609f5bebd2dbd1ee58">
  <xsd:schema xmlns:xsd="http://www.w3.org/2001/XMLSchema" xmlns:xs="http://www.w3.org/2001/XMLSchema" xmlns:p="http://schemas.microsoft.com/office/2006/metadata/properties" xmlns:ns2="efe81349-148a-4985-a6ce-871289731d70" targetNamespace="http://schemas.microsoft.com/office/2006/metadata/properties" ma:root="true" ma:fieldsID="0d847e3b3f959b3cec75d5bcc5f4b684" ns2:_="">
    <xsd:import namespace="efe81349-148a-4985-a6ce-871289731d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81349-148a-4985-a6ce-871289731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0309DF-C895-4A37-9031-5E72339B19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e81349-148a-4985-a6ce-871289731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38DCA3-145C-4C4C-A353-FCE2AC98AA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Master_presentation_draft2</Template>
  <TotalTime>30935</TotalTime>
  <Words>426</Words>
  <Application>Microsoft Office PowerPoint</Application>
  <PresentationFormat>Widescreen</PresentationFormat>
  <Paragraphs>69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Arial Nova Light</vt:lpstr>
      <vt:lpstr>Calibri</vt:lpstr>
      <vt:lpstr>Courier New</vt:lpstr>
      <vt:lpstr>NimbusSan</vt:lpstr>
      <vt:lpstr>NimbusSanLig</vt:lpstr>
      <vt:lpstr>Office Theme</vt:lpstr>
      <vt:lpstr>The latest on what’s happening in the UK H2 for heavy duty </vt:lpstr>
      <vt:lpstr>PowerPoint Presentation</vt:lpstr>
      <vt:lpstr>PowerPoint Presentation</vt:lpstr>
      <vt:lpstr>H2 Opportunity in Construction</vt:lpstr>
      <vt:lpstr>What’s happening, today? </vt:lpstr>
      <vt:lpstr>The Ambition….. </vt:lpstr>
      <vt:lpstr>Vehicle availability today  (and for next 5 years?)  </vt:lpstr>
      <vt:lpstr>Upcycling, Upgrading and Repowering can address a real need for vehicles and sustainable soltions </vt:lpstr>
      <vt:lpstr>PowerPoint Presentation</vt:lpstr>
      <vt:lpstr>PowerPoint Presentation</vt:lpstr>
      <vt:lpstr>Neither vehicle or machine availability &amp; no availability of refuelling facilities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Nicklin</dc:creator>
  <cp:lastModifiedBy>Adelan User</cp:lastModifiedBy>
  <cp:revision>18</cp:revision>
  <dcterms:created xsi:type="dcterms:W3CDTF">2023-09-12T16:58:04Z</dcterms:created>
  <dcterms:modified xsi:type="dcterms:W3CDTF">2024-04-08T10:05:28Z</dcterms:modified>
</cp:coreProperties>
</file>