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6" r:id="rId2"/>
    <p:sldId id="453" r:id="rId3"/>
    <p:sldId id="459" r:id="rId4"/>
    <p:sldId id="458" r:id="rId5"/>
    <p:sldId id="460" r:id="rId6"/>
    <p:sldId id="432" r:id="rId7"/>
    <p:sldId id="433" r:id="rId8"/>
    <p:sldId id="434" r:id="rId9"/>
    <p:sldId id="445" r:id="rId10"/>
    <p:sldId id="446" r:id="rId11"/>
    <p:sldId id="462" r:id="rId12"/>
    <p:sldId id="448" r:id="rId13"/>
    <p:sldId id="457" r:id="rId14"/>
    <p:sldId id="447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43" r:id="rId24"/>
    <p:sldId id="449" r:id="rId25"/>
    <p:sldId id="450" r:id="rId26"/>
    <p:sldId id="451" r:id="rId27"/>
    <p:sldId id="452" r:id="rId28"/>
    <p:sldId id="444" r:id="rId29"/>
    <p:sldId id="461" r:id="rId30"/>
    <p:sldId id="45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8:56:02.841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1 1614 24575,'154'164'0,"-132"-141"0,7 8 0,2-2 0,62 46 0,48 37 0,-84-64 0,-53-44 0,1-1 0,-1 1 0,1-1 0,0 0 0,0-1 0,0 1 0,1-1 0,-1 0 0,1-1 0,-1 1 0,1-1 0,-1 0 0,1 0 0,0-1 0,-1 0 0,11 0 0,-9-1 0,0-1 0,0 0 0,1 0 0,-1 0 0,0-1 0,-1 0 0,1 0 0,0-1 0,-1 1 0,0-2 0,0 1 0,8-7 0,96-78 0,1 1 0,-94 73 0,-1-1 0,0-1 0,-2 0 0,15-22 0,59-85 0,-47 69 0,44-79 0,-6 10 0,-46 75 0,-3 5 0,3 1 0,1 2 0,71-64 0,-80 78 0,0 0 0,33-50 0,-6 7 0,-10 21 0,2 2 0,3 3 0,1 1 0,57-39 0,-7 9 0,23-17 0,155-87 0,-189 124 0,13-7 0,199-85-1365,-260 127-5461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8:56:19.0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13 24575,'0'-6'0,"0"-1"-8191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8:56:20.0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8:57:34.872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1 1614 24575,'154'164'0,"-132"-141"0,7 8 0,2-2 0,62 46 0,48 37 0,-84-64 0,-53-44 0,1-1 0,-1 1 0,1-1 0,0 0 0,0-1 0,0 1 0,1-1 0,-1 0 0,1-1 0,-1 1 0,1-1 0,-1 0 0,1 0 0,0-1 0,-1 0 0,11 0 0,-9-1 0,0-1 0,0 0 0,1 0 0,-1 0 0,0-1 0,-1 0 0,1 0 0,0-1 0,-1 1 0,0-2 0,0 1 0,8-7 0,96-78 0,1 1 0,-94 73 0,-1-1 0,0-1 0,-2 0 0,15-22 0,59-85 0,-47 69 0,44-79 0,-6 10 0,-46 75 0,-3 5 0,3 1 0,1 2 0,71-64 0,-80 78 0,0 0 0,33-50 0,-6 7 0,-10 21 0,2 2 0,3 3 0,1 1 0,57-39 0,-7 9 0,23-17 0,155-87 0,-189 124 0,13-7 0,199-85-1365,-260 127-5461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08:57:45.138"/>
    </inkml:context>
    <inkml:brush xml:id="br0">
      <inkml:brushProperty name="width" value="0.21167" units="cm"/>
      <inkml:brushProperty name="height" value="0.21167" units="cm"/>
      <inkml:brushProperty name="color" value="#FF0000"/>
    </inkml:brush>
  </inkml:definitions>
  <inkml:trace contextRef="#ctx0" brushRef="#br0">1 1614 24575,'154'164'0,"-132"-141"0,7 8 0,2-2 0,62 46 0,48 37 0,-84-64 0,-53-44 0,1-1 0,-1 1 0,1-1 0,0 0 0,0-1 0,0 1 0,1-1 0,-1 0 0,1-1 0,-1 1 0,1-1 0,-1 0 0,1 0 0,0-1 0,-1 0 0,11 0 0,-9-1 0,0-1 0,0 0 0,1 0 0,-1 0 0,0-1 0,-1 0 0,1 0 0,0-1 0,-1 1 0,0-2 0,0 1 0,8-7 0,96-78 0,1 1 0,-94 73 0,-1-1 0,0-1 0,-2 0 0,15-22 0,59-85 0,-47 69 0,44-79 0,-6 10 0,-46 75 0,-3 5 0,3 1 0,1 2 0,71-64 0,-80 78 0,0 0 0,33-50 0,-6 7 0,-10 21 0,2 2 0,3 3 0,1 1 0,57-39 0,-7 9 0,23-17 0,155-87 0,-189 124 0,13-7 0,199-85-1365,-260 127-5461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4A9C-31F7-DEC6-6CF4-6DA7DC7F1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3CF86-BA66-A7F7-973C-CAC3F0ADF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984E5-AD10-11FA-3115-AC7B9ED46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30C94-4438-CB6C-659A-A8BF2037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5FCFC-C412-1190-A3DE-9EB871AC9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44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0CA4-878C-7F10-7EDD-5C4B93B6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F50-78B0-A160-2B5D-81AD10922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4F835-3CB7-BBB8-76E4-7FADA901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FAD4C-7668-60FC-7BDB-FBDCD0D56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83FA7-E555-34D6-2432-1D1ADEE4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72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D9F3F6-BEF9-8674-6C07-F21394AA2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08588-161B-2B8D-E849-C9EC94D52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39FD3-DEA9-8AD1-C3F0-585F16285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F5320-5780-2975-5457-EEE33844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D020-2E32-FFCE-0B71-E5BB73DF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3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C0A-DD29-2FDA-8140-57DF3206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9252F-452F-1094-E871-FBEC66158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AFDDD-DE3A-ACFD-3B3E-027DABD9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D262-91E6-7F66-23F3-9CE6E5F36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97252-B2A8-8C6A-9204-BC57097A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76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0D459-D3B6-0C1D-592B-B0C95AD2D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947E1-0CC7-1410-06B0-DC077243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8FFFF-84AB-6C7B-B30C-4BADF5E6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CE365-6270-3798-E6D6-BB27EBFA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0BFE3-147A-57C5-8D1D-CF8B1543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22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8AA7-CF9F-E35F-F45F-2EDE0395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7C667-5581-9974-CCC6-3B9E18CF2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3688C-112D-7B35-A972-7FD10FE00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61BF8-D516-C3ED-EC6E-75030F993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D34B7-750D-71D5-7ED6-CDE442B6C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81661-4932-CDF4-0535-2004DF20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86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55BB0-D74C-F040-EFB6-918B50B5C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E6217-6103-7862-BA5E-18B53BFDF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44025-BE6C-58B1-C8A2-88B95466F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2C042-102F-6C2D-2BC8-EC192C795E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FCA04-452B-644D-9929-0A2776849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6C13C-FF20-9ED8-376D-DDA9EC34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0DF7CF-170D-3792-660B-6BE4042D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29CE4-E456-28D7-12DA-2C0B968B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3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7F111-D21C-C54B-32B3-6D568FBE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C43C7-E1F7-49A7-B7C7-5014EA9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4C3E5-0C7E-9E59-A805-CEFA0FDD2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96EA4-0DA2-C8DF-C4AE-60EFC95C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47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E508DA-F565-941E-C752-DCFCBA11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707E48-3C0B-12D4-EF12-3AEBE8EE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DC112-0D2A-CFEB-97F0-C30D5CA8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150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1B1D7-F4F6-F73B-AA0A-42BA24189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D7239-F8E8-5368-B7DF-9551789A8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12907-D050-F970-91D3-949F028CF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80F63-E924-6763-4220-BFD7C13C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86FF7-CBC0-EF9E-D814-D38C52B79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94478-94D8-3DDC-5021-47801E38F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56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1BA0-BC31-BD44-34D0-A5F5947C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4619B7-6624-F99B-A664-280185F08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6C396-1C56-F6A6-A8A4-5977909E7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97629-A7C8-2904-B02E-2EC13CBD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529C5-D679-A604-46AC-79885255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D78BF-DBD6-1D4C-012E-C42B22CE3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52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F28D8-BD17-D86E-5575-0EC6C842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23065-031A-4C6E-21E8-4C5650C8B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A75D7-6E63-D38F-890E-B568427DA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BDF86-DEE4-432E-8EB0-8B50F0D4AF26}" type="datetimeFigureOut">
              <a:rPr lang="en-GB" smtClean="0"/>
              <a:t>09/04/2024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0450-8683-609D-C1A1-E0D38EAB8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2EFD9-EA74-8712-6664-49D8167F3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2444C-F5F0-4DD1-A523-07DAEC6F4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3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E59B08-1754-A475-B89B-AC2F1084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047620" cy="897775"/>
          </a:xfrm>
        </p:spPr>
        <p:txBody>
          <a:bodyPr>
            <a:noAutofit/>
          </a:bodyPr>
          <a:lstStyle/>
          <a:p>
            <a:pPr algn="ctr"/>
            <a:r>
              <a:rPr lang="en-GB" sz="6600" b="1" u="sng" dirty="0">
                <a:solidFill>
                  <a:srgbClr val="003399"/>
                </a:solidFill>
                <a:latin typeface="+mn-lt"/>
              </a:rPr>
              <a:t>BREAKTHROUGH:  RENEWABLE ENERGY AT KEELE UNIVERSITY</a:t>
            </a:r>
            <a:br>
              <a:rPr lang="en-GB" sz="6600" b="1" u="sng" dirty="0">
                <a:solidFill>
                  <a:srgbClr val="003399"/>
                </a:solidFill>
                <a:latin typeface="+mn-lt"/>
              </a:rPr>
            </a:br>
            <a:br>
              <a:rPr lang="en-GB" sz="6600" b="1" u="sng" dirty="0">
                <a:solidFill>
                  <a:srgbClr val="003399"/>
                </a:solidFill>
                <a:latin typeface="+mn-lt"/>
              </a:rPr>
            </a:br>
            <a:r>
              <a:rPr lang="en-GB" sz="6600" b="1" dirty="0">
                <a:latin typeface="+mn-lt"/>
              </a:rPr>
              <a:t>Kevin Kendall  07903757389</a:t>
            </a:r>
            <a:br>
              <a:rPr lang="en-GB" sz="6600" b="1" dirty="0">
                <a:latin typeface="+mn-lt"/>
              </a:rPr>
            </a:br>
            <a:r>
              <a:rPr lang="en-GB" sz="6600" b="1" dirty="0">
                <a:latin typeface="+mn-lt"/>
              </a:rPr>
              <a:t>HydrogenUnited.org</a:t>
            </a:r>
            <a:br>
              <a:rPr lang="en-GB" sz="4800" b="1" dirty="0">
                <a:solidFill>
                  <a:srgbClr val="003399"/>
                </a:solidFill>
                <a:latin typeface="+mn-lt"/>
              </a:rPr>
            </a:br>
            <a:br>
              <a:rPr lang="en-GB" sz="4800" b="1" dirty="0">
                <a:solidFill>
                  <a:srgbClr val="FF0000"/>
                </a:solidFill>
                <a:latin typeface="+mn-lt"/>
              </a:rPr>
            </a:br>
            <a:r>
              <a:rPr lang="en-GB" sz="40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Kendall, </a:t>
            </a:r>
            <a:r>
              <a:rPr lang="en-GB" sz="40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 carbon integrated vehicles &amp; buildings</a:t>
            </a:r>
            <a:br>
              <a:rPr lang="en-GB" sz="40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0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36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Mech Eng Adv (2024)</a:t>
            </a:r>
            <a:br>
              <a:rPr lang="en-GB" sz="9600" b="1" dirty="0"/>
            </a:br>
            <a:endParaRPr lang="en-GB" sz="6600" b="1" u="sng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8429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A380F-3531-7522-3A1E-F722734E3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5371B4-FA3D-415A-A670-70971BA70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83008"/>
            <a:ext cx="12012488" cy="64927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5800" b="1" dirty="0">
                <a:solidFill>
                  <a:srgbClr val="002060"/>
                </a:solidFill>
              </a:rPr>
              <a:t>DAVID CAMERON FORGOT TO MENTION</a:t>
            </a:r>
          </a:p>
          <a:p>
            <a:pPr marL="0" indent="0">
              <a:buNone/>
            </a:pPr>
            <a:endParaRPr lang="en-GB" sz="5400" b="1" dirty="0"/>
          </a:p>
          <a:p>
            <a:pPr marL="0" indent="0">
              <a:buNone/>
            </a:pPr>
            <a:endParaRPr lang="en-GB" sz="5400" b="1" dirty="0"/>
          </a:p>
          <a:p>
            <a:pPr marL="0" indent="0">
              <a:buNone/>
            </a:pPr>
            <a:r>
              <a:rPr lang="en-GB" sz="6500" b="1" dirty="0"/>
              <a:t>WE HAVE ABOUT </a:t>
            </a:r>
            <a:r>
              <a:rPr lang="en-GB" sz="8600" b="1" dirty="0">
                <a:solidFill>
                  <a:srgbClr val="FF0000"/>
                </a:solidFill>
              </a:rPr>
              <a:t>22,000 </a:t>
            </a:r>
            <a:r>
              <a:rPr lang="en-GB" sz="6500" b="1" dirty="0"/>
              <a:t>PYLONS</a:t>
            </a:r>
          </a:p>
          <a:p>
            <a:pPr marL="0" indent="0">
              <a:buNone/>
            </a:pPr>
            <a:endParaRPr lang="en-GB" sz="5400" b="1" dirty="0"/>
          </a:p>
          <a:p>
            <a:pPr marL="0" indent="0">
              <a:buNone/>
            </a:pPr>
            <a:endParaRPr lang="en-GB" sz="5400" b="1" dirty="0"/>
          </a:p>
          <a:p>
            <a:pPr marL="0" indent="0">
              <a:buNone/>
            </a:pPr>
            <a:r>
              <a:rPr lang="en-GB" sz="5400" b="1" dirty="0"/>
              <a:t> </a:t>
            </a:r>
            <a:r>
              <a:rPr lang="en-GB" sz="7800" b="1" dirty="0"/>
              <a:t>He now needs </a:t>
            </a:r>
            <a:r>
              <a:rPr lang="en-GB" sz="12400" b="1" dirty="0">
                <a:solidFill>
                  <a:srgbClr val="FF0000"/>
                </a:solidFill>
              </a:rPr>
              <a:t>5</a:t>
            </a:r>
            <a:r>
              <a:rPr lang="en-GB" sz="7800" b="1" dirty="0"/>
              <a:t> times that.</a:t>
            </a:r>
          </a:p>
          <a:p>
            <a:pPr marL="0" indent="0">
              <a:buNone/>
            </a:pPr>
            <a:r>
              <a:rPr lang="en-GB" sz="5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31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2CB6-3FD4-D227-F2EF-8F48F4AC0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70" y="-182880"/>
            <a:ext cx="9576261" cy="1325563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+mn-lt"/>
              </a:rPr>
              <a:t>PLANNED GRID EXPANSION £58bn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4C8C9-5EA2-C7C1-73DA-CAE72CCF7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08346"/>
            <a:ext cx="5700712" cy="6149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DA2CDE1-B110-85C7-09F2-4E42EEE5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62" y="727079"/>
            <a:ext cx="5628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8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AD02-7D80-AB65-BF2D-C0AEA4007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774B200-38BD-438E-AE3D-0EC3627DF9DD}"/>
              </a:ext>
            </a:extLst>
          </p:cNvPr>
          <p:cNvGrpSpPr/>
          <p:nvPr/>
        </p:nvGrpSpPr>
        <p:grpSpPr>
          <a:xfrm>
            <a:off x="2795589" y="0"/>
            <a:ext cx="9396409" cy="6858000"/>
            <a:chOff x="2795589" y="0"/>
            <a:chExt cx="9396409" cy="6858000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7A841D55-39D9-BA60-5AB5-073BE46297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589" y="0"/>
              <a:ext cx="66008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133963F-5EC9-CD40-5AB7-095676310ACF}"/>
                </a:ext>
              </a:extLst>
            </p:cNvPr>
            <p:cNvSpPr/>
            <p:nvPr/>
          </p:nvSpPr>
          <p:spPr>
            <a:xfrm>
              <a:off x="5806440" y="4359414"/>
              <a:ext cx="1112520" cy="1051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873C9C-141D-CF10-0A46-B44A26493426}"/>
                </a:ext>
              </a:extLst>
            </p:cNvPr>
            <p:cNvSpPr txBox="1"/>
            <p:nvPr/>
          </p:nvSpPr>
          <p:spPr>
            <a:xfrm>
              <a:off x="8275319" y="3345657"/>
              <a:ext cx="3916679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DAVID CAMERON LIVES HERE</a:t>
              </a:r>
            </a:p>
            <a:p>
              <a:r>
                <a:rPr lang="en-GB" sz="3600" b="1" dirty="0"/>
                <a:t>NO WIND turbines</a:t>
              </a:r>
            </a:p>
            <a:p>
              <a:r>
                <a:rPr lang="en-GB" sz="3600" b="1" dirty="0"/>
                <a:t>LITTLE SOLAR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F91A61C-D6D6-4588-6BCF-6A1BF21BC5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2700" y="3726954"/>
              <a:ext cx="1912620" cy="115824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445EA88-2B74-92E4-A5E3-27ECA0BCCE01}"/>
              </a:ext>
            </a:extLst>
          </p:cNvPr>
          <p:cNvSpPr txBox="1"/>
          <p:nvPr/>
        </p:nvSpPr>
        <p:spPr>
          <a:xfrm>
            <a:off x="381000" y="6168402"/>
            <a:ext cx="11810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NEED MORE ONSHORE, WIND + SOLAR  </a:t>
            </a:r>
            <a:r>
              <a:rPr lang="en-GB" sz="4000" b="1" dirty="0" err="1">
                <a:solidFill>
                  <a:srgbClr val="FF0000"/>
                </a:solidFill>
              </a:rPr>
              <a:t>eg</a:t>
            </a:r>
            <a:r>
              <a:rPr lang="en-GB" sz="4000" b="1" dirty="0">
                <a:solidFill>
                  <a:srgbClr val="FF0000"/>
                </a:solidFill>
              </a:rPr>
              <a:t> 10MW</a:t>
            </a:r>
          </a:p>
        </p:txBody>
      </p:sp>
    </p:spTree>
    <p:extLst>
      <p:ext uri="{BB962C8B-B14F-4D97-AF65-F5344CB8AC3E}">
        <p14:creationId xmlns:p14="http://schemas.microsoft.com/office/powerpoint/2010/main" val="3054078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39E29-27C5-B5EB-9889-89B01EF3A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31045-0517-923A-CC6D-546BF239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1563"/>
            <a:ext cx="12192000" cy="1325563"/>
          </a:xfrm>
        </p:spPr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+mn-lt"/>
              </a:rPr>
              <a:t>TRY REFUELLING YOUR HYDROGEN CAR OFFSHORE</a:t>
            </a:r>
          </a:p>
        </p:txBody>
      </p:sp>
      <p:pic>
        <p:nvPicPr>
          <p:cNvPr id="1026" name="Picture 2" descr="Off shore wind farm ">
            <a:extLst>
              <a:ext uri="{FF2B5EF4-FFF2-40B4-BE49-F238E27FC236}">
                <a16:creationId xmlns:a16="http://schemas.microsoft.com/office/drawing/2014/main" id="{1A2EB374-1CBB-90DD-73F1-55D0AA2470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2891"/>
            <a:ext cx="9363517" cy="623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8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899E5-E294-DE1F-C8E5-F4A2067D0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2CA331-A87D-AB59-DEEC-C2020214B26F}"/>
              </a:ext>
            </a:extLst>
          </p:cNvPr>
          <p:cNvSpPr txBox="1"/>
          <p:nvPr/>
        </p:nvSpPr>
        <p:spPr>
          <a:xfrm>
            <a:off x="0" y="58846"/>
            <a:ext cx="1243583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 b="1" dirty="0"/>
              <a:t>We need </a:t>
            </a:r>
            <a:r>
              <a:rPr lang="en-GB" sz="7200" b="1" dirty="0"/>
              <a:t>10,000</a:t>
            </a:r>
            <a:r>
              <a:rPr lang="en-GB" sz="6000" b="1" dirty="0"/>
              <a:t> onshore turbines:</a:t>
            </a:r>
          </a:p>
          <a:p>
            <a:pPr marL="0" indent="0" algn="ctr">
              <a:buNone/>
            </a:pPr>
            <a:endParaRPr lang="en-GB" sz="6000" b="1" dirty="0"/>
          </a:p>
          <a:p>
            <a:pPr marL="0" indent="0" algn="ctr">
              <a:buNone/>
            </a:pPr>
            <a:r>
              <a:rPr lang="en-GB" sz="6000" b="1" dirty="0">
                <a:solidFill>
                  <a:srgbClr val="FF0000"/>
                </a:solidFill>
              </a:rPr>
              <a:t>bigger wind/solar locations  10MW </a:t>
            </a:r>
          </a:p>
          <a:p>
            <a:pPr marL="0" indent="0" algn="ctr">
              <a:buNone/>
            </a:pPr>
            <a:endParaRPr lang="en-GB" sz="6000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GB" sz="6000" b="1" dirty="0">
                <a:solidFill>
                  <a:srgbClr val="00B050"/>
                </a:solidFill>
              </a:rPr>
              <a:t>Distributed green energy</a:t>
            </a:r>
          </a:p>
          <a:p>
            <a:pPr marL="0" indent="0" algn="ctr">
              <a:buNone/>
            </a:pPr>
            <a:r>
              <a:rPr lang="en-GB" sz="6000" b="1" dirty="0">
                <a:solidFill>
                  <a:srgbClr val="00B05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GB" sz="6000" b="1" dirty="0">
                <a:solidFill>
                  <a:srgbClr val="002060"/>
                </a:solidFill>
              </a:rPr>
              <a:t> 100GW  NEW LOCAL POWER </a:t>
            </a:r>
          </a:p>
        </p:txBody>
      </p:sp>
    </p:spTree>
    <p:extLst>
      <p:ext uri="{BB962C8B-B14F-4D97-AF65-F5344CB8AC3E}">
        <p14:creationId xmlns:p14="http://schemas.microsoft.com/office/powerpoint/2010/main" val="2423082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5AB7F4-9EA5-0A06-5C8B-8020433BE092}"/>
              </a:ext>
            </a:extLst>
          </p:cNvPr>
          <p:cNvSpPr txBox="1"/>
          <p:nvPr/>
        </p:nvSpPr>
        <p:spPr>
          <a:xfrm>
            <a:off x="-376517" y="23883"/>
            <a:ext cx="12568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003399"/>
                </a:solidFill>
              </a:rPr>
              <a:t>EXPERIMENTAL KEY PROBLEMS</a:t>
            </a:r>
            <a:endParaRPr lang="en-GB" sz="7200" dirty="0"/>
          </a:p>
        </p:txBody>
      </p:sp>
      <p:pic>
        <p:nvPicPr>
          <p:cNvPr id="7" name="Picture 6" descr="A blue car parked in front of a black wall&#10;&#10;Description automatically generated">
            <a:extLst>
              <a:ext uri="{FF2B5EF4-FFF2-40B4-BE49-F238E27FC236}">
                <a16:creationId xmlns:a16="http://schemas.microsoft.com/office/drawing/2014/main" id="{AAB4D3DB-8C4E-6A76-4762-729753E0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726" y="1137655"/>
            <a:ext cx="5799070" cy="4582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90CED-0F59-7A0F-BC30-C1116E7FF717}"/>
              </a:ext>
            </a:extLst>
          </p:cNvPr>
          <p:cNvSpPr txBox="1"/>
          <p:nvPr/>
        </p:nvSpPr>
        <p:spPr>
          <a:xfrm>
            <a:off x="5141345" y="924807"/>
            <a:ext cx="769476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1 Few Hydrogen Cars</a:t>
            </a:r>
          </a:p>
          <a:p>
            <a:endParaRPr lang="en-GB" sz="5400" b="1" dirty="0"/>
          </a:p>
          <a:p>
            <a:r>
              <a:rPr lang="en-GB" sz="5400" b="1" dirty="0"/>
              <a:t>2 Few Hydrogen stations</a:t>
            </a:r>
          </a:p>
          <a:p>
            <a:endParaRPr lang="en-GB" sz="5400" b="1" dirty="0"/>
          </a:p>
          <a:p>
            <a:r>
              <a:rPr lang="en-GB" sz="5400" b="1" dirty="0"/>
              <a:t>3 Not green Hydrogen</a:t>
            </a:r>
          </a:p>
          <a:p>
            <a:endParaRPr lang="en-GB" sz="5400" b="1" dirty="0"/>
          </a:p>
          <a:p>
            <a:r>
              <a:rPr lang="en-GB" sz="5400" b="1" dirty="0"/>
              <a:t>4 Too expensive </a:t>
            </a:r>
            <a:r>
              <a:rPr lang="en-GB" sz="5400" b="1" dirty="0">
                <a:solidFill>
                  <a:srgbClr val="FF0000"/>
                </a:solidFill>
              </a:rPr>
              <a:t>£23/kg</a:t>
            </a:r>
          </a:p>
        </p:txBody>
      </p:sp>
    </p:spTree>
    <p:extLst>
      <p:ext uri="{BB962C8B-B14F-4D97-AF65-F5344CB8AC3E}">
        <p14:creationId xmlns:p14="http://schemas.microsoft.com/office/powerpoint/2010/main" val="2907299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237E66-5934-E0DD-471C-9D991AAE04FB}"/>
              </a:ext>
            </a:extLst>
          </p:cNvPr>
          <p:cNvSpPr txBox="1"/>
          <p:nvPr/>
        </p:nvSpPr>
        <p:spPr>
          <a:xfrm>
            <a:off x="224589" y="-131890"/>
            <a:ext cx="119674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003399"/>
                </a:solidFill>
              </a:rPr>
              <a:t>FEW HYDROGEN CARS</a:t>
            </a:r>
            <a:endParaRPr lang="en-GB" sz="7200" dirty="0"/>
          </a:p>
        </p:txBody>
      </p:sp>
      <p:pic>
        <p:nvPicPr>
          <p:cNvPr id="4" name="Picture 3" descr="Toyota Mirai second-gen officially unveiled - Automotive Daily">
            <a:extLst>
              <a:ext uri="{FF2B5EF4-FFF2-40B4-BE49-F238E27FC236}">
                <a16:creationId xmlns:a16="http://schemas.microsoft.com/office/drawing/2014/main" id="{05C074A2-1ACF-2D04-44AF-42B3A92A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547"/>
            <a:ext cx="6593305" cy="37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60287-206D-19A8-8DC3-514226F14EB7}"/>
              </a:ext>
            </a:extLst>
          </p:cNvPr>
          <p:cNvSpPr txBox="1"/>
          <p:nvPr/>
        </p:nvSpPr>
        <p:spPr>
          <a:xfrm>
            <a:off x="7058526" y="1068439"/>
            <a:ext cx="551848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Mirai is great</a:t>
            </a:r>
          </a:p>
          <a:p>
            <a:r>
              <a:rPr lang="en-GB" sz="5400" b="1" dirty="0"/>
              <a:t>£50k, 400 miles</a:t>
            </a:r>
          </a:p>
          <a:p>
            <a:endParaRPr lang="en-GB" sz="5400" b="1" dirty="0"/>
          </a:p>
          <a:p>
            <a:r>
              <a:rPr lang="en-GB" sz="5400" b="1" dirty="0"/>
              <a:t>New truck soon</a:t>
            </a:r>
          </a:p>
          <a:p>
            <a:endParaRPr lang="en-GB" sz="5400" b="1" dirty="0"/>
          </a:p>
          <a:p>
            <a:r>
              <a:rPr lang="en-GB" sz="5400" b="1" dirty="0"/>
              <a:t>  Steven </a:t>
            </a:r>
            <a:r>
              <a:rPr lang="en-GB" sz="5400" b="1" dirty="0" err="1"/>
              <a:t>Eagells</a:t>
            </a:r>
            <a:endParaRPr lang="en-GB" sz="5400" b="1" dirty="0"/>
          </a:p>
          <a:p>
            <a:r>
              <a:rPr lang="en-GB" sz="5400" b="1" dirty="0"/>
              <a:t> go to Agent 2023</a:t>
            </a:r>
          </a:p>
        </p:txBody>
      </p:sp>
      <p:pic>
        <p:nvPicPr>
          <p:cNvPr id="6" name="Picture 2" descr="Toyota Hilux hydrogen prototype gets green light - Automotive Daily">
            <a:extLst>
              <a:ext uri="{FF2B5EF4-FFF2-40B4-BE49-F238E27FC236}">
                <a16:creationId xmlns:a16="http://schemas.microsoft.com/office/drawing/2014/main" id="{18E2D888-B3D2-F077-4E4D-945257CE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32" y="4166072"/>
            <a:ext cx="4783690" cy="27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4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AAF88B-4F9B-6E42-54C3-A6C5609D63A6}"/>
              </a:ext>
            </a:extLst>
          </p:cNvPr>
          <p:cNvSpPr txBox="1"/>
          <p:nvPr/>
        </p:nvSpPr>
        <p:spPr>
          <a:xfrm>
            <a:off x="224589" y="23883"/>
            <a:ext cx="11967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3399"/>
                </a:solidFill>
              </a:rPr>
              <a:t>BIRMINGHAM makes HYDROGEN VEHICLES</a:t>
            </a:r>
            <a:endParaRPr lang="en-GB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FC5680-DF3A-4495-629B-C469B82D4320}"/>
              </a:ext>
            </a:extLst>
          </p:cNvPr>
          <p:cNvSpPr txBox="1"/>
          <p:nvPr/>
        </p:nvSpPr>
        <p:spPr>
          <a:xfrm>
            <a:off x="7264022" y="1068439"/>
            <a:ext cx="51204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Microcab</a:t>
            </a:r>
            <a:r>
              <a:rPr lang="en-GB" sz="5400" b="1" dirty="0"/>
              <a:t> is made at </a:t>
            </a:r>
            <a:r>
              <a:rPr lang="en-GB" sz="5400" b="1" dirty="0" err="1"/>
              <a:t>Tyseley</a:t>
            </a:r>
            <a:endParaRPr lang="en-GB" sz="5400" b="1" dirty="0"/>
          </a:p>
          <a:p>
            <a:endParaRPr lang="en-GB" sz="5400" b="1" dirty="0"/>
          </a:p>
          <a:p>
            <a:r>
              <a:rPr lang="en-GB" sz="5400" b="1" dirty="0" err="1"/>
              <a:t>Changan</a:t>
            </a:r>
            <a:r>
              <a:rPr lang="en-GB" sz="5400" b="1" dirty="0"/>
              <a:t>, Solihull</a:t>
            </a:r>
          </a:p>
          <a:p>
            <a:endParaRPr lang="en-GB" sz="5400" b="1" dirty="0"/>
          </a:p>
          <a:p>
            <a:r>
              <a:rPr lang="en-GB" sz="5400" b="1" dirty="0"/>
              <a:t>SAIC Longbridge</a:t>
            </a:r>
          </a:p>
          <a:p>
            <a:r>
              <a:rPr lang="en-GB" sz="5400" b="1" dirty="0"/>
              <a:t>Maxus MG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5308B-CBC7-93D1-5BC8-7D2E6AD3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931" y="750130"/>
            <a:ext cx="2580289" cy="19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WARM Project: Site West Midlands and Wales">
            <a:extLst>
              <a:ext uri="{FF2B5EF4-FFF2-40B4-BE49-F238E27FC236}">
                <a16:creationId xmlns:a16="http://schemas.microsoft.com/office/drawing/2014/main" id="{25053538-209D-6BE2-B58D-0F37C4E2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68439"/>
            <a:ext cx="4329366" cy="30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E866198-BA6B-9921-3A40-7B7AC332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69" y="2563458"/>
            <a:ext cx="2775283" cy="163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D122658-EE32-D6B0-ACAD-234459E68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9" y="4197567"/>
            <a:ext cx="2794889" cy="202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23FE08-BF63-2822-FB9C-841C6C7E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81" y="4644944"/>
            <a:ext cx="3379763" cy="248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8EC057E-07DD-F463-0902-D5E3F9D8C615}"/>
              </a:ext>
            </a:extLst>
          </p:cNvPr>
          <p:cNvSpPr/>
          <p:nvPr/>
        </p:nvSpPr>
        <p:spPr>
          <a:xfrm rot="21037588">
            <a:off x="3348891" y="4061792"/>
            <a:ext cx="3944901" cy="83099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201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2122D-3EA3-DBF5-309E-6DEDAB4CDF65}"/>
              </a:ext>
            </a:extLst>
          </p:cNvPr>
          <p:cNvSpPr txBox="1"/>
          <p:nvPr/>
        </p:nvSpPr>
        <p:spPr>
          <a:xfrm>
            <a:off x="224589" y="23883"/>
            <a:ext cx="119674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3399"/>
                </a:solidFill>
              </a:rPr>
              <a:t>HYDROGEN BUSES &amp; TRUCKS</a:t>
            </a:r>
          </a:p>
          <a:p>
            <a:pPr algn="ctr"/>
            <a:r>
              <a:rPr lang="en-GB" sz="6000" b="1" dirty="0">
                <a:solidFill>
                  <a:srgbClr val="003399"/>
                </a:solidFill>
              </a:rPr>
              <a:t>ELECTRA-truck PROTOTYPE</a:t>
            </a:r>
            <a:endParaRPr lang="en-GB" sz="6000" dirty="0"/>
          </a:p>
        </p:txBody>
      </p:sp>
      <p:pic>
        <p:nvPicPr>
          <p:cNvPr id="3" name="Picture 2" descr="A double decker bus parked on the side of a street&#10;&#10;Description automatically generated with medium confidence">
            <a:extLst>
              <a:ext uri="{FF2B5EF4-FFF2-40B4-BE49-F238E27FC236}">
                <a16:creationId xmlns:a16="http://schemas.microsoft.com/office/drawing/2014/main" id="{070EDF06-7B64-1234-C167-3CA359D29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3" y="2074100"/>
            <a:ext cx="5206225" cy="3904669"/>
          </a:xfrm>
          <a:prstGeom prst="rect">
            <a:avLst/>
          </a:prstGeom>
        </p:spPr>
      </p:pic>
      <p:pic>
        <p:nvPicPr>
          <p:cNvPr id="4" name="Picture 3" descr="A white truck parked on a road&#10;&#10;Description automatically generated">
            <a:extLst>
              <a:ext uri="{FF2B5EF4-FFF2-40B4-BE49-F238E27FC236}">
                <a16:creationId xmlns:a16="http://schemas.microsoft.com/office/drawing/2014/main" id="{D469F404-C4B2-B13F-8783-A066025C5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263" y="1822447"/>
            <a:ext cx="6546734" cy="5560142"/>
          </a:xfrm>
          <a:prstGeom prst="rect">
            <a:avLst/>
          </a:prstGeom>
        </p:spPr>
      </p:pic>
      <p:pic>
        <p:nvPicPr>
          <p:cNvPr id="5" name="Picture 4" descr="A truck parked outside a building&#10;&#10;Description automatically generated">
            <a:extLst>
              <a:ext uri="{FF2B5EF4-FFF2-40B4-BE49-F238E27FC236}">
                <a16:creationId xmlns:a16="http://schemas.microsoft.com/office/drawing/2014/main" id="{93F0C5DC-BC4C-E5F4-7117-3C681D76B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30" y="3429000"/>
            <a:ext cx="5588238" cy="419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10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erson standing next to a white van&#10;&#10;Description automatically generated with medium confidence">
            <a:extLst>
              <a:ext uri="{FF2B5EF4-FFF2-40B4-BE49-F238E27FC236}">
                <a16:creationId xmlns:a16="http://schemas.microsoft.com/office/drawing/2014/main" id="{7978FB89-2B2C-AF95-FC37-FED6E76F1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1871" r="4128" b="-1"/>
          <a:stretch/>
        </p:blipFill>
        <p:spPr bwMode="auto">
          <a:xfrm>
            <a:off x="31223" y="-1"/>
            <a:ext cx="12173700" cy="7732295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16B72C-0873-0668-11B2-F53AF0E80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20142"/>
            <a:ext cx="11872045" cy="83045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2889242-751A-5B42-12D3-11511A01A862}"/>
              </a:ext>
            </a:extLst>
          </p:cNvPr>
          <p:cNvSpPr txBox="1">
            <a:spLocks/>
          </p:cNvSpPr>
          <p:nvPr/>
        </p:nvSpPr>
        <p:spPr>
          <a:xfrm>
            <a:off x="704581" y="5337222"/>
            <a:ext cx="10916717" cy="839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FIRST UK GREEN H</a:t>
            </a:r>
            <a:r>
              <a:rPr lang="en-US" sz="40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STATION 2008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CADAA8-0EDA-59F0-0EFF-DDEC84162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187204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26F7FCA-8614-3142-C988-2D3E014E5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187204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192481-E546-6FE9-C876-30D18624331D}"/>
              </a:ext>
            </a:extLst>
          </p:cNvPr>
          <p:cNvSpPr txBox="1"/>
          <p:nvPr/>
        </p:nvSpPr>
        <p:spPr>
          <a:xfrm>
            <a:off x="0" y="-222419"/>
            <a:ext cx="12079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</a:rPr>
              <a:t>FEW HYDROGEN STATIONS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CE086-48F1-F8F1-88DF-36764D64C7A1}"/>
              </a:ext>
            </a:extLst>
          </p:cNvPr>
          <p:cNvSpPr txBox="1">
            <a:spLocks/>
          </p:cNvSpPr>
          <p:nvPr/>
        </p:nvSpPr>
        <p:spPr>
          <a:xfrm>
            <a:off x="184724" y="0"/>
            <a:ext cx="11550316" cy="8748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002060"/>
                </a:solidFill>
                <a:latin typeface="+mn-lt"/>
              </a:rPr>
              <a:t>WHAT CAN A CHARITY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A57F8-AE58-6503-7FCC-6C6141CD9FBD}"/>
              </a:ext>
            </a:extLst>
          </p:cNvPr>
          <p:cNvSpPr txBox="1"/>
          <p:nvPr/>
        </p:nvSpPr>
        <p:spPr>
          <a:xfrm>
            <a:off x="0" y="1534886"/>
            <a:ext cx="7595134" cy="55626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</a:rPr>
              <a:t>EXAMPLE of AmbitionLW.org</a:t>
            </a:r>
          </a:p>
          <a:p>
            <a:endParaRPr lang="en-GB" sz="4400" b="1" dirty="0">
              <a:solidFill>
                <a:srgbClr val="FF0000"/>
              </a:solidFill>
            </a:endParaRPr>
          </a:p>
          <a:p>
            <a:r>
              <a:rPr lang="en-GB" sz="4400" b="1" dirty="0">
                <a:solidFill>
                  <a:srgbClr val="0070C0"/>
                </a:solidFill>
              </a:rPr>
              <a:t>Bristol</a:t>
            </a:r>
            <a:r>
              <a:rPr lang="en-GB" sz="4400" b="1" dirty="0">
                <a:solidFill>
                  <a:srgbClr val="FF0000"/>
                </a:solidFill>
              </a:rPr>
              <a:t> </a:t>
            </a:r>
            <a:r>
              <a:rPr lang="en-GB" sz="4400" b="1" dirty="0">
                <a:solidFill>
                  <a:srgbClr val="0070C0"/>
                </a:solidFill>
              </a:rPr>
              <a:t>boys club charity</a:t>
            </a:r>
          </a:p>
          <a:p>
            <a:r>
              <a:rPr lang="en-GB" sz="4400" b="1" dirty="0">
                <a:solidFill>
                  <a:srgbClr val="00B0F0"/>
                </a:solidFill>
              </a:rPr>
              <a:t>MARK PEPPER</a:t>
            </a:r>
          </a:p>
          <a:p>
            <a:r>
              <a:rPr lang="en-GB" sz="4400" b="1" dirty="0">
                <a:solidFill>
                  <a:srgbClr val="FF0000"/>
                </a:solidFill>
              </a:rPr>
              <a:t>7 years to install biggest </a:t>
            </a:r>
          </a:p>
          <a:p>
            <a:r>
              <a:rPr lang="en-GB" sz="4400" b="1" dirty="0">
                <a:solidFill>
                  <a:srgbClr val="FF0000"/>
                </a:solidFill>
              </a:rPr>
              <a:t>onshore wind turbine in UK</a:t>
            </a:r>
          </a:p>
          <a:p>
            <a:endParaRPr lang="en-GB" sz="4400" b="1" dirty="0">
              <a:solidFill>
                <a:srgbClr val="FF0000"/>
              </a:solidFill>
            </a:endParaRPr>
          </a:p>
          <a:p>
            <a:r>
              <a:rPr lang="en-GB" sz="4400" b="1" dirty="0"/>
              <a:t>In July made £300k on 4.2MW</a:t>
            </a:r>
          </a:p>
        </p:txBody>
      </p:sp>
      <p:pic>
        <p:nvPicPr>
          <p:cNvPr id="16386" name="Picture 2" descr="Ambition Lawrence Weston | Bristol | Energy | Carbon Copy">
            <a:extLst>
              <a:ext uri="{FF2B5EF4-FFF2-40B4-BE49-F238E27FC236}">
                <a16:creationId xmlns:a16="http://schemas.microsoft.com/office/drawing/2014/main" id="{C1A47F9D-476E-D27E-1EC3-73641D11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114" y="1114388"/>
            <a:ext cx="8470817" cy="57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91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>
            <a:extLst>
              <a:ext uri="{FF2B5EF4-FFF2-40B4-BE49-F238E27FC236}">
                <a16:creationId xmlns:a16="http://schemas.microsoft.com/office/drawing/2014/main" id="{38277D4C-0179-E772-0154-BBE0E4C9428B}"/>
              </a:ext>
            </a:extLst>
          </p:cNvPr>
          <p:cNvSpPr txBox="1"/>
          <p:nvPr/>
        </p:nvSpPr>
        <p:spPr>
          <a:xfrm>
            <a:off x="0" y="377287"/>
            <a:ext cx="119562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rgbClr val="002060"/>
                </a:solidFill>
              </a:rPr>
              <a:t>  NUMBER OF HYDROGEN STATIONS</a:t>
            </a:r>
            <a:endParaRPr lang="en-GB" sz="6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8C5F41-D00B-80E4-7BCC-44E23D492BAC}"/>
              </a:ext>
            </a:extLst>
          </p:cNvPr>
          <p:cNvGrpSpPr/>
          <p:nvPr/>
        </p:nvGrpSpPr>
        <p:grpSpPr>
          <a:xfrm>
            <a:off x="766707" y="2306245"/>
            <a:ext cx="5486286" cy="4174468"/>
            <a:chOff x="5590787" y="1964917"/>
            <a:chExt cx="5486286" cy="4174468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E4C6CBA-D85E-0354-1E6E-C983CD2C8A9F}"/>
                </a:ext>
              </a:extLst>
            </p:cNvPr>
            <p:cNvCxnSpPr>
              <a:cxnSpLocks/>
            </p:cNvCxnSpPr>
            <p:nvPr/>
          </p:nvCxnSpPr>
          <p:spPr>
            <a:xfrm>
              <a:off x="6349326" y="2784462"/>
              <a:ext cx="0" cy="27577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BD44FDF-58E7-5B8C-823D-D4783D760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326" y="5542195"/>
              <a:ext cx="42507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8">
              <a:extLst>
                <a:ext uri="{FF2B5EF4-FFF2-40B4-BE49-F238E27FC236}">
                  <a16:creationId xmlns:a16="http://schemas.microsoft.com/office/drawing/2014/main" id="{75E30FAD-1CFE-1FAB-90CD-696D618F9960}"/>
                </a:ext>
              </a:extLst>
            </p:cNvPr>
            <p:cNvSpPr txBox="1"/>
            <p:nvPr/>
          </p:nvSpPr>
          <p:spPr>
            <a:xfrm>
              <a:off x="5990626" y="5606097"/>
              <a:ext cx="5086447" cy="533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2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1980                  2000	  2020                 2040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marL="457200"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                         year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58AEC7-1723-FC2F-1C61-82442BA793C9}"/>
                </a:ext>
              </a:extLst>
            </p:cNvPr>
            <p:cNvCxnSpPr/>
            <p:nvPr/>
          </p:nvCxnSpPr>
          <p:spPr>
            <a:xfrm flipV="1">
              <a:off x="10600081" y="5335669"/>
              <a:ext cx="0" cy="2065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31BD6B0-3654-7C5B-F736-7DA238DBB809}"/>
                </a:ext>
              </a:extLst>
            </p:cNvPr>
            <p:cNvCxnSpPr/>
            <p:nvPr/>
          </p:nvCxnSpPr>
          <p:spPr>
            <a:xfrm flipV="1">
              <a:off x="7750128" y="5335669"/>
              <a:ext cx="0" cy="2065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C6D0BD5-9865-D7AC-D48D-57AADA3C6AD0}"/>
                </a:ext>
              </a:extLst>
            </p:cNvPr>
            <p:cNvCxnSpPr/>
            <p:nvPr/>
          </p:nvCxnSpPr>
          <p:spPr>
            <a:xfrm flipV="1">
              <a:off x="9171439" y="5335669"/>
              <a:ext cx="0" cy="2065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88EAEE4-66C5-EBEA-8FDE-855628BA6CF6}"/>
                </a:ext>
              </a:extLst>
            </p:cNvPr>
            <p:cNvSpPr/>
            <p:nvPr/>
          </p:nvSpPr>
          <p:spPr>
            <a:xfrm>
              <a:off x="8347220" y="5391012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TextBox 23">
              <a:extLst>
                <a:ext uri="{FF2B5EF4-FFF2-40B4-BE49-F238E27FC236}">
                  <a16:creationId xmlns:a16="http://schemas.microsoft.com/office/drawing/2014/main" id="{76B5D468-1927-4AD6-E71D-3EBA5D2FEC23}"/>
                </a:ext>
              </a:extLst>
            </p:cNvPr>
            <p:cNvSpPr txBox="1"/>
            <p:nvPr/>
          </p:nvSpPr>
          <p:spPr>
            <a:xfrm>
              <a:off x="5853077" y="2719374"/>
              <a:ext cx="628114" cy="291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  <a:p>
              <a:pPr algn="just">
                <a:lnSpc>
                  <a:spcPts val="1700"/>
                </a:lnSpc>
              </a:pP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  <a:p>
              <a:pPr algn="just">
                <a:lnSpc>
                  <a:spcPts val="1700"/>
                </a:lnSpc>
              </a:pP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  <a:p>
              <a:pPr algn="just">
                <a:lnSpc>
                  <a:spcPts val="1700"/>
                </a:lnSpc>
              </a:pP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0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FC6A7B1-090E-7991-68FE-981EFEE643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326" y="2784462"/>
              <a:ext cx="2168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8618D44-08E0-90A5-C9AE-7D689A7EA2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326" y="4613501"/>
              <a:ext cx="2168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701E0F2-DFC9-9023-9449-8B06A837A1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9326" y="3699660"/>
              <a:ext cx="2168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EB09321-0829-B92D-A57F-D6B443F5F003}"/>
                </a:ext>
              </a:extLst>
            </p:cNvPr>
            <p:cNvSpPr/>
            <p:nvPr/>
          </p:nvSpPr>
          <p:spPr>
            <a:xfrm>
              <a:off x="8453452" y="5191923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51FDA7A-A6DE-899C-723A-4ACC0D88A6F1}"/>
                </a:ext>
              </a:extLst>
            </p:cNvPr>
            <p:cNvSpPr/>
            <p:nvPr/>
          </p:nvSpPr>
          <p:spPr>
            <a:xfrm>
              <a:off x="8400336" y="5290476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F73D1FA-F28B-46AE-7D67-F68DF87C7D04}"/>
                </a:ext>
              </a:extLst>
            </p:cNvPr>
            <p:cNvSpPr/>
            <p:nvPr/>
          </p:nvSpPr>
          <p:spPr>
            <a:xfrm>
              <a:off x="9221466" y="5044288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78FE14B-2A23-4C84-B8EE-B9359FDA7CF8}"/>
                </a:ext>
              </a:extLst>
            </p:cNvPr>
            <p:cNvSpPr/>
            <p:nvPr/>
          </p:nvSpPr>
          <p:spPr>
            <a:xfrm>
              <a:off x="9234224" y="4873440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E4D4E05-0702-876E-EDF5-E724C4252A2E}"/>
                </a:ext>
              </a:extLst>
            </p:cNvPr>
            <p:cNvSpPr/>
            <p:nvPr/>
          </p:nvSpPr>
          <p:spPr>
            <a:xfrm>
              <a:off x="9237013" y="5224317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TextBox 35">
              <a:extLst>
                <a:ext uri="{FF2B5EF4-FFF2-40B4-BE49-F238E27FC236}">
                  <a16:creationId xmlns:a16="http://schemas.microsoft.com/office/drawing/2014/main" id="{2B3E69C7-42D9-AC21-E0E2-A57F3A865460}"/>
                </a:ext>
              </a:extLst>
            </p:cNvPr>
            <p:cNvSpPr txBox="1"/>
            <p:nvPr/>
          </p:nvSpPr>
          <p:spPr>
            <a:xfrm>
              <a:off x="5590787" y="1964917"/>
              <a:ext cx="5227024" cy="34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28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number of UK hydrogen  stations</a:t>
              </a:r>
              <a:endPara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86D66B6-C04A-9A22-6D62-311255D67B64}"/>
                </a:ext>
              </a:extLst>
            </p:cNvPr>
            <p:cNvSpPr/>
            <p:nvPr/>
          </p:nvSpPr>
          <p:spPr>
            <a:xfrm>
              <a:off x="8551985" y="4967352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00BE97F-C5AD-206F-818E-5180DEDA38CB}"/>
                </a:ext>
              </a:extLst>
            </p:cNvPr>
            <p:cNvSpPr/>
            <p:nvPr/>
          </p:nvSpPr>
          <p:spPr>
            <a:xfrm>
              <a:off x="8551985" y="4819354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401B774-C1F0-956C-109B-216CDAE5E0C0}"/>
                </a:ext>
              </a:extLst>
            </p:cNvPr>
            <p:cNvSpPr/>
            <p:nvPr/>
          </p:nvSpPr>
          <p:spPr>
            <a:xfrm>
              <a:off x="8628909" y="4648959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007EFD9-80F4-255A-1959-51656319338C}"/>
                </a:ext>
              </a:extLst>
            </p:cNvPr>
            <p:cNvSpPr/>
            <p:nvPr/>
          </p:nvSpPr>
          <p:spPr>
            <a:xfrm>
              <a:off x="8880336" y="3991315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FACB612-B6D6-3C03-9316-5F7E73FF4888}"/>
                </a:ext>
              </a:extLst>
            </p:cNvPr>
            <p:cNvSpPr/>
            <p:nvPr/>
          </p:nvSpPr>
          <p:spPr>
            <a:xfrm>
              <a:off x="8754674" y="4390816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82C353D-1D72-FDF5-B987-1C3BD2B66B80}"/>
                </a:ext>
              </a:extLst>
            </p:cNvPr>
            <p:cNvSpPr/>
            <p:nvPr/>
          </p:nvSpPr>
          <p:spPr>
            <a:xfrm>
              <a:off x="8881066" y="4140115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618ECB3-9892-ECFC-D3AB-F76584F70882}"/>
                </a:ext>
              </a:extLst>
            </p:cNvPr>
            <p:cNvSpPr/>
            <p:nvPr/>
          </p:nvSpPr>
          <p:spPr>
            <a:xfrm>
              <a:off x="8754674" y="4538817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1A57915-2A65-410E-950D-9ECA969335AD}"/>
                </a:ext>
              </a:extLst>
            </p:cNvPr>
            <p:cNvSpPr/>
            <p:nvPr/>
          </p:nvSpPr>
          <p:spPr>
            <a:xfrm>
              <a:off x="8522691" y="5074043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514CE0D-DDD9-4AC6-1936-CBAAE1B455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4323" y="2741614"/>
              <a:ext cx="394532" cy="252746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46BF1E1-F0ED-05B8-9F33-E3BD096AD617}"/>
                </a:ext>
              </a:extLst>
            </p:cNvPr>
            <p:cNvSpPr/>
            <p:nvPr/>
          </p:nvSpPr>
          <p:spPr>
            <a:xfrm>
              <a:off x="9333166" y="5268858"/>
              <a:ext cx="106231" cy="7693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94" name="Text Box 12">
              <a:extLst>
                <a:ext uri="{FF2B5EF4-FFF2-40B4-BE49-F238E27FC236}">
                  <a16:creationId xmlns:a16="http://schemas.microsoft.com/office/drawing/2014/main" id="{57895367-B9FD-6BD5-ABDC-E72C96987F53}"/>
                </a:ext>
              </a:extLst>
            </p:cNvPr>
            <p:cNvSpPr txBox="1">
              <a:spLocks/>
            </p:cNvSpPr>
            <p:nvPr/>
          </p:nvSpPr>
          <p:spPr>
            <a:xfrm>
              <a:off x="6889805" y="2653921"/>
              <a:ext cx="2710385" cy="32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predicted rise by 2030</a:t>
              </a:r>
              <a:endPara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203A8C05-6327-2D66-5F44-4231CE21AC06}"/>
                </a:ext>
              </a:extLst>
            </p:cNvPr>
            <p:cNvCxnSpPr>
              <a:cxnSpLocks/>
            </p:cNvCxnSpPr>
            <p:nvPr/>
          </p:nvCxnSpPr>
          <p:spPr>
            <a:xfrm>
              <a:off x="9338877" y="2779525"/>
              <a:ext cx="522627" cy="908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E3BDD5D-79FD-EDB5-4CB9-7DE37B63CF78}"/>
                </a:ext>
              </a:extLst>
            </p:cNvPr>
            <p:cNvSpPr>
              <a:spLocks/>
            </p:cNvSpPr>
            <p:nvPr/>
          </p:nvSpPr>
          <p:spPr>
            <a:xfrm>
              <a:off x="8879110" y="3859252"/>
              <a:ext cx="106479" cy="764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50BD766-A745-3293-2EFA-FECEA9587603}"/>
                </a:ext>
              </a:extLst>
            </p:cNvPr>
            <p:cNvSpPr>
              <a:spLocks/>
            </p:cNvSpPr>
            <p:nvPr/>
          </p:nvSpPr>
          <p:spPr>
            <a:xfrm>
              <a:off x="9063739" y="3996933"/>
              <a:ext cx="106479" cy="764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1591A07-437B-8414-B856-EB679919CFC3}"/>
                </a:ext>
              </a:extLst>
            </p:cNvPr>
            <p:cNvSpPr>
              <a:spLocks/>
            </p:cNvSpPr>
            <p:nvPr/>
          </p:nvSpPr>
          <p:spPr>
            <a:xfrm>
              <a:off x="9166310" y="4277693"/>
              <a:ext cx="106479" cy="764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2524C58-0600-E560-D571-94AA1A3E9626}"/>
                </a:ext>
              </a:extLst>
            </p:cNvPr>
            <p:cNvSpPr>
              <a:spLocks/>
            </p:cNvSpPr>
            <p:nvPr/>
          </p:nvSpPr>
          <p:spPr>
            <a:xfrm>
              <a:off x="9126258" y="4132814"/>
              <a:ext cx="106479" cy="764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2AAA881-31E8-B6F0-E9E5-978E8B8B0F12}"/>
                </a:ext>
              </a:extLst>
            </p:cNvPr>
            <p:cNvSpPr>
              <a:spLocks/>
            </p:cNvSpPr>
            <p:nvPr/>
          </p:nvSpPr>
          <p:spPr>
            <a:xfrm>
              <a:off x="9222969" y="4424372"/>
              <a:ext cx="106479" cy="764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EFBE79A-7A1F-1798-E84E-8E631ACE2E12}"/>
                </a:ext>
              </a:extLst>
            </p:cNvPr>
            <p:cNvSpPr>
              <a:spLocks/>
            </p:cNvSpPr>
            <p:nvPr/>
          </p:nvSpPr>
          <p:spPr>
            <a:xfrm>
              <a:off x="9230784" y="4575551"/>
              <a:ext cx="106479" cy="764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5B455B8-D80E-53D0-69F6-3DD96DBBF384}"/>
                </a:ext>
              </a:extLst>
            </p:cNvPr>
            <p:cNvSpPr>
              <a:spLocks/>
            </p:cNvSpPr>
            <p:nvPr/>
          </p:nvSpPr>
          <p:spPr>
            <a:xfrm>
              <a:off x="9227853" y="4693434"/>
              <a:ext cx="106479" cy="764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pic>
          <p:nvPicPr>
            <p:cNvPr id="105" name="Picture 5" descr="A person standing next to a white van&#10;&#10;Description automatically generated with medium confidence">
              <a:extLst>
                <a:ext uri="{FF2B5EF4-FFF2-40B4-BE49-F238E27FC236}">
                  <a16:creationId xmlns:a16="http://schemas.microsoft.com/office/drawing/2014/main" id="{EA6A6169-B2E4-124D-A2A9-DCFC1BFC3D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1871" r="4128" b="-1"/>
            <a:stretch/>
          </p:blipFill>
          <p:spPr bwMode="auto">
            <a:xfrm>
              <a:off x="6663141" y="3254198"/>
              <a:ext cx="1768626" cy="1315364"/>
            </a:xfrm>
            <a:prstGeom prst="rect">
              <a:avLst/>
            </a:prstGeom>
            <a:noFill/>
          </p:spPr>
        </p:pic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6FAB35C-7CB1-8040-341C-258C44D797C7}"/>
                </a:ext>
              </a:extLst>
            </p:cNvPr>
            <p:cNvCxnSpPr>
              <a:cxnSpLocks/>
            </p:cNvCxnSpPr>
            <p:nvPr/>
          </p:nvCxnSpPr>
          <p:spPr>
            <a:xfrm>
              <a:off x="8204299" y="4585058"/>
              <a:ext cx="83017" cy="72338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AF4CB9D-F972-39C7-350A-2E0A9967E8BC}"/>
              </a:ext>
            </a:extLst>
          </p:cNvPr>
          <p:cNvGrpSpPr/>
          <p:nvPr/>
        </p:nvGrpSpPr>
        <p:grpSpPr>
          <a:xfrm>
            <a:off x="6539065" y="2264504"/>
            <a:ext cx="5186988" cy="4199880"/>
            <a:chOff x="234329" y="2098061"/>
            <a:chExt cx="3445034" cy="3232545"/>
          </a:xfrm>
        </p:grpSpPr>
        <p:sp>
          <p:nvSpPr>
            <p:cNvPr id="109" name="TextBox 23">
              <a:extLst>
                <a:ext uri="{FF2B5EF4-FFF2-40B4-BE49-F238E27FC236}">
                  <a16:creationId xmlns:a16="http://schemas.microsoft.com/office/drawing/2014/main" id="{9DD4DF33-C8E0-946B-DEFC-7AC83B652445}"/>
                </a:ext>
              </a:extLst>
            </p:cNvPr>
            <p:cNvSpPr txBox="1"/>
            <p:nvPr/>
          </p:nvSpPr>
          <p:spPr>
            <a:xfrm>
              <a:off x="234329" y="2754983"/>
              <a:ext cx="508728" cy="2256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150</a:t>
              </a:r>
            </a:p>
            <a:p>
              <a:pPr algn="just">
                <a:lnSpc>
                  <a:spcPts val="1700"/>
                </a:lnSpc>
              </a:pP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  <a:p>
              <a:pPr algn="just">
                <a:lnSpc>
                  <a:spcPts val="1700"/>
                </a:lnSpc>
              </a:pP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  <a:p>
              <a:pPr algn="just">
                <a:lnSpc>
                  <a:spcPts val="1700"/>
                </a:lnSpc>
              </a:pP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0</a:t>
              </a:r>
              <a:endPara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E242ACE-7151-72BF-12B9-FF95AE39D4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050" y="2873044"/>
              <a:ext cx="0" cy="20015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32A58FD-41B3-8E0E-1292-9BD2A5A607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050" y="4874613"/>
              <a:ext cx="276313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8">
              <a:extLst>
                <a:ext uri="{FF2B5EF4-FFF2-40B4-BE49-F238E27FC236}">
                  <a16:creationId xmlns:a16="http://schemas.microsoft.com/office/drawing/2014/main" id="{C3C042E7-61C4-ABD1-4040-A320CC836FEE}"/>
                </a:ext>
              </a:extLst>
            </p:cNvPr>
            <p:cNvSpPr txBox="1"/>
            <p:nvPr/>
          </p:nvSpPr>
          <p:spPr>
            <a:xfrm>
              <a:off x="373002" y="4920147"/>
              <a:ext cx="3306361" cy="410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1980                   2000	 2020                 2040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marL="457200" algn="just">
                <a:lnSpc>
                  <a:spcPts val="1700"/>
                </a:lnSpc>
              </a:pPr>
              <a:r>
                <a:rPr lang="en-US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                        year</a:t>
              </a:r>
              <a:endParaRPr lang="en-GB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EE0FF87-19CA-3D0E-736A-999663FF5A2A}"/>
                </a:ext>
              </a:extLst>
            </p:cNvPr>
            <p:cNvCxnSpPr/>
            <p:nvPr/>
          </p:nvCxnSpPr>
          <p:spPr>
            <a:xfrm flipV="1">
              <a:off x="3369183" y="4728877"/>
              <a:ext cx="0" cy="1457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6847254-2297-0F1C-4973-A278C69C2D4F}"/>
                </a:ext>
              </a:extLst>
            </p:cNvPr>
            <p:cNvCxnSpPr/>
            <p:nvPr/>
          </p:nvCxnSpPr>
          <p:spPr>
            <a:xfrm flipV="1">
              <a:off x="1516618" y="4728877"/>
              <a:ext cx="0" cy="1457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0C8705F-1E6A-8EAD-C1C6-86992539E4F5}"/>
                </a:ext>
              </a:extLst>
            </p:cNvPr>
            <p:cNvCxnSpPr/>
            <p:nvPr/>
          </p:nvCxnSpPr>
          <p:spPr>
            <a:xfrm flipV="1">
              <a:off x="2440518" y="4728877"/>
              <a:ext cx="0" cy="1457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230B0D19-300A-384C-A546-CF1914B43D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050" y="4180540"/>
              <a:ext cx="1409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3005D77-4A43-320E-1044-378BCC550B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893" y="3455355"/>
              <a:ext cx="1409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35">
              <a:extLst>
                <a:ext uri="{FF2B5EF4-FFF2-40B4-BE49-F238E27FC236}">
                  <a16:creationId xmlns:a16="http://schemas.microsoft.com/office/drawing/2014/main" id="{73848C68-339B-8A53-0C52-A794DECD4EAA}"/>
                </a:ext>
              </a:extLst>
            </p:cNvPr>
            <p:cNvSpPr txBox="1"/>
            <p:nvPr/>
          </p:nvSpPr>
          <p:spPr>
            <a:xfrm>
              <a:off x="483743" y="2098061"/>
              <a:ext cx="2885440" cy="268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2800" b="1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number of German  stations</a:t>
              </a:r>
              <a:endPara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617EB7C-5826-26FE-44B0-E79BCC521E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4848" y="3128963"/>
              <a:ext cx="192" cy="158214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234612E6-483A-9F0E-D72E-C288965913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72386" y="3076832"/>
              <a:ext cx="15004" cy="164072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EC29668-AA96-ED43-1BD0-2BED94E1E0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9998" y="3111046"/>
              <a:ext cx="15004" cy="164072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35">
              <a:extLst>
                <a:ext uri="{FF2B5EF4-FFF2-40B4-BE49-F238E27FC236}">
                  <a16:creationId xmlns:a16="http://schemas.microsoft.com/office/drawing/2014/main" id="{D6515169-E8CA-AD81-CCB7-1C50A6D06F91}"/>
                </a:ext>
              </a:extLst>
            </p:cNvPr>
            <p:cNvSpPr txBox="1"/>
            <p:nvPr/>
          </p:nvSpPr>
          <p:spPr>
            <a:xfrm>
              <a:off x="583462" y="2757476"/>
              <a:ext cx="2695737" cy="1086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12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endParaRPr lang="en-GB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develop  </a:t>
              </a:r>
            </a:p>
            <a:p>
              <a:pPr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   intro</a:t>
              </a:r>
              <a:endPara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marL="457200" algn="just">
                <a:lnSpc>
                  <a:spcPts val="1700"/>
                </a:lnSpc>
              </a:pPr>
              <a:r>
                <a:rPr lang="en-US" sz="12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	                   </a:t>
              </a: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growth</a:t>
              </a:r>
              <a:endPara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  <a:p>
              <a:pPr marL="457200" algn="just">
                <a:lnSpc>
                  <a:spcPts val="1700"/>
                </a:lnSpc>
              </a:pP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                                         	</a:t>
              </a:r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		            </a:t>
              </a:r>
              <a:r>
                <a:rPr lang="en-US" sz="20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mature                                                </a:t>
              </a:r>
              <a:endPara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660B178-4686-3B66-D3EF-5A0B7D3AC5BC}"/>
                </a:ext>
              </a:extLst>
            </p:cNvPr>
            <p:cNvSpPr/>
            <p:nvPr/>
          </p:nvSpPr>
          <p:spPr>
            <a:xfrm>
              <a:off x="1457389" y="3498079"/>
              <a:ext cx="1612268" cy="1370109"/>
            </a:xfrm>
            <a:custGeom>
              <a:avLst/>
              <a:gdLst>
                <a:gd name="connsiteX0" fmla="*/ 0 w 2319337"/>
                <a:gd name="connsiteY0" fmla="*/ 1366837 h 1366837"/>
                <a:gd name="connsiteX1" fmla="*/ 195262 w 2319337"/>
                <a:gd name="connsiteY1" fmla="*/ 1285875 h 1366837"/>
                <a:gd name="connsiteX2" fmla="*/ 414337 w 2319337"/>
                <a:gd name="connsiteY2" fmla="*/ 976312 h 1366837"/>
                <a:gd name="connsiteX3" fmla="*/ 809625 w 2319337"/>
                <a:gd name="connsiteY3" fmla="*/ 261937 h 1366837"/>
                <a:gd name="connsiteX4" fmla="*/ 1028700 w 2319337"/>
                <a:gd name="connsiteY4" fmla="*/ 95250 h 1366837"/>
                <a:gd name="connsiteX5" fmla="*/ 1414462 w 2319337"/>
                <a:gd name="connsiteY5" fmla="*/ 23812 h 1366837"/>
                <a:gd name="connsiteX6" fmla="*/ 2319337 w 2319337"/>
                <a:gd name="connsiteY6" fmla="*/ 0 h 1366837"/>
                <a:gd name="connsiteX7" fmla="*/ 2319337 w 2319337"/>
                <a:gd name="connsiteY7" fmla="*/ 0 h 1366837"/>
                <a:gd name="connsiteX8" fmla="*/ 2314575 w 2319337"/>
                <a:gd name="connsiteY8" fmla="*/ 0 h 136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9337" h="1366837">
                  <a:moveTo>
                    <a:pt x="0" y="1366837"/>
                  </a:moveTo>
                  <a:cubicBezTo>
                    <a:pt x="63103" y="1358899"/>
                    <a:pt x="126206" y="1350962"/>
                    <a:pt x="195262" y="1285875"/>
                  </a:cubicBezTo>
                  <a:cubicBezTo>
                    <a:pt x="264318" y="1220787"/>
                    <a:pt x="311943" y="1146968"/>
                    <a:pt x="414337" y="976312"/>
                  </a:cubicBezTo>
                  <a:cubicBezTo>
                    <a:pt x="516731" y="805656"/>
                    <a:pt x="707231" y="408781"/>
                    <a:pt x="809625" y="261937"/>
                  </a:cubicBezTo>
                  <a:cubicBezTo>
                    <a:pt x="912019" y="115093"/>
                    <a:pt x="927894" y="134937"/>
                    <a:pt x="1028700" y="95250"/>
                  </a:cubicBezTo>
                  <a:cubicBezTo>
                    <a:pt x="1129506" y="55563"/>
                    <a:pt x="1199356" y="39687"/>
                    <a:pt x="1414462" y="23812"/>
                  </a:cubicBezTo>
                  <a:cubicBezTo>
                    <a:pt x="1629568" y="7937"/>
                    <a:pt x="2319337" y="0"/>
                    <a:pt x="2319337" y="0"/>
                  </a:cubicBezTo>
                  <a:lnTo>
                    <a:pt x="2319337" y="0"/>
                  </a:lnTo>
                  <a:lnTo>
                    <a:pt x="2314575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06627A-3CA0-093B-13C4-4324450281A7}"/>
              </a:ext>
            </a:extLst>
          </p:cNvPr>
          <p:cNvCxnSpPr>
            <a:cxnSpLocks/>
          </p:cNvCxnSpPr>
          <p:nvPr/>
        </p:nvCxnSpPr>
        <p:spPr>
          <a:xfrm flipH="1">
            <a:off x="8017289" y="3626987"/>
            <a:ext cx="289" cy="20556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598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3811AB-DF13-745F-1FCA-2A577DF4F768}"/>
              </a:ext>
            </a:extLst>
          </p:cNvPr>
          <p:cNvSpPr txBox="1"/>
          <p:nvPr/>
        </p:nvSpPr>
        <p:spPr>
          <a:xfrm>
            <a:off x="304800" y="-241619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rgbClr val="002060"/>
                </a:solidFill>
              </a:rPr>
              <a:t>NOT GREEN &amp; TOO EXPENSIVE</a:t>
            </a:r>
            <a:endParaRPr lang="en-GB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31379-002D-2530-D2C2-906E5DCA8CB1}"/>
              </a:ext>
            </a:extLst>
          </p:cNvPr>
          <p:cNvSpPr txBox="1"/>
          <p:nvPr/>
        </p:nvSpPr>
        <p:spPr>
          <a:xfrm>
            <a:off x="0" y="995395"/>
            <a:ext cx="5257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Tyseley</a:t>
            </a:r>
            <a:r>
              <a:rPr lang="en-GB" sz="5400" b="1" dirty="0"/>
              <a:t> uses Grid Electricity £23/kg</a:t>
            </a:r>
          </a:p>
          <a:p>
            <a:endParaRPr lang="en-GB" sz="1600" b="1" dirty="0"/>
          </a:p>
          <a:p>
            <a:r>
              <a:rPr lang="en-GB" sz="5400" b="1" dirty="0">
                <a:solidFill>
                  <a:srgbClr val="FF0000"/>
                </a:solidFill>
              </a:rPr>
              <a:t>Germany has 93 not green  £11/kg</a:t>
            </a:r>
          </a:p>
          <a:p>
            <a:endParaRPr lang="en-GB" sz="2400" b="1" dirty="0"/>
          </a:p>
          <a:p>
            <a:r>
              <a:rPr lang="en-GB" sz="5400" b="1" dirty="0">
                <a:solidFill>
                  <a:srgbClr val="0070C0"/>
                </a:solidFill>
              </a:rPr>
              <a:t>China has 350,</a:t>
            </a:r>
          </a:p>
          <a:p>
            <a:r>
              <a:rPr lang="en-GB" sz="5400" b="1" dirty="0">
                <a:solidFill>
                  <a:srgbClr val="0070C0"/>
                </a:solidFill>
              </a:rPr>
              <a:t>Not green   £9/kg</a:t>
            </a:r>
          </a:p>
        </p:txBody>
      </p:sp>
      <p:pic>
        <p:nvPicPr>
          <p:cNvPr id="5" name="Picture 4" descr="A double decker bus parked on the side of a street&#10;&#10;Description automatically generated with medium confidence">
            <a:extLst>
              <a:ext uri="{FF2B5EF4-FFF2-40B4-BE49-F238E27FC236}">
                <a16:creationId xmlns:a16="http://schemas.microsoft.com/office/drawing/2014/main" id="{45EAD408-A648-5793-9EE1-37C548C3A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89" y="1341606"/>
            <a:ext cx="7130206" cy="53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2E6A3-9F68-E876-D265-A1C92920A928}"/>
              </a:ext>
            </a:extLst>
          </p:cNvPr>
          <p:cNvSpPr txBox="1">
            <a:spLocks/>
          </p:cNvSpPr>
          <p:nvPr/>
        </p:nvSpPr>
        <p:spPr>
          <a:xfrm>
            <a:off x="232756" y="-68893"/>
            <a:ext cx="11801780" cy="739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002060"/>
                </a:solidFill>
                <a:latin typeface="+mn-lt"/>
              </a:rPr>
              <a:t>LEAGUE TABLE HYDROGEN STATIONS</a:t>
            </a:r>
            <a:br>
              <a:rPr lang="en-GB" b="1" dirty="0">
                <a:solidFill>
                  <a:srgbClr val="002060"/>
                </a:solidFill>
              </a:rPr>
            </a:br>
            <a:endParaRPr lang="en-GB" b="1" dirty="0">
              <a:solidFill>
                <a:srgbClr val="00B05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95D0F7-68FA-D936-A0FD-A7164E63A15E}"/>
              </a:ext>
            </a:extLst>
          </p:cNvPr>
          <p:cNvGrpSpPr/>
          <p:nvPr/>
        </p:nvGrpSpPr>
        <p:grpSpPr>
          <a:xfrm>
            <a:off x="999999" y="368967"/>
            <a:ext cx="7534066" cy="7924801"/>
            <a:chOff x="-346916" y="-190052"/>
            <a:chExt cx="4356936" cy="313355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31E67EA-5B13-6EDE-774A-4EFD1188DD68}"/>
                </a:ext>
              </a:extLst>
            </p:cNvPr>
            <p:cNvGrpSpPr/>
            <p:nvPr/>
          </p:nvGrpSpPr>
          <p:grpSpPr>
            <a:xfrm>
              <a:off x="-346916" y="-190052"/>
              <a:ext cx="4356936" cy="3133553"/>
              <a:chOff x="-346916" y="-189024"/>
              <a:chExt cx="4356936" cy="3116588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C193369-FFA4-DF1F-CD7E-72ACCE93ED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07" y="70268"/>
                <a:ext cx="0" cy="26951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36A49A9-F7E3-4D07-D734-FC7232E70053}"/>
                  </a:ext>
                </a:extLst>
              </p:cNvPr>
              <p:cNvSpPr/>
              <p:nvPr/>
            </p:nvSpPr>
            <p:spPr>
              <a:xfrm>
                <a:off x="909633" y="84556"/>
                <a:ext cx="3100387" cy="857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AC0D4D90-8C54-B4F9-3166-222362BAFEC5}"/>
                  </a:ext>
                </a:extLst>
              </p:cNvPr>
              <p:cNvSpPr txBox="1"/>
              <p:nvPr/>
            </p:nvSpPr>
            <p:spPr>
              <a:xfrm>
                <a:off x="-346916" y="-189024"/>
                <a:ext cx="1511207" cy="311658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just">
                  <a:lnSpc>
                    <a:spcPts val="1700"/>
                  </a:lnSpc>
                </a:pPr>
                <a:endParaRPr lang="en-US" sz="2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1700"/>
                  </a:lnSpc>
                </a:pPr>
                <a:endParaRPr lang="en-US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1700"/>
                  </a:lnSpc>
                </a:pPr>
                <a:endParaRPr lang="en-US" sz="24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China       250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Japan       161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Korea       141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Germany   93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USA            54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France       21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Switzland</a:t>
                </a: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13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Holland     11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Canada       9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Denmark    7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Austria        5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Belgium      5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400" b="1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Norway      5</a:t>
                </a:r>
              </a:p>
              <a:p>
                <a:pPr algn="just">
                  <a:lnSpc>
                    <a:spcPts val="1700"/>
                  </a:lnSpc>
                </a:pPr>
                <a:endParaRPr lang="en-GB" sz="1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  <a:p>
                <a:pPr algn="just">
                  <a:lnSpc>
                    <a:spcPts val="1700"/>
                  </a:lnSpc>
                </a:pPr>
                <a:r>
                  <a:rPr lang="en-US" sz="2800" b="1" kern="12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UK           3-4</a:t>
                </a:r>
              </a:p>
              <a:p>
                <a:pPr algn="just">
                  <a:lnSpc>
                    <a:spcPts val="1700"/>
                  </a:lnSpc>
                </a:pPr>
                <a:endParaRPr lang="en-GB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SimSun" panose="02010600030101010101" pitchFamily="2" charset="-122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984226-AD94-99D8-4F41-E8698CE3947F}"/>
                  </a:ext>
                </a:extLst>
              </p:cNvPr>
              <p:cNvSpPr/>
              <p:nvPr/>
            </p:nvSpPr>
            <p:spPr>
              <a:xfrm>
                <a:off x="909633" y="251243"/>
                <a:ext cx="2076450" cy="857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CFC153A-568D-655A-5EBB-305D1CB364A6}"/>
                  </a:ext>
                </a:extLst>
              </p:cNvPr>
              <p:cNvSpPr/>
              <p:nvPr/>
            </p:nvSpPr>
            <p:spPr>
              <a:xfrm flipV="1">
                <a:off x="909633" y="413168"/>
                <a:ext cx="1876421" cy="8667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B3B79B-24FD-3765-9449-8EFD8F00D471}"/>
                  </a:ext>
                </a:extLst>
              </p:cNvPr>
              <p:cNvSpPr/>
              <p:nvPr/>
            </p:nvSpPr>
            <p:spPr>
              <a:xfrm>
                <a:off x="909633" y="576046"/>
                <a:ext cx="1114419" cy="857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45DB36-CE97-792D-9518-D3FD7ABB57C5}"/>
                </a:ext>
              </a:extLst>
            </p:cNvPr>
            <p:cNvSpPr/>
            <p:nvPr/>
          </p:nvSpPr>
          <p:spPr>
            <a:xfrm>
              <a:off x="907251" y="750164"/>
              <a:ext cx="633412" cy="948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188161-A70A-537D-81B1-F421F7B8757C}"/>
                </a:ext>
              </a:extLst>
            </p:cNvPr>
            <p:cNvSpPr/>
            <p:nvPr/>
          </p:nvSpPr>
          <p:spPr>
            <a:xfrm>
              <a:off x="908442" y="934201"/>
              <a:ext cx="275034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CD51E8-F469-FE5B-EBA3-16B08951F586}"/>
                </a:ext>
              </a:extLst>
            </p:cNvPr>
            <p:cNvSpPr/>
            <p:nvPr/>
          </p:nvSpPr>
          <p:spPr>
            <a:xfrm>
              <a:off x="908442" y="1109580"/>
              <a:ext cx="210741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6761C7-FB22-3C92-FC06-CC355B9557B3}"/>
                </a:ext>
              </a:extLst>
            </p:cNvPr>
            <p:cNvSpPr/>
            <p:nvPr/>
          </p:nvSpPr>
          <p:spPr>
            <a:xfrm>
              <a:off x="907251" y="1278851"/>
              <a:ext cx="183356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773401-7EED-8DB2-1464-46E515062B65}"/>
                </a:ext>
              </a:extLst>
            </p:cNvPr>
            <p:cNvSpPr/>
            <p:nvPr/>
          </p:nvSpPr>
          <p:spPr>
            <a:xfrm>
              <a:off x="907252" y="1448123"/>
              <a:ext cx="157162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C36312-D488-824D-31CC-5AFC6C88B870}"/>
                </a:ext>
              </a:extLst>
            </p:cNvPr>
            <p:cNvSpPr/>
            <p:nvPr/>
          </p:nvSpPr>
          <p:spPr>
            <a:xfrm>
              <a:off x="907252" y="1610211"/>
              <a:ext cx="138112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99C0B6-A799-51E0-5981-1DBFA3D880F9}"/>
                </a:ext>
              </a:extLst>
            </p:cNvPr>
            <p:cNvSpPr/>
            <p:nvPr/>
          </p:nvSpPr>
          <p:spPr>
            <a:xfrm>
              <a:off x="907252" y="1781159"/>
              <a:ext cx="127392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279728-6FA5-E180-24D2-32B53D12AF33}"/>
                </a:ext>
              </a:extLst>
            </p:cNvPr>
            <p:cNvSpPr/>
            <p:nvPr/>
          </p:nvSpPr>
          <p:spPr>
            <a:xfrm>
              <a:off x="907252" y="2283113"/>
              <a:ext cx="109537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4E77CB16-2D7F-EC8E-40C4-6F5F0DD815EF}"/>
                </a:ext>
              </a:extLst>
            </p:cNvPr>
            <p:cNvSpPr txBox="1"/>
            <p:nvPr/>
          </p:nvSpPr>
          <p:spPr>
            <a:xfrm>
              <a:off x="-265596" y="-64835"/>
              <a:ext cx="1241903" cy="2234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ts val="1700"/>
                </a:lnSpc>
              </a:pPr>
              <a:r>
                <a:rPr lang="en-US" sz="32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number </a:t>
              </a:r>
              <a:endParaRPr lang="en-GB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SimSun" panose="02010600030101010101" pitchFamily="2" charset="-122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E88AC5-45B9-92ED-5C01-E4B89F016960}"/>
                </a:ext>
              </a:extLst>
            </p:cNvPr>
            <p:cNvSpPr/>
            <p:nvPr/>
          </p:nvSpPr>
          <p:spPr>
            <a:xfrm>
              <a:off x="907252" y="1948255"/>
              <a:ext cx="127392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B5AD58-1EBC-5718-3BC9-D05E06DE8ABC}"/>
                </a:ext>
              </a:extLst>
            </p:cNvPr>
            <p:cNvSpPr/>
            <p:nvPr/>
          </p:nvSpPr>
          <p:spPr>
            <a:xfrm>
              <a:off x="907251" y="2121467"/>
              <a:ext cx="131562" cy="861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24" name="Picture 2" descr="Behind the scenes of Hydrogen Refueling Stations are these high ...">
            <a:extLst>
              <a:ext uri="{FF2B5EF4-FFF2-40B4-BE49-F238E27FC236}">
                <a16:creationId xmlns:a16="http://schemas.microsoft.com/office/drawing/2014/main" id="{103C58B3-6F18-FAAB-9E94-9EF2DD37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076" y="1607400"/>
            <a:ext cx="4625460" cy="51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5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1CD8-682F-1E7D-4F4F-D811FDB9E495}"/>
              </a:ext>
            </a:extLst>
          </p:cNvPr>
          <p:cNvSpPr txBox="1">
            <a:spLocks/>
          </p:cNvSpPr>
          <p:nvPr/>
        </p:nvSpPr>
        <p:spPr>
          <a:xfrm>
            <a:off x="-256674" y="16718"/>
            <a:ext cx="12293503" cy="6248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>
                <a:solidFill>
                  <a:srgbClr val="002060"/>
                </a:solidFill>
                <a:latin typeface="+mn-lt"/>
              </a:rPr>
              <a:t>ONLY ONE UK H</a:t>
            </a:r>
            <a:r>
              <a:rPr lang="en-GB" sz="6000" b="1" baseline="-25000" dirty="0">
                <a:solidFill>
                  <a:srgbClr val="002060"/>
                </a:solidFill>
                <a:latin typeface="+mn-lt"/>
              </a:rPr>
              <a:t>2</a:t>
            </a:r>
            <a:r>
              <a:rPr lang="en-GB" sz="6000" b="1" dirty="0">
                <a:solidFill>
                  <a:srgbClr val="002060"/>
                </a:solidFill>
                <a:latin typeface="+mn-lt"/>
              </a:rPr>
              <a:t> STATION IS GREEN</a:t>
            </a:r>
            <a:br>
              <a:rPr lang="en-GB" b="1" dirty="0">
                <a:solidFill>
                  <a:srgbClr val="002060"/>
                </a:solidFill>
              </a:rPr>
            </a:b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3" name="Picture 2" descr="A picture containing sky, outdoor, smoke&#10;&#10;Description automatically generated">
            <a:extLst>
              <a:ext uri="{FF2B5EF4-FFF2-40B4-BE49-F238E27FC236}">
                <a16:creationId xmlns:a16="http://schemas.microsoft.com/office/drawing/2014/main" id="{107297FC-EA23-AD39-A2BC-F9AE6B894C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9880" y="1924983"/>
            <a:ext cx="5986891" cy="38419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E0F3E-115E-B69D-BDA8-C7524A458725}"/>
              </a:ext>
            </a:extLst>
          </p:cNvPr>
          <p:cNvSpPr txBox="1"/>
          <p:nvPr/>
        </p:nvSpPr>
        <p:spPr>
          <a:xfrm>
            <a:off x="368198" y="1094764"/>
            <a:ext cx="78125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Rotherham station built by ITM Power in 2015 has Wind Power feeding electrolyser to store &amp; compress green hydrogen</a:t>
            </a:r>
          </a:p>
          <a:p>
            <a:pPr algn="ctr"/>
            <a:r>
              <a:rPr lang="en-GB" sz="5400" b="1" dirty="0">
                <a:solidFill>
                  <a:srgbClr val="FF0000"/>
                </a:solidFill>
              </a:rPr>
              <a:t>0.3MW   TOO SMALL,  </a:t>
            </a:r>
          </a:p>
          <a:p>
            <a:pPr algn="ctr"/>
            <a:r>
              <a:rPr lang="en-GB" sz="5400" b="1" dirty="0">
                <a:solidFill>
                  <a:srgbClr val="FF0000"/>
                </a:solidFill>
              </a:rPr>
              <a:t>NO SOLAR</a:t>
            </a:r>
          </a:p>
        </p:txBody>
      </p:sp>
    </p:spTree>
    <p:extLst>
      <p:ext uri="{BB962C8B-B14F-4D97-AF65-F5344CB8AC3E}">
        <p14:creationId xmlns:p14="http://schemas.microsoft.com/office/powerpoint/2010/main" val="2585975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ele signs renewable energy partnership towards being carbon neutral ...">
            <a:extLst>
              <a:ext uri="{FF2B5EF4-FFF2-40B4-BE49-F238E27FC236}">
                <a16:creationId xmlns:a16="http://schemas.microsoft.com/office/drawing/2014/main" id="{03872833-0A76-C8F8-0478-56832CB3A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77" y="802248"/>
            <a:ext cx="12267877" cy="6054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D682E6-A6FD-D89A-761D-7E3FE7A79E74}"/>
              </a:ext>
            </a:extLst>
          </p:cNvPr>
          <p:cNvSpPr txBox="1">
            <a:spLocks/>
          </p:cNvSpPr>
          <p:nvPr/>
        </p:nvSpPr>
        <p:spPr>
          <a:xfrm>
            <a:off x="-42341" y="-171400"/>
            <a:ext cx="11832246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>
                <a:solidFill>
                  <a:srgbClr val="002060"/>
                </a:solidFill>
                <a:latin typeface="+mn-lt"/>
              </a:rPr>
              <a:t>KEELE UNIVERSITY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CA65D-53A6-D09F-6774-16B5E24AC1C6}"/>
              </a:ext>
            </a:extLst>
          </p:cNvPr>
          <p:cNvSpPr txBox="1"/>
          <p:nvPr/>
        </p:nvSpPr>
        <p:spPr>
          <a:xfrm>
            <a:off x="8486776" y="802248"/>
            <a:ext cx="417195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400" b="1" dirty="0"/>
              <a:t>£8M grant</a:t>
            </a:r>
          </a:p>
          <a:p>
            <a:r>
              <a:rPr lang="en-GB" sz="4400" b="1" dirty="0"/>
              <a:t>2MW wind</a:t>
            </a:r>
          </a:p>
          <a:p>
            <a:r>
              <a:rPr lang="en-GB" sz="4400" b="1" dirty="0"/>
              <a:t>4.4MW solar</a:t>
            </a:r>
          </a:p>
          <a:p>
            <a:r>
              <a:rPr lang="en-GB" sz="4400" b="1" dirty="0"/>
              <a:t>1MWh battery</a:t>
            </a:r>
          </a:p>
          <a:p>
            <a:r>
              <a:rPr lang="en-GB" sz="4400" b="1" dirty="0">
                <a:solidFill>
                  <a:srgbClr val="FF0000"/>
                </a:solidFill>
              </a:rPr>
              <a:t>3MW average</a:t>
            </a:r>
          </a:p>
        </p:txBody>
      </p:sp>
    </p:spTree>
    <p:extLst>
      <p:ext uri="{BB962C8B-B14F-4D97-AF65-F5344CB8AC3E}">
        <p14:creationId xmlns:p14="http://schemas.microsoft.com/office/powerpoint/2010/main" val="2406944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BCCB-14DB-FA45-6EBD-923CFA6AD1E8}"/>
              </a:ext>
            </a:extLst>
          </p:cNvPr>
          <p:cNvSpPr txBox="1">
            <a:spLocks/>
          </p:cNvSpPr>
          <p:nvPr/>
        </p:nvSpPr>
        <p:spPr>
          <a:xfrm>
            <a:off x="1511509" y="326163"/>
            <a:ext cx="880787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002060"/>
                </a:solidFill>
                <a:latin typeface="+mn-lt"/>
              </a:rPr>
              <a:t>KEELE RESULT ON ONE DAY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1CD08C-D5C5-03CE-D13F-B5440B3A4C2C}"/>
              </a:ext>
            </a:extLst>
          </p:cNvPr>
          <p:cNvGrpSpPr/>
          <p:nvPr/>
        </p:nvGrpSpPr>
        <p:grpSpPr>
          <a:xfrm>
            <a:off x="1338831" y="1533983"/>
            <a:ext cx="9514337" cy="5324017"/>
            <a:chOff x="4109261" y="1975162"/>
            <a:chExt cx="4448046" cy="146319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1C6A6D6-5E61-91AD-B244-32B8C81D7CC1}"/>
                </a:ext>
              </a:extLst>
            </p:cNvPr>
            <p:cNvCxnSpPr>
              <a:cxnSpLocks/>
            </p:cNvCxnSpPr>
            <p:nvPr/>
          </p:nvCxnSpPr>
          <p:spPr>
            <a:xfrm>
              <a:off x="4519613" y="3043238"/>
              <a:ext cx="37099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9CE13F5-E492-4CDA-EA68-36C3432D64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4850" y="2295525"/>
              <a:ext cx="4763" cy="747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65B83D6-E3F4-CF61-DEB1-54DCA5BFB52E}"/>
                </a:ext>
              </a:extLst>
            </p:cNvPr>
            <p:cNvSpPr txBox="1"/>
            <p:nvPr/>
          </p:nvSpPr>
          <p:spPr>
            <a:xfrm>
              <a:off x="4405316" y="3074634"/>
              <a:ext cx="4010025" cy="363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0		  6		  12		   18		    24</a:t>
              </a:r>
            </a:p>
            <a:p>
              <a:r>
                <a:rPr lang="en-GB" sz="4000" dirty="0"/>
                <a:t>		              </a:t>
              </a:r>
              <a:r>
                <a:rPr lang="en-GB" sz="4000" b="1" dirty="0"/>
                <a:t>hours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7FE9E96-DF40-D19D-F0E2-66010A011663}"/>
                </a:ext>
              </a:extLst>
            </p:cNvPr>
            <p:cNvCxnSpPr/>
            <p:nvPr/>
          </p:nvCxnSpPr>
          <p:spPr>
            <a:xfrm flipV="1">
              <a:off x="5438775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B88461-2C0B-985F-6F09-D48C05D97124}"/>
                </a:ext>
              </a:extLst>
            </p:cNvPr>
            <p:cNvCxnSpPr/>
            <p:nvPr/>
          </p:nvCxnSpPr>
          <p:spPr>
            <a:xfrm flipV="1">
              <a:off x="6376988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3CD74F1-3EEB-D09C-E503-B41834A77C61}"/>
                </a:ext>
              </a:extLst>
            </p:cNvPr>
            <p:cNvCxnSpPr/>
            <p:nvPr/>
          </p:nvCxnSpPr>
          <p:spPr>
            <a:xfrm flipV="1">
              <a:off x="7286625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D06095-A46C-61ED-6CDE-0903818271DA}"/>
                </a:ext>
              </a:extLst>
            </p:cNvPr>
            <p:cNvCxnSpPr/>
            <p:nvPr/>
          </p:nvCxnSpPr>
          <p:spPr>
            <a:xfrm flipV="1">
              <a:off x="8224837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F14F1B-4509-E88B-07D7-DC5BDAF884C9}"/>
                </a:ext>
              </a:extLst>
            </p:cNvPr>
            <p:cNvSpPr txBox="1"/>
            <p:nvPr/>
          </p:nvSpPr>
          <p:spPr>
            <a:xfrm>
              <a:off x="4279907" y="2250357"/>
              <a:ext cx="233356" cy="87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4</a:t>
              </a:r>
            </a:p>
            <a:p>
              <a:endParaRPr lang="en-GB" sz="4000" b="1" dirty="0"/>
            </a:p>
            <a:p>
              <a:r>
                <a:rPr lang="en-GB" sz="4000" b="1" dirty="0"/>
                <a:t>2</a:t>
              </a:r>
            </a:p>
            <a:p>
              <a:endParaRPr lang="en-GB" sz="4000" b="1" dirty="0"/>
            </a:p>
            <a:p>
              <a:r>
                <a:rPr lang="en-GB" sz="4000" b="1" dirty="0"/>
                <a:t>0</a:t>
              </a:r>
              <a:endParaRPr lang="en-GB" sz="12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A95A62-0971-FA74-5821-66AC678BD6EE}"/>
                </a:ext>
              </a:extLst>
            </p:cNvPr>
            <p:cNvCxnSpPr/>
            <p:nvPr/>
          </p:nvCxnSpPr>
          <p:spPr>
            <a:xfrm>
              <a:off x="4521994" y="2300817"/>
              <a:ext cx="1428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5519EF6-E196-5D88-1CAE-643426D99F7B}"/>
                </a:ext>
              </a:extLst>
            </p:cNvPr>
            <p:cNvCxnSpPr/>
            <p:nvPr/>
          </p:nvCxnSpPr>
          <p:spPr>
            <a:xfrm>
              <a:off x="4521994" y="2685973"/>
              <a:ext cx="1428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A54708-6EC4-3D22-A7AC-A28FB68AAB18}"/>
                </a:ext>
              </a:extLst>
            </p:cNvPr>
            <p:cNvSpPr txBox="1"/>
            <p:nvPr/>
          </p:nvSpPr>
          <p:spPr>
            <a:xfrm>
              <a:off x="4109261" y="1975162"/>
              <a:ext cx="592109" cy="177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MW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B09C2F4-492E-4FE7-4DD6-FA2F2445FEB7}"/>
                </a:ext>
              </a:extLst>
            </p:cNvPr>
            <p:cNvSpPr/>
            <p:nvPr/>
          </p:nvSpPr>
          <p:spPr>
            <a:xfrm>
              <a:off x="4521200" y="2427263"/>
              <a:ext cx="4010024" cy="227037"/>
            </a:xfrm>
            <a:custGeom>
              <a:avLst/>
              <a:gdLst>
                <a:gd name="connsiteX0" fmla="*/ 0 w 3683000"/>
                <a:gd name="connsiteY0" fmla="*/ 121745 h 151378"/>
                <a:gd name="connsiteX1" fmla="*/ 211667 w 3683000"/>
                <a:gd name="connsiteY1" fmla="*/ 121745 h 151378"/>
                <a:gd name="connsiteX2" fmla="*/ 431800 w 3683000"/>
                <a:gd name="connsiteY2" fmla="*/ 113278 h 151378"/>
                <a:gd name="connsiteX3" fmla="*/ 821267 w 3683000"/>
                <a:gd name="connsiteY3" fmla="*/ 75178 h 151378"/>
                <a:gd name="connsiteX4" fmla="*/ 1231900 w 3683000"/>
                <a:gd name="connsiteY4" fmla="*/ 58245 h 151378"/>
                <a:gd name="connsiteX5" fmla="*/ 1583267 w 3683000"/>
                <a:gd name="connsiteY5" fmla="*/ 7445 h 151378"/>
                <a:gd name="connsiteX6" fmla="*/ 1998133 w 3683000"/>
                <a:gd name="connsiteY6" fmla="*/ 7445 h 151378"/>
                <a:gd name="connsiteX7" fmla="*/ 2366433 w 3683000"/>
                <a:gd name="connsiteY7" fmla="*/ 75178 h 151378"/>
                <a:gd name="connsiteX8" fmla="*/ 2857500 w 3683000"/>
                <a:gd name="connsiteY8" fmla="*/ 113278 h 151378"/>
                <a:gd name="connsiteX9" fmla="*/ 3683000 w 3683000"/>
                <a:gd name="connsiteY9" fmla="*/ 151378 h 15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3000" h="151378">
                  <a:moveTo>
                    <a:pt x="0" y="121745"/>
                  </a:moveTo>
                  <a:cubicBezTo>
                    <a:pt x="70556" y="121745"/>
                    <a:pt x="139700" y="123156"/>
                    <a:pt x="211667" y="121745"/>
                  </a:cubicBezTo>
                  <a:cubicBezTo>
                    <a:pt x="283634" y="120334"/>
                    <a:pt x="431800" y="113278"/>
                    <a:pt x="431800" y="113278"/>
                  </a:cubicBezTo>
                  <a:cubicBezTo>
                    <a:pt x="533400" y="105517"/>
                    <a:pt x="687917" y="84350"/>
                    <a:pt x="821267" y="75178"/>
                  </a:cubicBezTo>
                  <a:cubicBezTo>
                    <a:pt x="954617" y="66006"/>
                    <a:pt x="1104900" y="69534"/>
                    <a:pt x="1231900" y="58245"/>
                  </a:cubicBezTo>
                  <a:cubicBezTo>
                    <a:pt x="1358900" y="46956"/>
                    <a:pt x="1455561" y="15912"/>
                    <a:pt x="1583267" y="7445"/>
                  </a:cubicBezTo>
                  <a:cubicBezTo>
                    <a:pt x="1710973" y="-1022"/>
                    <a:pt x="1867605" y="-3844"/>
                    <a:pt x="1998133" y="7445"/>
                  </a:cubicBezTo>
                  <a:cubicBezTo>
                    <a:pt x="2128661" y="18734"/>
                    <a:pt x="2223205" y="57539"/>
                    <a:pt x="2366433" y="75178"/>
                  </a:cubicBezTo>
                  <a:cubicBezTo>
                    <a:pt x="2509661" y="92817"/>
                    <a:pt x="2638072" y="100578"/>
                    <a:pt x="2857500" y="113278"/>
                  </a:cubicBezTo>
                  <a:cubicBezTo>
                    <a:pt x="3076928" y="125978"/>
                    <a:pt x="3379964" y="138678"/>
                    <a:pt x="3683000" y="151378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A1AECD-D8F6-F02C-10F8-6F5242DBC2CB}"/>
                </a:ext>
              </a:extLst>
            </p:cNvPr>
            <p:cNvSpPr txBox="1"/>
            <p:nvPr/>
          </p:nvSpPr>
          <p:spPr>
            <a:xfrm>
              <a:off x="5142441" y="2008699"/>
              <a:ext cx="1162047" cy="329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rgbClr val="0070C0"/>
                  </a:solidFill>
                </a:rPr>
                <a:t>power demand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11F5DCB-72AC-082D-EB72-3B5FA05514E2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5751115" y="2332642"/>
              <a:ext cx="111369" cy="18197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1CF4F6-F719-D9CF-99D4-0A7EA692D14A}"/>
                </a:ext>
              </a:extLst>
            </p:cNvPr>
            <p:cNvSpPr/>
            <p:nvPr/>
          </p:nvSpPr>
          <p:spPr>
            <a:xfrm>
              <a:off x="5888567" y="2082808"/>
              <a:ext cx="1553633" cy="956726"/>
            </a:xfrm>
            <a:custGeom>
              <a:avLst/>
              <a:gdLst>
                <a:gd name="connsiteX0" fmla="*/ 0 w 1553633"/>
                <a:gd name="connsiteY0" fmla="*/ 706509 h 706509"/>
                <a:gd name="connsiteX1" fmla="*/ 143933 w 1553633"/>
                <a:gd name="connsiteY1" fmla="*/ 579509 h 706509"/>
                <a:gd name="connsiteX2" fmla="*/ 347133 w 1553633"/>
                <a:gd name="connsiteY2" fmla="*/ 350909 h 706509"/>
                <a:gd name="connsiteX3" fmla="*/ 495300 w 1553633"/>
                <a:gd name="connsiteY3" fmla="*/ 147709 h 706509"/>
                <a:gd name="connsiteX4" fmla="*/ 656166 w 1553633"/>
                <a:gd name="connsiteY4" fmla="*/ 20709 h 706509"/>
                <a:gd name="connsiteX5" fmla="*/ 800100 w 1553633"/>
                <a:gd name="connsiteY5" fmla="*/ 3776 h 706509"/>
                <a:gd name="connsiteX6" fmla="*/ 927100 w 1553633"/>
                <a:gd name="connsiteY6" fmla="*/ 58809 h 706509"/>
                <a:gd name="connsiteX7" fmla="*/ 1049866 w 1553633"/>
                <a:gd name="connsiteY7" fmla="*/ 215443 h 706509"/>
                <a:gd name="connsiteX8" fmla="*/ 1223433 w 1553633"/>
                <a:gd name="connsiteY8" fmla="*/ 410176 h 706509"/>
                <a:gd name="connsiteX9" fmla="*/ 1418166 w 1553633"/>
                <a:gd name="connsiteY9" fmla="*/ 621843 h 706509"/>
                <a:gd name="connsiteX10" fmla="*/ 1553633 w 1553633"/>
                <a:gd name="connsiteY10" fmla="*/ 706509 h 70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3633" h="706509">
                  <a:moveTo>
                    <a:pt x="0" y="706509"/>
                  </a:moveTo>
                  <a:cubicBezTo>
                    <a:pt x="43039" y="672642"/>
                    <a:pt x="86078" y="638776"/>
                    <a:pt x="143933" y="579509"/>
                  </a:cubicBezTo>
                  <a:cubicBezTo>
                    <a:pt x="201789" y="520242"/>
                    <a:pt x="288572" y="422876"/>
                    <a:pt x="347133" y="350909"/>
                  </a:cubicBezTo>
                  <a:cubicBezTo>
                    <a:pt x="405694" y="278942"/>
                    <a:pt x="443795" y="202742"/>
                    <a:pt x="495300" y="147709"/>
                  </a:cubicBezTo>
                  <a:cubicBezTo>
                    <a:pt x="546806" y="92676"/>
                    <a:pt x="605366" y="44698"/>
                    <a:pt x="656166" y="20709"/>
                  </a:cubicBezTo>
                  <a:cubicBezTo>
                    <a:pt x="706966" y="-3280"/>
                    <a:pt x="754945" y="-2574"/>
                    <a:pt x="800100" y="3776"/>
                  </a:cubicBezTo>
                  <a:cubicBezTo>
                    <a:pt x="845255" y="10126"/>
                    <a:pt x="885472" y="23531"/>
                    <a:pt x="927100" y="58809"/>
                  </a:cubicBezTo>
                  <a:cubicBezTo>
                    <a:pt x="968728" y="94087"/>
                    <a:pt x="1000477" y="156882"/>
                    <a:pt x="1049866" y="215443"/>
                  </a:cubicBezTo>
                  <a:cubicBezTo>
                    <a:pt x="1099255" y="274004"/>
                    <a:pt x="1162050" y="342443"/>
                    <a:pt x="1223433" y="410176"/>
                  </a:cubicBezTo>
                  <a:cubicBezTo>
                    <a:pt x="1284816" y="477909"/>
                    <a:pt x="1363133" y="572454"/>
                    <a:pt x="1418166" y="621843"/>
                  </a:cubicBezTo>
                  <a:cubicBezTo>
                    <a:pt x="1473199" y="671232"/>
                    <a:pt x="1513416" y="688870"/>
                    <a:pt x="1553633" y="706509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10D247-016E-665B-03B7-D0A243E87A69}"/>
                </a:ext>
              </a:extLst>
            </p:cNvPr>
            <p:cNvSpPr txBox="1"/>
            <p:nvPr/>
          </p:nvSpPr>
          <p:spPr>
            <a:xfrm>
              <a:off x="5153282" y="2627646"/>
              <a:ext cx="863342" cy="329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rgbClr val="00B050"/>
                  </a:solidFill>
                </a:rPr>
                <a:t>solar power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9DC1D41-DD7E-87AC-0475-50AC1A8EF14E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5751115" y="2760016"/>
              <a:ext cx="281385" cy="10754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A95136-F94B-4AA0-FB15-D8EDC3F204D8}"/>
                </a:ext>
              </a:extLst>
            </p:cNvPr>
            <p:cNvSpPr/>
            <p:nvPr/>
          </p:nvSpPr>
          <p:spPr>
            <a:xfrm>
              <a:off x="8224837" y="2514619"/>
              <a:ext cx="332470" cy="352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Arrow: Left 21">
            <a:extLst>
              <a:ext uri="{FF2B5EF4-FFF2-40B4-BE49-F238E27FC236}">
                <a16:creationId xmlns:a16="http://schemas.microsoft.com/office/drawing/2014/main" id="{1CA4B362-0A57-D2D3-3D26-FA753250513E}"/>
              </a:ext>
            </a:extLst>
          </p:cNvPr>
          <p:cNvSpPr/>
          <p:nvPr/>
        </p:nvSpPr>
        <p:spPr>
          <a:xfrm rot="20913580">
            <a:off x="6776105" y="2307302"/>
            <a:ext cx="1344200" cy="28472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0B22EE-C4BD-FC22-51FA-78D156D6EC57}"/>
              </a:ext>
            </a:extLst>
          </p:cNvPr>
          <p:cNvSpPr txBox="1"/>
          <p:nvPr/>
        </p:nvSpPr>
        <p:spPr>
          <a:xfrm>
            <a:off x="8157520" y="1748639"/>
            <a:ext cx="229493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fed to grid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low value</a:t>
            </a:r>
          </a:p>
        </p:txBody>
      </p:sp>
    </p:spTree>
    <p:extLst>
      <p:ext uri="{BB962C8B-B14F-4D97-AF65-F5344CB8AC3E}">
        <p14:creationId xmlns:p14="http://schemas.microsoft.com/office/powerpoint/2010/main" val="2375777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3EDDF-9F57-7329-2D8F-2A285783C76B}"/>
              </a:ext>
            </a:extLst>
          </p:cNvPr>
          <p:cNvSpPr txBox="1">
            <a:spLocks/>
          </p:cNvSpPr>
          <p:nvPr/>
        </p:nvSpPr>
        <p:spPr>
          <a:xfrm>
            <a:off x="216808" y="-140686"/>
            <a:ext cx="11550316" cy="8379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002060"/>
                </a:solidFill>
                <a:latin typeface="+mn-lt"/>
              </a:rPr>
              <a:t>INSTALLING MORE            SOLAR/WIND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33024E-4B96-11F9-36F7-EF10D20D095C}"/>
              </a:ext>
            </a:extLst>
          </p:cNvPr>
          <p:cNvGrpSpPr/>
          <p:nvPr/>
        </p:nvGrpSpPr>
        <p:grpSpPr>
          <a:xfrm>
            <a:off x="1219200" y="0"/>
            <a:ext cx="8775032" cy="7023870"/>
            <a:chOff x="3510628" y="605091"/>
            <a:chExt cx="5046679" cy="30428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D8A1C02-8228-9DFF-658B-8EA59DD4D10F}"/>
                </a:ext>
              </a:extLst>
            </p:cNvPr>
            <p:cNvCxnSpPr>
              <a:cxnSpLocks/>
            </p:cNvCxnSpPr>
            <p:nvPr/>
          </p:nvCxnSpPr>
          <p:spPr>
            <a:xfrm>
              <a:off x="4519613" y="3043238"/>
              <a:ext cx="37099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A0B0F42-A869-709A-6C59-87A839D7B6D8}"/>
                </a:ext>
              </a:extLst>
            </p:cNvPr>
            <p:cNvCxnSpPr>
              <a:cxnSpLocks/>
            </p:cNvCxnSpPr>
            <p:nvPr/>
          </p:nvCxnSpPr>
          <p:spPr>
            <a:xfrm>
              <a:off x="4505324" y="992793"/>
              <a:ext cx="9526" cy="20504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0C8E93-54CE-96A4-DC3B-7477144EE4BB}"/>
                </a:ext>
              </a:extLst>
            </p:cNvPr>
            <p:cNvSpPr txBox="1"/>
            <p:nvPr/>
          </p:nvSpPr>
          <p:spPr>
            <a:xfrm>
              <a:off x="4405316" y="3074634"/>
              <a:ext cx="4010025" cy="57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0	      6	  12	       18	    24</a:t>
              </a:r>
            </a:p>
            <a:p>
              <a:r>
                <a:rPr lang="en-GB" sz="4000" dirty="0"/>
                <a:t>		              </a:t>
              </a:r>
              <a:r>
                <a:rPr lang="en-GB" sz="4000" b="1" dirty="0"/>
                <a:t>hours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AB09072-E41D-705E-D6FC-74F57AB94DB8}"/>
                </a:ext>
              </a:extLst>
            </p:cNvPr>
            <p:cNvCxnSpPr/>
            <p:nvPr/>
          </p:nvCxnSpPr>
          <p:spPr>
            <a:xfrm flipV="1">
              <a:off x="5438775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E01F256-FA25-83E3-9C41-8EE0724690EA}"/>
                </a:ext>
              </a:extLst>
            </p:cNvPr>
            <p:cNvCxnSpPr/>
            <p:nvPr/>
          </p:nvCxnSpPr>
          <p:spPr>
            <a:xfrm flipV="1">
              <a:off x="6376988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9BD3FE-9E06-3838-80EB-3B9E6B1CD784}"/>
                </a:ext>
              </a:extLst>
            </p:cNvPr>
            <p:cNvCxnSpPr/>
            <p:nvPr/>
          </p:nvCxnSpPr>
          <p:spPr>
            <a:xfrm flipV="1">
              <a:off x="7286625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0D2C76-4281-8A7B-FA09-AE56F7599FB6}"/>
                </a:ext>
              </a:extLst>
            </p:cNvPr>
            <p:cNvCxnSpPr/>
            <p:nvPr/>
          </p:nvCxnSpPr>
          <p:spPr>
            <a:xfrm flipV="1">
              <a:off x="8224837" y="2938463"/>
              <a:ext cx="0" cy="104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86B583-6610-60E2-8A7D-A0AEDE850365}"/>
                </a:ext>
              </a:extLst>
            </p:cNvPr>
            <p:cNvSpPr txBox="1"/>
            <p:nvPr/>
          </p:nvSpPr>
          <p:spPr>
            <a:xfrm>
              <a:off x="4007268" y="805845"/>
              <a:ext cx="443687" cy="2520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/>
                <a:t>12    </a:t>
              </a:r>
            </a:p>
            <a:p>
              <a:endParaRPr lang="en-GB" sz="4000" b="1" dirty="0"/>
            </a:p>
            <a:p>
              <a:r>
                <a:rPr lang="en-GB" sz="4000" b="1" dirty="0"/>
                <a:t>  9</a:t>
              </a:r>
            </a:p>
            <a:p>
              <a:endParaRPr lang="en-GB" sz="4000" b="1" dirty="0"/>
            </a:p>
            <a:p>
              <a:r>
                <a:rPr lang="en-GB" sz="4000" b="1" dirty="0"/>
                <a:t>  6</a:t>
              </a:r>
            </a:p>
            <a:p>
              <a:endParaRPr lang="en-GB" sz="4000" b="1" dirty="0"/>
            </a:p>
            <a:p>
              <a:r>
                <a:rPr lang="en-GB" sz="4000" b="1" dirty="0"/>
                <a:t>  3</a:t>
              </a:r>
            </a:p>
            <a:p>
              <a:endParaRPr lang="en-GB" sz="4000" b="1" dirty="0"/>
            </a:p>
            <a:p>
              <a:r>
                <a:rPr lang="en-GB" sz="4000" b="1" dirty="0"/>
                <a:t>  0</a:t>
              </a:r>
            </a:p>
            <a:p>
              <a:endParaRPr lang="en-GB" sz="1200" b="1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83176A-B7ED-6894-6119-8400AB0B864F}"/>
                </a:ext>
              </a:extLst>
            </p:cNvPr>
            <p:cNvCxnSpPr>
              <a:cxnSpLocks/>
            </p:cNvCxnSpPr>
            <p:nvPr/>
          </p:nvCxnSpPr>
          <p:spPr>
            <a:xfrm>
              <a:off x="4521994" y="2016164"/>
              <a:ext cx="1428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5485DB-C582-BEB9-3228-751700203E27}"/>
                </a:ext>
              </a:extLst>
            </p:cNvPr>
            <p:cNvCxnSpPr/>
            <p:nvPr/>
          </p:nvCxnSpPr>
          <p:spPr>
            <a:xfrm>
              <a:off x="4521994" y="2514619"/>
              <a:ext cx="1428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F1525C-45E4-3D8A-6A4F-6C1FE9ED7625}"/>
                </a:ext>
              </a:extLst>
            </p:cNvPr>
            <p:cNvSpPr txBox="1"/>
            <p:nvPr/>
          </p:nvSpPr>
          <p:spPr>
            <a:xfrm>
              <a:off x="3510628" y="1614882"/>
              <a:ext cx="737358" cy="28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/>
                <a:t>MW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3D04E77-A2F4-050E-B275-72BFE2EF77FB}"/>
                </a:ext>
              </a:extLst>
            </p:cNvPr>
            <p:cNvSpPr/>
            <p:nvPr/>
          </p:nvSpPr>
          <p:spPr>
            <a:xfrm>
              <a:off x="4521200" y="2427263"/>
              <a:ext cx="4010024" cy="227037"/>
            </a:xfrm>
            <a:custGeom>
              <a:avLst/>
              <a:gdLst>
                <a:gd name="connsiteX0" fmla="*/ 0 w 3683000"/>
                <a:gd name="connsiteY0" fmla="*/ 121745 h 151378"/>
                <a:gd name="connsiteX1" fmla="*/ 211667 w 3683000"/>
                <a:gd name="connsiteY1" fmla="*/ 121745 h 151378"/>
                <a:gd name="connsiteX2" fmla="*/ 431800 w 3683000"/>
                <a:gd name="connsiteY2" fmla="*/ 113278 h 151378"/>
                <a:gd name="connsiteX3" fmla="*/ 821267 w 3683000"/>
                <a:gd name="connsiteY3" fmla="*/ 75178 h 151378"/>
                <a:gd name="connsiteX4" fmla="*/ 1231900 w 3683000"/>
                <a:gd name="connsiteY4" fmla="*/ 58245 h 151378"/>
                <a:gd name="connsiteX5" fmla="*/ 1583267 w 3683000"/>
                <a:gd name="connsiteY5" fmla="*/ 7445 h 151378"/>
                <a:gd name="connsiteX6" fmla="*/ 1998133 w 3683000"/>
                <a:gd name="connsiteY6" fmla="*/ 7445 h 151378"/>
                <a:gd name="connsiteX7" fmla="*/ 2366433 w 3683000"/>
                <a:gd name="connsiteY7" fmla="*/ 75178 h 151378"/>
                <a:gd name="connsiteX8" fmla="*/ 2857500 w 3683000"/>
                <a:gd name="connsiteY8" fmla="*/ 113278 h 151378"/>
                <a:gd name="connsiteX9" fmla="*/ 3683000 w 3683000"/>
                <a:gd name="connsiteY9" fmla="*/ 151378 h 15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83000" h="151378">
                  <a:moveTo>
                    <a:pt x="0" y="121745"/>
                  </a:moveTo>
                  <a:cubicBezTo>
                    <a:pt x="70556" y="121745"/>
                    <a:pt x="139700" y="123156"/>
                    <a:pt x="211667" y="121745"/>
                  </a:cubicBezTo>
                  <a:cubicBezTo>
                    <a:pt x="283634" y="120334"/>
                    <a:pt x="431800" y="113278"/>
                    <a:pt x="431800" y="113278"/>
                  </a:cubicBezTo>
                  <a:cubicBezTo>
                    <a:pt x="533400" y="105517"/>
                    <a:pt x="687917" y="84350"/>
                    <a:pt x="821267" y="75178"/>
                  </a:cubicBezTo>
                  <a:cubicBezTo>
                    <a:pt x="954617" y="66006"/>
                    <a:pt x="1104900" y="69534"/>
                    <a:pt x="1231900" y="58245"/>
                  </a:cubicBezTo>
                  <a:cubicBezTo>
                    <a:pt x="1358900" y="46956"/>
                    <a:pt x="1455561" y="15912"/>
                    <a:pt x="1583267" y="7445"/>
                  </a:cubicBezTo>
                  <a:cubicBezTo>
                    <a:pt x="1710973" y="-1022"/>
                    <a:pt x="1867605" y="-3844"/>
                    <a:pt x="1998133" y="7445"/>
                  </a:cubicBezTo>
                  <a:cubicBezTo>
                    <a:pt x="2128661" y="18734"/>
                    <a:pt x="2223205" y="57539"/>
                    <a:pt x="2366433" y="75178"/>
                  </a:cubicBezTo>
                  <a:cubicBezTo>
                    <a:pt x="2509661" y="92817"/>
                    <a:pt x="2638072" y="100578"/>
                    <a:pt x="2857500" y="113278"/>
                  </a:cubicBezTo>
                  <a:cubicBezTo>
                    <a:pt x="3076928" y="125978"/>
                    <a:pt x="3379964" y="138678"/>
                    <a:pt x="3683000" y="151378"/>
                  </a:cubicBezTo>
                </a:path>
              </a:pathLst>
            </a:cu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125725-929C-CFFE-17F0-CBB8B052B8C1}"/>
                </a:ext>
              </a:extLst>
            </p:cNvPr>
            <p:cNvSpPr txBox="1"/>
            <p:nvPr/>
          </p:nvSpPr>
          <p:spPr>
            <a:xfrm>
              <a:off x="5142441" y="2008699"/>
              <a:ext cx="1162047" cy="329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rgbClr val="0070C0"/>
                  </a:solidFill>
                </a:rPr>
                <a:t>power demand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235520-0FD1-8B54-2929-AC76AF81447A}"/>
                </a:ext>
              </a:extLst>
            </p:cNvPr>
            <p:cNvSpPr/>
            <p:nvPr/>
          </p:nvSpPr>
          <p:spPr>
            <a:xfrm>
              <a:off x="5888567" y="605091"/>
              <a:ext cx="1553633" cy="2434444"/>
            </a:xfrm>
            <a:custGeom>
              <a:avLst/>
              <a:gdLst>
                <a:gd name="connsiteX0" fmla="*/ 0 w 1553633"/>
                <a:gd name="connsiteY0" fmla="*/ 706509 h 706509"/>
                <a:gd name="connsiteX1" fmla="*/ 143933 w 1553633"/>
                <a:gd name="connsiteY1" fmla="*/ 579509 h 706509"/>
                <a:gd name="connsiteX2" fmla="*/ 347133 w 1553633"/>
                <a:gd name="connsiteY2" fmla="*/ 350909 h 706509"/>
                <a:gd name="connsiteX3" fmla="*/ 495300 w 1553633"/>
                <a:gd name="connsiteY3" fmla="*/ 147709 h 706509"/>
                <a:gd name="connsiteX4" fmla="*/ 656166 w 1553633"/>
                <a:gd name="connsiteY4" fmla="*/ 20709 h 706509"/>
                <a:gd name="connsiteX5" fmla="*/ 800100 w 1553633"/>
                <a:gd name="connsiteY5" fmla="*/ 3776 h 706509"/>
                <a:gd name="connsiteX6" fmla="*/ 927100 w 1553633"/>
                <a:gd name="connsiteY6" fmla="*/ 58809 h 706509"/>
                <a:gd name="connsiteX7" fmla="*/ 1049866 w 1553633"/>
                <a:gd name="connsiteY7" fmla="*/ 215443 h 706509"/>
                <a:gd name="connsiteX8" fmla="*/ 1223433 w 1553633"/>
                <a:gd name="connsiteY8" fmla="*/ 410176 h 706509"/>
                <a:gd name="connsiteX9" fmla="*/ 1418166 w 1553633"/>
                <a:gd name="connsiteY9" fmla="*/ 621843 h 706509"/>
                <a:gd name="connsiteX10" fmla="*/ 1553633 w 1553633"/>
                <a:gd name="connsiteY10" fmla="*/ 706509 h 70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3633" h="706509">
                  <a:moveTo>
                    <a:pt x="0" y="706509"/>
                  </a:moveTo>
                  <a:cubicBezTo>
                    <a:pt x="43039" y="672642"/>
                    <a:pt x="86078" y="638776"/>
                    <a:pt x="143933" y="579509"/>
                  </a:cubicBezTo>
                  <a:cubicBezTo>
                    <a:pt x="201789" y="520242"/>
                    <a:pt x="288572" y="422876"/>
                    <a:pt x="347133" y="350909"/>
                  </a:cubicBezTo>
                  <a:cubicBezTo>
                    <a:pt x="405694" y="278942"/>
                    <a:pt x="443795" y="202742"/>
                    <a:pt x="495300" y="147709"/>
                  </a:cubicBezTo>
                  <a:cubicBezTo>
                    <a:pt x="546806" y="92676"/>
                    <a:pt x="605366" y="44698"/>
                    <a:pt x="656166" y="20709"/>
                  </a:cubicBezTo>
                  <a:cubicBezTo>
                    <a:pt x="706966" y="-3280"/>
                    <a:pt x="754945" y="-2574"/>
                    <a:pt x="800100" y="3776"/>
                  </a:cubicBezTo>
                  <a:cubicBezTo>
                    <a:pt x="845255" y="10126"/>
                    <a:pt x="885472" y="23531"/>
                    <a:pt x="927100" y="58809"/>
                  </a:cubicBezTo>
                  <a:cubicBezTo>
                    <a:pt x="968728" y="94087"/>
                    <a:pt x="1000477" y="156882"/>
                    <a:pt x="1049866" y="215443"/>
                  </a:cubicBezTo>
                  <a:cubicBezTo>
                    <a:pt x="1099255" y="274004"/>
                    <a:pt x="1162050" y="342443"/>
                    <a:pt x="1223433" y="410176"/>
                  </a:cubicBezTo>
                  <a:cubicBezTo>
                    <a:pt x="1284816" y="477909"/>
                    <a:pt x="1363133" y="572454"/>
                    <a:pt x="1418166" y="621843"/>
                  </a:cubicBezTo>
                  <a:cubicBezTo>
                    <a:pt x="1473199" y="671232"/>
                    <a:pt x="1513416" y="688870"/>
                    <a:pt x="1553633" y="706509"/>
                  </a:cubicBezTo>
                </a:path>
              </a:pathLst>
            </a:cu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954C5F-75E1-E518-5116-39CE3DF60778}"/>
                </a:ext>
              </a:extLst>
            </p:cNvPr>
            <p:cNvSpPr txBox="1"/>
            <p:nvPr/>
          </p:nvSpPr>
          <p:spPr>
            <a:xfrm>
              <a:off x="5511265" y="1012223"/>
              <a:ext cx="863342" cy="329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3600" b="1" dirty="0">
                  <a:solidFill>
                    <a:srgbClr val="00B050"/>
                  </a:solidFill>
                </a:rPr>
                <a:t>green power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772607E-F69C-F461-FD08-A775B5CDA685}"/>
                </a:ext>
              </a:extLst>
            </p:cNvPr>
            <p:cNvSpPr/>
            <p:nvPr/>
          </p:nvSpPr>
          <p:spPr>
            <a:xfrm>
              <a:off x="8224837" y="2514619"/>
              <a:ext cx="332470" cy="3529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7C0C76-CF06-9970-792F-C03E46708272}"/>
              </a:ext>
            </a:extLst>
          </p:cNvPr>
          <p:cNvCxnSpPr>
            <a:cxnSpLocks/>
          </p:cNvCxnSpPr>
          <p:nvPr/>
        </p:nvCxnSpPr>
        <p:spPr>
          <a:xfrm>
            <a:off x="2877789" y="889414"/>
            <a:ext cx="248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878D3A-021D-6D7D-5399-F0C2BB381A95}"/>
              </a:ext>
            </a:extLst>
          </p:cNvPr>
          <p:cNvCxnSpPr>
            <a:cxnSpLocks/>
          </p:cNvCxnSpPr>
          <p:nvPr/>
        </p:nvCxnSpPr>
        <p:spPr>
          <a:xfrm>
            <a:off x="2877789" y="2047575"/>
            <a:ext cx="248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0348233-DD2C-79BA-7152-ADDA716D6BEE}"/>
              </a:ext>
            </a:extLst>
          </p:cNvPr>
          <p:cNvSpPr txBox="1"/>
          <p:nvPr/>
        </p:nvSpPr>
        <p:spPr>
          <a:xfrm>
            <a:off x="8254564" y="2145764"/>
            <a:ext cx="332411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green hydrogen bridges the gaps</a:t>
            </a: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08455067-C4C2-AA0C-D3B5-DCA1DC63592C}"/>
              </a:ext>
            </a:extLst>
          </p:cNvPr>
          <p:cNvSpPr/>
          <p:nvPr/>
        </p:nvSpPr>
        <p:spPr>
          <a:xfrm>
            <a:off x="6776705" y="2498628"/>
            <a:ext cx="1378233" cy="28472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B6CB3389-813C-9C9E-8A43-16C11FBF4873}"/>
              </a:ext>
            </a:extLst>
          </p:cNvPr>
          <p:cNvSpPr/>
          <p:nvPr/>
        </p:nvSpPr>
        <p:spPr>
          <a:xfrm rot="18693763">
            <a:off x="8563418" y="4076899"/>
            <a:ext cx="2320979" cy="33330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14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4F584-003F-6AEE-BEEF-B184FA7B7DED}"/>
              </a:ext>
            </a:extLst>
          </p:cNvPr>
          <p:cNvSpPr txBox="1"/>
          <p:nvPr/>
        </p:nvSpPr>
        <p:spPr>
          <a:xfrm>
            <a:off x="569344" y="2705725"/>
            <a:ext cx="13043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98525" algn="l"/>
              </a:tabLst>
            </a:pPr>
            <a:r>
              <a:rPr lang="en-GB" sz="8800" b="1" dirty="0">
                <a:solidFill>
                  <a:srgbClr val="002060"/>
                </a:solidFill>
              </a:rPr>
              <a:t>WIND WINS in WINTER</a:t>
            </a:r>
          </a:p>
        </p:txBody>
      </p:sp>
    </p:spTree>
    <p:extLst>
      <p:ext uri="{BB962C8B-B14F-4D97-AF65-F5344CB8AC3E}">
        <p14:creationId xmlns:p14="http://schemas.microsoft.com/office/powerpoint/2010/main" val="1293423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3990E-37F5-9E2D-6003-3D9FDCBB68F5}"/>
              </a:ext>
            </a:extLst>
          </p:cNvPr>
          <p:cNvSpPr txBox="1">
            <a:spLocks/>
          </p:cNvSpPr>
          <p:nvPr/>
        </p:nvSpPr>
        <p:spPr>
          <a:xfrm>
            <a:off x="-28129" y="1"/>
            <a:ext cx="12161919" cy="18732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200" b="1" dirty="0">
                <a:solidFill>
                  <a:srgbClr val="002060"/>
                </a:solidFill>
                <a:latin typeface="+mn-lt"/>
              </a:rPr>
              <a:t>CONSIDER FULL GREEN SUPPLY CHAIN</a:t>
            </a:r>
            <a:br>
              <a:rPr lang="en-GB" sz="4000" b="1" dirty="0">
                <a:latin typeface="+mn-lt"/>
              </a:rPr>
            </a:br>
            <a:r>
              <a:rPr lang="en-GB" sz="4000" b="1" dirty="0">
                <a:solidFill>
                  <a:srgbClr val="00B050"/>
                </a:solidFill>
                <a:latin typeface="+mn-lt"/>
              </a:rPr>
              <a:t>green electricity, buildings, vehicles, industries (+ GRID)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A94C6C-978A-5B23-9734-B4DB4FDB7339}"/>
              </a:ext>
            </a:extLst>
          </p:cNvPr>
          <p:cNvGrpSpPr/>
          <p:nvPr/>
        </p:nvGrpSpPr>
        <p:grpSpPr>
          <a:xfrm>
            <a:off x="107503" y="1925053"/>
            <a:ext cx="11875949" cy="4658309"/>
            <a:chOff x="2981325" y="2350606"/>
            <a:chExt cx="6968055" cy="2442902"/>
          </a:xfrm>
        </p:grpSpPr>
        <p:pic>
          <p:nvPicPr>
            <p:cNvPr id="4" name="Picture 8" descr="Climate crisis: UK’s largest solar farm could be given go-ahead despite ...">
              <a:extLst>
                <a:ext uri="{FF2B5EF4-FFF2-40B4-BE49-F238E27FC236}">
                  <a16:creationId xmlns:a16="http://schemas.microsoft.com/office/drawing/2014/main" id="{11AC2CFE-6FEE-AE4E-8A55-ECDBD8C56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693" y="3610975"/>
              <a:ext cx="1362823" cy="11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F8CC42C4-0EE2-3776-8EB3-D27CE8D33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585" y="2413415"/>
              <a:ext cx="1098441" cy="988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4" descr="Reliable and cost-efficient electrolysers for the growth of hydrogen - DNV">
              <a:extLst>
                <a:ext uri="{FF2B5EF4-FFF2-40B4-BE49-F238E27FC236}">
                  <a16:creationId xmlns:a16="http://schemas.microsoft.com/office/drawing/2014/main" id="{B61EFED3-9B70-38AB-1EAA-E541BEA2B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1452" y="2480395"/>
              <a:ext cx="1805869" cy="716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6" descr="MITEI researchers build a supply chain model to support the hydrogen ...">
              <a:extLst>
                <a:ext uri="{FF2B5EF4-FFF2-40B4-BE49-F238E27FC236}">
                  <a16:creationId xmlns:a16="http://schemas.microsoft.com/office/drawing/2014/main" id="{1B4CC0F3-2711-2A57-382B-BA5F6C61B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4498" y="3833254"/>
              <a:ext cx="1362823" cy="917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8" descr="New natural gas filling stations opened in Moscow – Culture">
              <a:extLst>
                <a:ext uri="{FF2B5EF4-FFF2-40B4-BE49-F238E27FC236}">
                  <a16:creationId xmlns:a16="http://schemas.microsoft.com/office/drawing/2014/main" id="{C9DF0532-0EBF-0E9E-6955-09AF0B3B4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227" y="2350606"/>
              <a:ext cx="1342153" cy="894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Toyota Mirai second-gen officially unveiled - Automotive Daily">
              <a:extLst>
                <a:ext uri="{FF2B5EF4-FFF2-40B4-BE49-F238E27FC236}">
                  <a16:creationId xmlns:a16="http://schemas.microsoft.com/office/drawing/2014/main" id="{2B4A9DEF-D507-A1C9-B0CE-5CB50C1834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266" y="3867954"/>
              <a:ext cx="1505114" cy="848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76C9B48-6663-0194-4D71-8899F3305334}"/>
                </a:ext>
              </a:extLst>
            </p:cNvPr>
            <p:cNvSpPr/>
            <p:nvPr/>
          </p:nvSpPr>
          <p:spPr>
            <a:xfrm>
              <a:off x="3976159" y="2752725"/>
              <a:ext cx="567266" cy="3429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1B276ED8-FA11-DDA9-E1A8-D08D234EAD3B}"/>
                </a:ext>
              </a:extLst>
            </p:cNvPr>
            <p:cNvSpPr/>
            <p:nvPr/>
          </p:nvSpPr>
          <p:spPr>
            <a:xfrm rot="5400000">
              <a:off x="8913190" y="3387696"/>
              <a:ext cx="567266" cy="3429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156F746-003C-CD42-6848-3BD5A416CE13}"/>
                </a:ext>
              </a:extLst>
            </p:cNvPr>
            <p:cNvSpPr/>
            <p:nvPr/>
          </p:nvSpPr>
          <p:spPr>
            <a:xfrm>
              <a:off x="8008641" y="2626540"/>
              <a:ext cx="567266" cy="3429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AB908F56-7E3E-986E-7BB2-4AC4BF95B28F}"/>
                </a:ext>
              </a:extLst>
            </p:cNvPr>
            <p:cNvSpPr/>
            <p:nvPr/>
          </p:nvSpPr>
          <p:spPr>
            <a:xfrm>
              <a:off x="5613816" y="2733675"/>
              <a:ext cx="567266" cy="3429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FF8A2176-4F68-6E4E-8438-A47AE8287C12}"/>
                </a:ext>
              </a:extLst>
            </p:cNvPr>
            <p:cNvSpPr/>
            <p:nvPr/>
          </p:nvSpPr>
          <p:spPr>
            <a:xfrm rot="5400000">
              <a:off x="6869165" y="3343844"/>
              <a:ext cx="567266" cy="3429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8A4254A6-CD56-448D-1E27-0C24A270C0C5}"/>
                </a:ext>
              </a:extLst>
            </p:cNvPr>
            <p:cNvSpPr/>
            <p:nvPr/>
          </p:nvSpPr>
          <p:spPr>
            <a:xfrm rot="5400000">
              <a:off x="5168040" y="3337455"/>
              <a:ext cx="567266" cy="3429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A3DE8BCF-4E7D-F28F-4608-DF2338305A68}"/>
                </a:ext>
              </a:extLst>
            </p:cNvPr>
            <p:cNvSpPr/>
            <p:nvPr/>
          </p:nvSpPr>
          <p:spPr>
            <a:xfrm rot="16200000">
              <a:off x="3988021" y="3155891"/>
              <a:ext cx="567265" cy="342901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6304C947-B648-2C98-DE7D-8D81A28C7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1325" y="2413415"/>
              <a:ext cx="994737" cy="110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Keele University - January">
              <a:extLst>
                <a:ext uri="{FF2B5EF4-FFF2-40B4-BE49-F238E27FC236}">
                  <a16:creationId xmlns:a16="http://schemas.microsoft.com/office/drawing/2014/main" id="{088EBC17-6376-DF47-B229-6B10F234B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838" y="3816675"/>
              <a:ext cx="1551459" cy="950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5F9BD1EA-34A8-EC89-C830-BB4789BEDD4E}"/>
                </a:ext>
              </a:extLst>
            </p:cNvPr>
            <p:cNvSpPr/>
            <p:nvPr/>
          </p:nvSpPr>
          <p:spPr>
            <a:xfrm rot="5400000">
              <a:off x="5969041" y="3337455"/>
              <a:ext cx="567266" cy="34290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131898E-B413-0D33-A0CD-8DFB8A52C681}"/>
              </a:ext>
            </a:extLst>
          </p:cNvPr>
          <p:cNvSpPr/>
          <p:nvPr/>
        </p:nvSpPr>
        <p:spPr>
          <a:xfrm>
            <a:off x="8664926" y="5284858"/>
            <a:ext cx="753297" cy="65386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257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7EB7F-41E6-4CD7-BD7A-DD7124F1BED0}"/>
              </a:ext>
            </a:extLst>
          </p:cNvPr>
          <p:cNvSpPr txBox="1">
            <a:spLocks/>
          </p:cNvSpPr>
          <p:nvPr/>
        </p:nvSpPr>
        <p:spPr>
          <a:xfrm>
            <a:off x="-299062" y="1828800"/>
            <a:ext cx="12161919" cy="388337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200" b="1" dirty="0">
                <a:solidFill>
                  <a:srgbClr val="002060"/>
                </a:solidFill>
                <a:latin typeface="+mn-lt"/>
              </a:rPr>
              <a:t>DO NOT BURN GREEN HYDROGEN</a:t>
            </a:r>
          </a:p>
          <a:p>
            <a:pPr algn="ctr"/>
            <a:br>
              <a:rPr lang="en-GB" sz="4000" b="1" dirty="0">
                <a:latin typeface="+mn-lt"/>
              </a:rPr>
            </a:br>
            <a:r>
              <a:rPr lang="en-GB" sz="5500" b="1" dirty="0">
                <a:solidFill>
                  <a:srgbClr val="00B050"/>
                </a:solidFill>
                <a:latin typeface="+mn-lt"/>
              </a:rPr>
              <a:t>BEST TO  USE FUEL CELLS IN CARS &amp; BUILDINGS </a:t>
            </a:r>
            <a:endParaRPr lang="en-GB" sz="4000" b="1" dirty="0">
              <a:solidFill>
                <a:srgbClr val="00B050"/>
              </a:solidFill>
              <a:latin typeface="+mn-lt"/>
            </a:endParaRPr>
          </a:p>
          <a:p>
            <a:pPr algn="ctr"/>
            <a:endParaRPr lang="en-GB" sz="4000" b="1" dirty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en-GB" sz="6800" b="1" dirty="0">
                <a:solidFill>
                  <a:srgbClr val="FF0000"/>
                </a:solidFill>
                <a:latin typeface="+mn-lt"/>
              </a:rPr>
              <a:t>COMBINED HEAT AND POWER </a:t>
            </a:r>
          </a:p>
        </p:txBody>
      </p:sp>
    </p:spTree>
    <p:extLst>
      <p:ext uri="{BB962C8B-B14F-4D97-AF65-F5344CB8AC3E}">
        <p14:creationId xmlns:p14="http://schemas.microsoft.com/office/powerpoint/2010/main" val="361023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5803-C724-0133-CA8D-665A3A145C3E}"/>
              </a:ext>
            </a:extLst>
          </p:cNvPr>
          <p:cNvSpPr txBox="1">
            <a:spLocks/>
          </p:cNvSpPr>
          <p:nvPr/>
        </p:nvSpPr>
        <p:spPr>
          <a:xfrm>
            <a:off x="2957266" y="182387"/>
            <a:ext cx="608513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rgbClr val="002060"/>
                </a:solidFill>
                <a:latin typeface="+mn-lt"/>
              </a:rPr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70CAA-9A9E-69A4-A2E5-F6EBD0F537CE}"/>
              </a:ext>
            </a:extLst>
          </p:cNvPr>
          <p:cNvSpPr txBox="1">
            <a:spLocks/>
          </p:cNvSpPr>
          <p:nvPr/>
        </p:nvSpPr>
        <p:spPr>
          <a:xfrm>
            <a:off x="724829" y="2008505"/>
            <a:ext cx="11577661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6000" b="1" dirty="0"/>
              <a:t>1 NEEDED BUYER: OVO-energy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6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000" b="1" dirty="0"/>
              <a:t>2 </a:t>
            </a:r>
            <a:r>
              <a:rPr lang="en-GB" sz="6000" b="1" dirty="0">
                <a:solidFill>
                  <a:srgbClr val="FF0000"/>
                </a:solidFill>
              </a:rPr>
              <a:t>NO SOLAR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6000" b="1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6000" b="1" dirty="0"/>
              <a:t>3 </a:t>
            </a:r>
            <a:r>
              <a:rPr lang="en-GB" sz="6000" b="1" dirty="0">
                <a:solidFill>
                  <a:srgbClr val="00B050"/>
                </a:solidFill>
              </a:rPr>
              <a:t>NO HYDROGEN STORAGE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6000" b="1" dirty="0">
              <a:solidFill>
                <a:srgbClr val="00B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6000" b="1" dirty="0"/>
          </a:p>
        </p:txBody>
      </p:sp>
      <p:pic>
        <p:nvPicPr>
          <p:cNvPr id="4" name="Picture 2" descr="Ambition Lawrence Weston | Bristol | Energy | Carbon Copy">
            <a:extLst>
              <a:ext uri="{FF2B5EF4-FFF2-40B4-BE49-F238E27FC236}">
                <a16:creationId xmlns:a16="http://schemas.microsoft.com/office/drawing/2014/main" id="{70852637-77C4-BC16-E3A6-BD70BE31F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1" y="2811409"/>
            <a:ext cx="4735975" cy="321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74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032AA9-5D6B-A49C-A566-F5A1BB6C2ECF}"/>
              </a:ext>
            </a:extLst>
          </p:cNvPr>
          <p:cNvSpPr txBox="1">
            <a:spLocks/>
          </p:cNvSpPr>
          <p:nvPr/>
        </p:nvSpPr>
        <p:spPr>
          <a:xfrm>
            <a:off x="-114300" y="-137160"/>
            <a:ext cx="12192000" cy="6248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800" b="1" dirty="0">
                <a:solidFill>
                  <a:srgbClr val="002060"/>
                </a:solidFill>
                <a:latin typeface="+mn-lt"/>
              </a:rPr>
              <a:t>CONCLUSIONS</a:t>
            </a:r>
          </a:p>
          <a:p>
            <a:pPr algn="ctr"/>
            <a:endParaRPr lang="en-GB" sz="2000" b="1" dirty="0">
              <a:solidFill>
                <a:srgbClr val="002060"/>
              </a:solidFill>
              <a:latin typeface="+mn-lt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b="1" dirty="0">
                <a:latin typeface="+mn-lt"/>
              </a:rPr>
              <a:t>COMMUNITY  Wind/Solar/HYDROGEN			</a:t>
            </a:r>
            <a:endParaRPr lang="en-GB" sz="4800" b="1" dirty="0">
              <a:solidFill>
                <a:srgbClr val="00B050"/>
              </a:solidFill>
              <a:latin typeface="+mn-lt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b="1" dirty="0">
                <a:solidFill>
                  <a:srgbClr val="FF0000"/>
                </a:solidFill>
                <a:latin typeface="+mn-lt"/>
              </a:rPr>
              <a:t>Electrolysers + Storage cylinders					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b="1" dirty="0">
                <a:solidFill>
                  <a:srgbClr val="00B050"/>
                </a:solidFill>
                <a:latin typeface="+mn-lt"/>
              </a:rPr>
              <a:t>Feeding Buildings fuel cell CHP					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4800" b="1" dirty="0">
                <a:solidFill>
                  <a:srgbClr val="002060"/>
                </a:solidFill>
                <a:latin typeface="+mn-lt"/>
              </a:rPr>
              <a:t>Feeding Hydrogen vehicles</a:t>
            </a:r>
            <a:endParaRPr lang="en-GB" sz="6600" b="1" dirty="0">
              <a:latin typeface="+mn-lt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002060"/>
              </a:solidFill>
              <a:latin typeface="+mn-lt"/>
            </a:endParaRPr>
          </a:p>
          <a:p>
            <a:r>
              <a:rPr lang="en-GB" sz="2800" b="1" dirty="0">
                <a:solidFill>
                  <a:srgbClr val="002060"/>
                </a:solidFill>
                <a:latin typeface="+mn-lt"/>
              </a:rPr>
              <a:t>      PAY BACK  4 years           PROFITS over 20 years          </a:t>
            </a:r>
            <a:r>
              <a:rPr lang="en-GB" sz="2800" b="1" dirty="0" err="1">
                <a:solidFill>
                  <a:srgbClr val="002060"/>
                </a:solidFill>
                <a:latin typeface="+mn-lt"/>
              </a:rPr>
              <a:t>eg</a:t>
            </a:r>
            <a:r>
              <a:rPr lang="en-GB" sz="2800" b="1" dirty="0">
                <a:solidFill>
                  <a:srgbClr val="002060"/>
                </a:solidFill>
                <a:latin typeface="+mn-lt"/>
              </a:rPr>
              <a:t> £100 million</a:t>
            </a:r>
          </a:p>
          <a:p>
            <a:pPr marL="1143000" indent="-1143000">
              <a:buAutoNum type="arabicPeriod"/>
            </a:pPr>
            <a:endParaRPr lang="en-GB" sz="5400" b="1" dirty="0">
              <a:solidFill>
                <a:srgbClr val="002060"/>
              </a:solidFill>
              <a:latin typeface="+mn-lt"/>
            </a:endParaRPr>
          </a:p>
          <a:p>
            <a:br>
              <a:rPr lang="en-GB" sz="5400" b="1" dirty="0">
                <a:solidFill>
                  <a:srgbClr val="002060"/>
                </a:solidFill>
                <a:latin typeface="+mn-lt"/>
              </a:rPr>
            </a:br>
            <a:endParaRPr lang="en-GB" sz="54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28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5A832-61B4-ABD6-2654-F317DAAA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710" y="193675"/>
            <a:ext cx="10515600" cy="1325563"/>
          </a:xfrm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+mn-lt"/>
              </a:rPr>
              <a:t>ESSENTIAL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03943-88B0-0260-F74B-763D2EB89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22" y="1918194"/>
            <a:ext cx="1127520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6500" b="1" dirty="0"/>
              <a:t>1 BIGGER SCALE   4-Year Payback</a:t>
            </a:r>
          </a:p>
          <a:p>
            <a:pPr marL="0" indent="0">
              <a:buNone/>
            </a:pPr>
            <a:endParaRPr lang="en-GB" sz="6500" b="1" dirty="0"/>
          </a:p>
          <a:p>
            <a:pPr marL="0" indent="0">
              <a:buNone/>
            </a:pPr>
            <a:r>
              <a:rPr lang="en-GB" sz="6500" b="1" dirty="0"/>
              <a:t>2 </a:t>
            </a:r>
            <a:r>
              <a:rPr lang="en-GB" sz="6500" b="1" dirty="0">
                <a:solidFill>
                  <a:srgbClr val="FF0000"/>
                </a:solidFill>
              </a:rPr>
              <a:t>GRID is back-up only</a:t>
            </a:r>
          </a:p>
          <a:p>
            <a:pPr marL="0" indent="0">
              <a:buNone/>
            </a:pPr>
            <a:endParaRPr lang="en-GB" sz="6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6500" b="1" dirty="0"/>
              <a:t>3 </a:t>
            </a:r>
            <a:r>
              <a:rPr lang="en-GB" sz="6500" b="1" dirty="0">
                <a:solidFill>
                  <a:srgbClr val="00B050"/>
                </a:solidFill>
              </a:rPr>
              <a:t>WIND + SOLAR  50% availability </a:t>
            </a:r>
          </a:p>
          <a:p>
            <a:pPr marL="0" indent="0">
              <a:buNone/>
            </a:pPr>
            <a:endParaRPr lang="en-GB" sz="6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4199508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DDD3DF-BF29-19E5-214A-EFC904D65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710" y="193675"/>
            <a:ext cx="10515600" cy="1325563"/>
          </a:xfrm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rgbClr val="002060"/>
                </a:solidFill>
                <a:latin typeface="+mn-lt"/>
              </a:rPr>
              <a:t>ESSENTIAL IDEAS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E40447-2168-23E5-639B-99F58EBB1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22" y="1918194"/>
            <a:ext cx="11275201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6500" b="1" dirty="0"/>
              <a:t>1 BIGGER SCALE   4-Year Payback</a:t>
            </a:r>
          </a:p>
          <a:p>
            <a:pPr marL="0" indent="0">
              <a:buNone/>
            </a:pPr>
            <a:endParaRPr lang="en-GB" sz="6500" b="1" dirty="0"/>
          </a:p>
          <a:p>
            <a:pPr marL="0" indent="0">
              <a:buNone/>
            </a:pPr>
            <a:r>
              <a:rPr lang="en-GB" sz="6500" b="1" dirty="0"/>
              <a:t>2 </a:t>
            </a:r>
            <a:r>
              <a:rPr lang="en-GB" sz="6500" b="1" dirty="0">
                <a:solidFill>
                  <a:srgbClr val="FF0000"/>
                </a:solidFill>
              </a:rPr>
              <a:t>GRID is back-up only</a:t>
            </a:r>
          </a:p>
          <a:p>
            <a:pPr marL="0" indent="0">
              <a:buNone/>
            </a:pPr>
            <a:endParaRPr lang="en-GB" sz="6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6500" b="1" dirty="0"/>
              <a:t>3 </a:t>
            </a:r>
            <a:r>
              <a:rPr lang="en-GB" sz="6500" b="1" dirty="0">
                <a:solidFill>
                  <a:srgbClr val="00B050"/>
                </a:solidFill>
              </a:rPr>
              <a:t>WIND + SOLAR  50% availability </a:t>
            </a:r>
          </a:p>
          <a:p>
            <a:pPr marL="0" indent="0">
              <a:buNone/>
            </a:pPr>
            <a:endParaRPr lang="en-GB" sz="6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60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3BAF5D6-C3E7-37A9-F37F-2D369FAC4A8A}"/>
                  </a:ext>
                </a:extLst>
              </p14:cNvPr>
              <p14:cNvContentPartPr/>
              <p14:nvPr/>
            </p14:nvContentPartPr>
            <p14:xfrm>
              <a:off x="146662" y="1586458"/>
              <a:ext cx="1090440" cy="766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3BAF5D6-C3E7-37A9-F37F-2D369FAC4A8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862" y="1548658"/>
                <a:ext cx="1166400" cy="84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8BD2C09-9B64-6EEA-180F-7215CC2201D1}"/>
              </a:ext>
            </a:extLst>
          </p:cNvPr>
          <p:cNvGrpSpPr/>
          <p:nvPr/>
        </p:nvGrpSpPr>
        <p:grpSpPr>
          <a:xfrm>
            <a:off x="767662" y="1862707"/>
            <a:ext cx="90360" cy="11520"/>
            <a:chOff x="767662" y="1862707"/>
            <a:chExt cx="90360" cy="1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614E73A-0688-285B-661F-7684D3B0CE52}"/>
                    </a:ext>
                  </a:extLst>
                </p14:cNvPr>
                <p14:cNvContentPartPr/>
                <p14:nvPr/>
              </p14:nvContentPartPr>
              <p14:xfrm>
                <a:off x="857662" y="1869547"/>
                <a:ext cx="360" cy="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614E73A-0688-285B-661F-7684D3B0CE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1542" y="1863427"/>
                  <a:ext cx="12600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5B954F5-4A28-E8A9-0868-B88CB5F61CB3}"/>
                    </a:ext>
                  </a:extLst>
                </p14:cNvPr>
                <p14:cNvContentPartPr/>
                <p14:nvPr/>
              </p14:nvContentPartPr>
              <p14:xfrm>
                <a:off x="767662" y="1862707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5B954F5-4A28-E8A9-0868-B88CB5F61CB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1542" y="1856587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0E5AA86-1094-DC64-8436-2802BB0BD500}"/>
                  </a:ext>
                </a:extLst>
              </p14:cNvPr>
              <p14:cNvContentPartPr/>
              <p14:nvPr/>
            </p14:nvContentPartPr>
            <p14:xfrm>
              <a:off x="41802" y="3327783"/>
              <a:ext cx="1090440" cy="766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0E5AA86-1094-DC64-8436-2802BB0BD5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02" y="3289983"/>
                <a:ext cx="1166400" cy="84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0E714BC-6E7F-0345-D453-864AB52FE322}"/>
                  </a:ext>
                </a:extLst>
              </p14:cNvPr>
              <p14:cNvContentPartPr/>
              <p14:nvPr/>
            </p14:nvContentPartPr>
            <p14:xfrm>
              <a:off x="138726" y="5042672"/>
              <a:ext cx="1090440" cy="766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0E714BC-6E7F-0345-D453-864AB52FE3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926" y="5004872"/>
                <a:ext cx="1166400" cy="84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4410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C6C3EE-8742-7D91-EF58-B5B949FD2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50" y="1040648"/>
            <a:ext cx="12047620" cy="5817352"/>
          </a:xfrm>
        </p:spPr>
        <p:txBody>
          <a:bodyPr>
            <a:normAutofit fontScale="92500" lnSpcReduction="20000"/>
          </a:bodyPr>
          <a:lstStyle/>
          <a:p>
            <a:r>
              <a:rPr lang="en-GB" sz="6000" b="1" dirty="0"/>
              <a:t>Why hydrogen</a:t>
            </a:r>
            <a:r>
              <a:rPr lang="en-GB" sz="6000" b="1" dirty="0">
                <a:solidFill>
                  <a:srgbClr val="002060"/>
                </a:solidFill>
              </a:rPr>
              <a:t>?  </a:t>
            </a:r>
            <a:r>
              <a:rPr lang="en-GB" sz="6000" b="1" dirty="0">
                <a:solidFill>
                  <a:srgbClr val="FF0000"/>
                </a:solidFill>
              </a:rPr>
              <a:t>STORAGE</a:t>
            </a:r>
          </a:p>
          <a:p>
            <a:pPr marL="0" indent="0">
              <a:buNone/>
            </a:pPr>
            <a:r>
              <a:rPr lang="en-GB" sz="6000" b="1" dirty="0">
                <a:solidFill>
                  <a:srgbClr val="00B050"/>
                </a:solidFill>
              </a:rPr>
              <a:t>   Green, Clean and Cheap</a:t>
            </a:r>
            <a:endParaRPr lang="en-GB" sz="56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sz="5600" b="1" dirty="0"/>
          </a:p>
          <a:p>
            <a:r>
              <a:rPr lang="en-GB" sz="6000" b="1" dirty="0"/>
              <a:t>We need the supply chain</a:t>
            </a:r>
          </a:p>
          <a:p>
            <a:pPr marL="0" indent="0">
              <a:buNone/>
            </a:pPr>
            <a:r>
              <a:rPr lang="en-GB" sz="6000" b="1" dirty="0">
                <a:solidFill>
                  <a:srgbClr val="00B050"/>
                </a:solidFill>
              </a:rPr>
              <a:t>	</a:t>
            </a:r>
            <a:r>
              <a:rPr lang="en-GB" sz="5700" b="1" dirty="0">
                <a:solidFill>
                  <a:srgbClr val="0070C0"/>
                </a:solidFill>
              </a:rPr>
              <a:t>Green Hydrogen chain is not working</a:t>
            </a:r>
          </a:p>
          <a:p>
            <a:pPr marL="0" indent="0">
              <a:buNone/>
            </a:pPr>
            <a:endParaRPr lang="en-GB" sz="6000" b="1" dirty="0"/>
          </a:p>
          <a:p>
            <a:r>
              <a:rPr lang="en-GB" sz="6000" b="1" dirty="0"/>
              <a:t>Let’s define the problems				 		</a:t>
            </a:r>
            <a:r>
              <a:rPr lang="en-GB" sz="5700" b="1" dirty="0">
                <a:solidFill>
                  <a:srgbClr val="FF0000"/>
                </a:solidFill>
              </a:rPr>
              <a:t>Answer is making profits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blue car parked in front of a black wall&#10;&#10;Description automatically generated">
            <a:extLst>
              <a:ext uri="{FF2B5EF4-FFF2-40B4-BE49-F238E27FC236}">
                <a16:creationId xmlns:a16="http://schemas.microsoft.com/office/drawing/2014/main" id="{39924620-06A7-BE0A-C4BD-2D99B6616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43" y="759332"/>
            <a:ext cx="3559557" cy="26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62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70514D-5967-8073-19B4-33F91D2E96F9}"/>
              </a:ext>
            </a:extLst>
          </p:cNvPr>
          <p:cNvSpPr txBox="1"/>
          <p:nvPr/>
        </p:nvSpPr>
        <p:spPr>
          <a:xfrm>
            <a:off x="224589" y="23883"/>
            <a:ext cx="11967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003399"/>
                </a:solidFill>
              </a:rPr>
              <a:t>GOVERNMENT HYDROGEN TURF WARS</a:t>
            </a:r>
            <a:endParaRPr lang="en-GB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3907A5-4B04-49E9-675B-C3379294649B}"/>
              </a:ext>
            </a:extLst>
          </p:cNvPr>
          <p:cNvSpPr txBox="1"/>
          <p:nvPr/>
        </p:nvSpPr>
        <p:spPr>
          <a:xfrm>
            <a:off x="1887814" y="854880"/>
            <a:ext cx="90368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						</a:t>
            </a:r>
            <a:r>
              <a:rPr lang="en-GB" sz="4000" b="1" dirty="0">
                <a:solidFill>
                  <a:srgbClr val="0070C0"/>
                </a:solidFill>
              </a:rPr>
              <a:t>Fossil CO</a:t>
            </a:r>
            <a:r>
              <a:rPr lang="en-GB" sz="4000" b="1" baseline="-25000" dirty="0">
                <a:solidFill>
                  <a:srgbClr val="0070C0"/>
                </a:solidFill>
              </a:rPr>
              <a:t>2</a:t>
            </a:r>
          </a:p>
          <a:p>
            <a:r>
              <a:rPr lang="en-GB" sz="4000" b="1" dirty="0">
                <a:solidFill>
                  <a:srgbClr val="FF0000"/>
                </a:solidFill>
              </a:rPr>
              <a:t>TRANSPORT				32%</a:t>
            </a:r>
          </a:p>
          <a:p>
            <a:endParaRPr lang="en-GB" sz="2000" b="1" dirty="0">
              <a:solidFill>
                <a:srgbClr val="FF0000"/>
              </a:solidFill>
            </a:endParaRPr>
          </a:p>
          <a:p>
            <a:r>
              <a:rPr lang="en-GB" sz="4000" b="1" dirty="0"/>
              <a:t>HEATING BUILDINGS		25%</a:t>
            </a:r>
          </a:p>
          <a:p>
            <a:endParaRPr lang="en-GB" sz="2000" b="1" dirty="0"/>
          </a:p>
          <a:p>
            <a:r>
              <a:rPr lang="en-GB" sz="4000" b="1" dirty="0"/>
              <a:t>GRID ELECTRICITY		21%</a:t>
            </a:r>
          </a:p>
          <a:p>
            <a:endParaRPr lang="en-GB" sz="2000" b="1" dirty="0"/>
          </a:p>
          <a:p>
            <a:r>
              <a:rPr lang="en-GB" sz="4000" b="1" dirty="0"/>
              <a:t>INDUSTRY </a:t>
            </a:r>
            <a:r>
              <a:rPr lang="en-GB" sz="4000" b="1" dirty="0">
                <a:solidFill>
                  <a:srgbClr val="FF0000"/>
                </a:solidFill>
              </a:rPr>
              <a:t>DESNZ</a:t>
            </a:r>
            <a:r>
              <a:rPr lang="en-GB" sz="4000" b="1" dirty="0"/>
              <a:t> 		14%</a:t>
            </a:r>
          </a:p>
          <a:p>
            <a:endParaRPr lang="en-GB" sz="2400" b="1" dirty="0"/>
          </a:p>
          <a:p>
            <a:r>
              <a:rPr lang="en-GB" sz="4000" b="1" dirty="0"/>
              <a:t>AGRICULTURE			8% </a:t>
            </a:r>
          </a:p>
          <a:p>
            <a:r>
              <a:rPr lang="en-GB" sz="2800" b="1" dirty="0"/>
              <a:t>					</a:t>
            </a:r>
            <a:r>
              <a:rPr lang="en-GB" sz="3600" b="1" dirty="0"/>
              <a:t>Ignore 10% imported  </a:t>
            </a:r>
            <a:r>
              <a:rPr lang="en-GB" sz="4000" b="1" dirty="0"/>
              <a:t>				</a:t>
            </a:r>
          </a:p>
        </p:txBody>
      </p:sp>
      <p:pic>
        <p:nvPicPr>
          <p:cNvPr id="2" name="Picture 1" descr="A double decker bus parked on the side of a street&#10;&#10;Description automatically generated with medium confidence">
            <a:extLst>
              <a:ext uri="{FF2B5EF4-FFF2-40B4-BE49-F238E27FC236}">
                <a16:creationId xmlns:a16="http://schemas.microsoft.com/office/drawing/2014/main" id="{AAE0CF63-9F4B-A2DD-0C19-93D7E9715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159" y="1667645"/>
            <a:ext cx="3464841" cy="25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3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54B1-EFF9-5EDF-53C8-F50456EE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821" y="209483"/>
            <a:ext cx="5796064" cy="1325563"/>
          </a:xfrm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rgbClr val="002060"/>
                </a:solidFill>
                <a:latin typeface="+mn-lt"/>
              </a:rPr>
              <a:t>IT IS WORSE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6DFC9-3B12-ABB1-49AD-13A8A556A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873902" cy="5413375"/>
          </a:xfrm>
        </p:spPr>
        <p:txBody>
          <a:bodyPr/>
          <a:lstStyle/>
          <a:p>
            <a:pPr marL="0" indent="0" algn="just">
              <a:lnSpc>
                <a:spcPts val="1700"/>
              </a:lnSpc>
              <a:buNone/>
            </a:pPr>
            <a:r>
              <a:rPr lang="en-GB" sz="4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Energy supplied	      TWh	percentage</a:t>
            </a:r>
          </a:p>
          <a:p>
            <a:pPr marL="0" indent="0" algn="just">
              <a:lnSpc>
                <a:spcPts val="1700"/>
              </a:lnSpc>
              <a:buNone/>
            </a:pPr>
            <a:endParaRPr lang="en-GB" sz="4400" b="1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buNone/>
            </a:pPr>
            <a:endParaRPr lang="en-GB" sz="4400" b="1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buNone/>
            </a:pPr>
            <a:r>
              <a:rPr lang="en-GB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GB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Electricity Grid		308			21%</a:t>
            </a:r>
          </a:p>
          <a:p>
            <a:pPr marL="0" indent="0" algn="just">
              <a:lnSpc>
                <a:spcPts val="1700"/>
              </a:lnSpc>
              <a:buNone/>
            </a:pPr>
            <a:endParaRPr lang="en-GB" sz="4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buNone/>
            </a:pPr>
            <a:r>
              <a:rPr lang="en-GB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ts val="1700"/>
              </a:lnSpc>
              <a:buNone/>
            </a:pPr>
            <a:r>
              <a:rPr lang="en-GB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2</a:t>
            </a:r>
            <a:r>
              <a:rPr lang="en-GB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Gas Grid				485			34%</a:t>
            </a:r>
          </a:p>
          <a:p>
            <a:pPr marL="0" indent="0" algn="just">
              <a:lnSpc>
                <a:spcPts val="1700"/>
              </a:lnSpc>
              <a:buNone/>
            </a:pPr>
            <a:endParaRPr lang="en-GB" sz="4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 algn="just">
              <a:lnSpc>
                <a:spcPts val="1700"/>
              </a:lnSpc>
              <a:buNone/>
            </a:pPr>
            <a:r>
              <a:rPr lang="en-GB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	</a:t>
            </a:r>
          </a:p>
          <a:p>
            <a:pPr marL="0" indent="0" algn="just">
              <a:lnSpc>
                <a:spcPts val="1700"/>
              </a:lnSpc>
              <a:buNone/>
            </a:pPr>
            <a:r>
              <a:rPr lang="en-GB" sz="4400" b="1" u="sng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3</a:t>
            </a:r>
            <a:r>
              <a:rPr lang="en-GB" sz="4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Petroleum	       		638			45%</a:t>
            </a:r>
          </a:p>
          <a:p>
            <a:pPr marL="0" indent="0" algn="just">
              <a:lnSpc>
                <a:spcPts val="1700"/>
              </a:lnSpc>
              <a:buNone/>
            </a:pPr>
            <a:r>
              <a:rPr lang="en-GB" sz="44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</a:t>
            </a:r>
          </a:p>
          <a:p>
            <a:pPr marL="0" indent="0" algn="just">
              <a:lnSpc>
                <a:spcPts val="1700"/>
              </a:lnSpc>
              <a:buNone/>
            </a:pPr>
            <a:r>
              <a:rPr lang="en-GB" sz="44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         </a:t>
            </a:r>
            <a:r>
              <a:rPr lang="en-GB" sz="4400" b="1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TOTAL         	     1431	            100%</a:t>
            </a:r>
          </a:p>
          <a:p>
            <a:pPr marL="0" indent="0" algn="just">
              <a:lnSpc>
                <a:spcPts val="1700"/>
              </a:lnSpc>
              <a:buNone/>
            </a:pPr>
            <a:endParaRPr lang="en-GB" sz="4400" b="1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73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E0CE5F-589B-96EA-A79C-FF4C403E9934}"/>
              </a:ext>
            </a:extLst>
          </p:cNvPr>
          <p:cNvSpPr txBox="1"/>
          <p:nvPr/>
        </p:nvSpPr>
        <p:spPr>
          <a:xfrm>
            <a:off x="459377" y="-52688"/>
            <a:ext cx="120178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dirty="0">
                <a:solidFill>
                  <a:srgbClr val="002060"/>
                </a:solidFill>
              </a:rPr>
              <a:t>ANOTHER GOVERNMENT ISSUE</a:t>
            </a:r>
            <a:endParaRPr lang="en-GB" sz="6600" dirty="0"/>
          </a:p>
        </p:txBody>
      </p:sp>
      <p:pic>
        <p:nvPicPr>
          <p:cNvPr id="6" name="Picture 6" descr="Image result for David Cameron pics">
            <a:extLst>
              <a:ext uri="{FF2B5EF4-FFF2-40B4-BE49-F238E27FC236}">
                <a16:creationId xmlns:a16="http://schemas.microsoft.com/office/drawing/2014/main" id="{6FC4D8BD-606F-F0DE-AF7D-5603DDD0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" y="890281"/>
            <a:ext cx="4975146" cy="364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B9F424D2-032A-95DB-C41B-FCAC57310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3929743"/>
            <a:ext cx="5355772" cy="348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332E32-3081-48C0-CF2E-B0E00388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18" y="1107996"/>
            <a:ext cx="5628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384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13859</TotalTime>
  <Words>774</Words>
  <Application>Microsoft Office PowerPoint</Application>
  <PresentationFormat>Widescreen</PresentationFormat>
  <Paragraphs>242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BREAKTHROUGH:  RENEWABLE ENERGY AT KEELE UNIVERSITY  Kevin Kendall  07903757389 HydrogenUnited.org  K Kendall, Low carbon integrated vehicles &amp; buildings   Mech Eng Adv (2024) </vt:lpstr>
      <vt:lpstr>PowerPoint Presentation</vt:lpstr>
      <vt:lpstr>PowerPoint Presentation</vt:lpstr>
      <vt:lpstr>ESSENTIAL IDEAS</vt:lpstr>
      <vt:lpstr>ESSENTIAL IDEAS</vt:lpstr>
      <vt:lpstr>PowerPoint Presentation</vt:lpstr>
      <vt:lpstr>PowerPoint Presentation</vt:lpstr>
      <vt:lpstr>IT IS WORSE</vt:lpstr>
      <vt:lpstr>PowerPoint Presentation</vt:lpstr>
      <vt:lpstr>PowerPoint Presentation</vt:lpstr>
      <vt:lpstr>PLANNED GRID EXPANSION £58bn</vt:lpstr>
      <vt:lpstr>PowerPoint Presentation</vt:lpstr>
      <vt:lpstr>TRY REFUELLING YOUR HYDROGEN CAR OFFSHORE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HYDROGEN HOW</dc:title>
  <dc:creator>Adelan User</dc:creator>
  <cp:lastModifiedBy>kevin kendall</cp:lastModifiedBy>
  <cp:revision>63</cp:revision>
  <dcterms:created xsi:type="dcterms:W3CDTF">2024-02-12T17:33:38Z</dcterms:created>
  <dcterms:modified xsi:type="dcterms:W3CDTF">2024-04-09T11:43:54Z</dcterms:modified>
</cp:coreProperties>
</file>