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6" r:id="rId5"/>
    <p:sldId id="264" r:id="rId6"/>
    <p:sldId id="315" r:id="rId7"/>
    <p:sldId id="273" r:id="rId8"/>
    <p:sldId id="263" r:id="rId9"/>
    <p:sldId id="261" r:id="rId10"/>
    <p:sldId id="45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941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4FB8-1D3A-DC0F-F947-F4802B631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3BB97-200E-79E0-3CA3-F85548A16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EB88A-5B97-B74F-7066-26A0B73F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7783E-8344-3905-59A4-566F6BED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C70D-725A-8167-8FFD-989F70A5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2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C689-BDD4-79B1-0E17-B8670884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D36FC-C226-005C-21D7-7CDA08BE0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60AE3-DDDA-886F-87C0-3F273E02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F888B-539A-111D-7E75-120DE750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E46BA-0F05-DCA3-3908-F7B589E0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8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68622-C142-07C5-907C-98FF0A094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A7CC7-2708-088E-A59E-D81D22842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FD8A6-65C1-A19C-A34B-69628FAC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C4073-2B83-7DC4-30D4-A04E3699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EE0EC-16D2-C59E-E358-D3A2A4DC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7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AD84-FBE2-34FD-8D16-30DC5AB2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840F5-A7FD-8E1B-2CFA-61BC5A85A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259C8-A989-FACB-E27B-FC0476A4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65FC4-C82C-54B5-6EAB-1260C947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ABC44-22F0-B27A-B5FD-EDF99060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5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D53C-409F-B4B9-26B3-E0AF80A4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E394D-963A-49E3-DDA6-E0865DE0D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09C8F-C925-E7E5-F1CE-FDB6F9D1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F4B29-3C3A-64A4-76AF-08265123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419EB-1C08-839F-36FB-75996A77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43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B5E-2EE0-CCBD-24D9-EDED7FF4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011C-7526-1E27-0E1F-59B746D72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6EFEB-4299-9FB7-0C1B-5907A6F9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AB048-2848-35C6-DED0-081C92AB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2B6D6-8CB2-71F3-F4AC-E8806F50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B6F69-635A-8EF4-5536-0CF4298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26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E0B70-4CBD-019F-55F6-0DD0569A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2769F-97F8-5F82-C39F-A93E464F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C9B2-E10B-1D8C-4F26-EA7106BED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9F9E0-0467-DC36-D020-01A180A90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D44C9-C438-52C4-EF28-7C78A4A06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96FAC-36E2-D04A-7018-26223C7A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2F96B-A5C7-2653-DAD1-58376FC8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F066B0-C11B-B57A-EC28-88AB2B05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2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E741-5282-54BC-6E1F-CAA8DD2E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33C85-886A-ABBC-1CA0-3B4B6DF8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D7AF2-1B3B-34B2-7C6B-0EF77460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F999F-9DBA-D682-3D0E-F686BCE0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5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8714B0-7795-85BB-46AD-630489D3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48315-88C7-598A-8AC1-79E3A828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CFD6C-73DC-C969-C903-181BB5DC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1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E948-CC29-2E1E-5F91-7D5A25AA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5D1A-2EC4-FD37-039C-8B61A41E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A4B3E-706B-C6E5-20A0-0130AA886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BB740-EB8C-77AA-F8DC-AFC3AC91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84C94-CD38-F4F6-DC32-D1BCF94C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789E2-384D-8027-67A4-A6EC6F5F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6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11B4-08BB-9C8B-1344-984D5C28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1C39C-9357-C4CC-936F-D5FE56383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765DA-C9A5-4AB3-50E8-FE958A669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ADA69-5DB1-BD89-C294-5646CF40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68C55-ABA0-0600-1419-B011D88C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345A3-ED45-2D7A-A5C1-E4166541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2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DB879-164C-4204-4E64-7E718577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8F95E-0EB1-54A0-5050-7BDD75FB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C3F30-E0AD-A393-18A8-9273B609E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BC7B-9AF2-4952-971A-2A91A65084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4DBE8-AA1B-C161-78D5-C2021D4E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C0254-20A3-9066-D8F8-B9AB7E4F2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31B9A-108C-424A-8FB2-453EE708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4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publishing.service.gov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B01D-26F5-6A1E-5C10-08F1AFCE6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9229" y="3679092"/>
            <a:ext cx="12910458" cy="2387600"/>
          </a:xfrm>
        </p:spPr>
        <p:txBody>
          <a:bodyPr>
            <a:normAutofit fontScale="90000"/>
          </a:bodyPr>
          <a:lstStyle/>
          <a:p>
            <a:r>
              <a:rPr lang="en-GB" sz="12800" b="1" dirty="0">
                <a:solidFill>
                  <a:srgbClr val="FF0000"/>
                </a:solidFill>
                <a:latin typeface="+mn-lt"/>
              </a:rPr>
              <a:t>WELCOME</a:t>
            </a:r>
            <a:br>
              <a:rPr lang="en-GB" sz="7200" b="1" dirty="0">
                <a:solidFill>
                  <a:srgbClr val="00B050"/>
                </a:solidFill>
                <a:latin typeface="+mn-lt"/>
              </a:rPr>
            </a:br>
            <a:r>
              <a:rPr lang="en-US" sz="7300" b="1" kern="0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SOLAR/WIND </a:t>
            </a:r>
            <a:r>
              <a:rPr lang="en-US" sz="7300" b="1" kern="0" dirty="0">
                <a:ln>
                  <a:noFill/>
                </a:ln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MIDLANDS GREEN HYDROGEN </a:t>
            </a:r>
            <a:r>
              <a:rPr lang="en-US" sz="7300" b="1" kern="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WORKSHOP</a:t>
            </a:r>
            <a:br>
              <a:rPr lang="en-GB" sz="1800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</a:br>
            <a:br>
              <a:rPr lang="en-GB" sz="7200" b="1" dirty="0">
                <a:solidFill>
                  <a:srgbClr val="00B050"/>
                </a:solidFill>
                <a:latin typeface="+mn-lt"/>
              </a:rPr>
            </a:br>
            <a:endParaRPr lang="en-GB" sz="7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090D9-2461-6DD1-2A51-3C2FC99B5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0432"/>
            <a:ext cx="9144000" cy="2711676"/>
          </a:xfrm>
        </p:spPr>
        <p:txBody>
          <a:bodyPr>
            <a:normAutofit/>
          </a:bodyPr>
          <a:lstStyle/>
          <a:p>
            <a:r>
              <a:rPr lang="en-GB" sz="6600" b="1" dirty="0"/>
              <a:t>Kevin Kendall</a:t>
            </a:r>
          </a:p>
          <a:p>
            <a:r>
              <a:rPr lang="en-GB" sz="6600" b="1" dirty="0"/>
              <a:t>HydrogenUnited.org</a:t>
            </a:r>
          </a:p>
        </p:txBody>
      </p:sp>
    </p:spTree>
    <p:extLst>
      <p:ext uri="{BB962C8B-B14F-4D97-AF65-F5344CB8AC3E}">
        <p14:creationId xmlns:p14="http://schemas.microsoft.com/office/powerpoint/2010/main" val="253894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09C7-3F42-6A6F-313D-D8F252A8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EDD0E-30CC-4503-6585-860665AE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1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26D6-6487-BD8B-FF5E-51C74EA7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92427"/>
            <a:ext cx="121920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FF0000"/>
                </a:solidFill>
                <a:latin typeface="+mn-lt"/>
              </a:rPr>
              <a:t>31</a:t>
            </a:r>
            <a:r>
              <a:rPr lang="en-GB" sz="8000" b="1" baseline="30000" dirty="0">
                <a:solidFill>
                  <a:srgbClr val="FF0000"/>
                </a:solidFill>
                <a:latin typeface="+mn-lt"/>
              </a:rPr>
              <a:t>st</a:t>
            </a:r>
            <a:r>
              <a:rPr lang="en-GB" sz="8000" b="1" dirty="0">
                <a:solidFill>
                  <a:srgbClr val="FF0000"/>
                </a:solidFill>
                <a:latin typeface="+mn-lt"/>
              </a:rPr>
              <a:t> Anniversary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16944-51BB-F4E8-DD36-CE9AF32E9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75769"/>
            <a:ext cx="12736286" cy="132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00B050"/>
                </a:solidFill>
              </a:rPr>
              <a:t>K Kendall, Economic Green Hydrogen for UK </a:t>
            </a:r>
            <a:r>
              <a:rPr lang="en-GB" sz="3600" b="1" dirty="0" err="1">
                <a:solidFill>
                  <a:srgbClr val="00B050"/>
                </a:solidFill>
              </a:rPr>
              <a:t>Refueling</a:t>
            </a:r>
            <a:r>
              <a:rPr lang="en-GB" sz="3600" b="1" dirty="0">
                <a:solidFill>
                  <a:srgbClr val="00B050"/>
                </a:solidFill>
              </a:rPr>
              <a:t> Stations and Buildings, Renewable Sustainable Energy ,2023 </a:t>
            </a:r>
          </a:p>
        </p:txBody>
      </p:sp>
      <p:pic>
        <p:nvPicPr>
          <p:cNvPr id="5" name="Picture 4" descr="A blue car parked in front of a black wall&#10;&#10;Description automatically generated">
            <a:extLst>
              <a:ext uri="{FF2B5EF4-FFF2-40B4-BE49-F238E27FC236}">
                <a16:creationId xmlns:a16="http://schemas.microsoft.com/office/drawing/2014/main" id="{46D5A75F-E1C0-1918-6B97-03AFC17BB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93" y="1517989"/>
            <a:ext cx="6154463" cy="4357780"/>
          </a:xfrm>
          <a:prstGeom prst="rect">
            <a:avLst/>
          </a:prstGeom>
        </p:spPr>
      </p:pic>
      <p:pic>
        <p:nvPicPr>
          <p:cNvPr id="6" name="Picture 5" descr="A person standing next to a white van&#10;&#10;Description automatically generated with medium confidence">
            <a:extLst>
              <a:ext uri="{FF2B5EF4-FFF2-40B4-BE49-F238E27FC236}">
                <a16:creationId xmlns:a16="http://schemas.microsoft.com/office/drawing/2014/main" id="{B6502E50-7EA8-D30C-893C-0C38B2EC2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1871" r="4128" b="-1"/>
          <a:stretch/>
        </p:blipFill>
        <p:spPr bwMode="auto">
          <a:xfrm>
            <a:off x="0" y="1517989"/>
            <a:ext cx="5923953" cy="435778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1FDCC-8196-FA2F-9C9E-C9B358D998E6}"/>
              </a:ext>
            </a:extLst>
          </p:cNvPr>
          <p:cNvSpPr txBox="1"/>
          <p:nvPr/>
        </p:nvSpPr>
        <p:spPr>
          <a:xfrm>
            <a:off x="113584" y="4585731"/>
            <a:ext cx="57280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FIRST UK GREEN HYDROGEN STATION 2008</a:t>
            </a:r>
          </a:p>
        </p:txBody>
      </p:sp>
    </p:spTree>
    <p:extLst>
      <p:ext uri="{BB962C8B-B14F-4D97-AF65-F5344CB8AC3E}">
        <p14:creationId xmlns:p14="http://schemas.microsoft.com/office/powerpoint/2010/main" val="386011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7E1724-66E7-E44C-A12B-836F08C8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769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+mn-lt"/>
              </a:rPr>
              <a:t>MIDLANDS ENERGY CRISIS</a:t>
            </a:r>
            <a:br>
              <a:rPr lang="en-GB" sz="8000" b="1" dirty="0">
                <a:solidFill>
                  <a:srgbClr val="FF0000"/>
                </a:solidFill>
                <a:latin typeface="+mn-lt"/>
              </a:rPr>
            </a:br>
            <a:r>
              <a:rPr lang="en-GB" sz="2700" b="1" dirty="0">
                <a:latin typeface="+mn-lt"/>
                <a:hlinkClick r:id="rId2"/>
              </a:rPr>
              <a:t>https://assets.publishing.service.gov.uk</a:t>
            </a:r>
            <a:r>
              <a:rPr lang="en-GB" sz="2700" b="1" dirty="0">
                <a:latin typeface="+mn-lt"/>
              </a:rPr>
              <a:t>    2021</a:t>
            </a:r>
            <a:br>
              <a:rPr lang="en-GB" sz="8000" b="1" dirty="0">
                <a:solidFill>
                  <a:srgbClr val="FF0000"/>
                </a:solidFill>
                <a:latin typeface="+mn-lt"/>
              </a:rPr>
            </a:br>
            <a:r>
              <a:rPr lang="en-GB" sz="4900" b="1" dirty="0">
                <a:solidFill>
                  <a:srgbClr val="FF0000"/>
                </a:solidFill>
                <a:latin typeface="+mn-lt"/>
              </a:rPr>
              <a:t> </a:t>
            </a:r>
            <a:br>
              <a:rPr lang="en-GB" sz="4900" b="1" dirty="0">
                <a:solidFill>
                  <a:srgbClr val="FF0000"/>
                </a:solidFill>
                <a:latin typeface="+mn-lt"/>
              </a:rPr>
            </a:br>
            <a:r>
              <a:rPr lang="en-GB" sz="4900" b="1" dirty="0">
                <a:solidFill>
                  <a:srgbClr val="002060"/>
                </a:solidFill>
                <a:latin typeface="+mn-lt"/>
              </a:rPr>
              <a:t>renewable energy in England regions</a:t>
            </a:r>
            <a:endParaRPr lang="en-GB" sz="80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49E16F-E05A-9B18-7D53-6ADA3F21D97E}"/>
              </a:ext>
            </a:extLst>
          </p:cNvPr>
          <p:cNvGrpSpPr/>
          <p:nvPr/>
        </p:nvGrpSpPr>
        <p:grpSpPr>
          <a:xfrm>
            <a:off x="653935" y="2716205"/>
            <a:ext cx="11654590" cy="3950601"/>
            <a:chOff x="2367888" y="1750061"/>
            <a:chExt cx="8055397" cy="19539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997C81-FF81-102B-B812-BBE78E5AA436}"/>
                </a:ext>
              </a:extLst>
            </p:cNvPr>
            <p:cNvCxnSpPr>
              <a:cxnSpLocks/>
            </p:cNvCxnSpPr>
            <p:nvPr/>
          </p:nvCxnSpPr>
          <p:spPr>
            <a:xfrm>
              <a:off x="4222242" y="1847850"/>
              <a:ext cx="9525" cy="15811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163915-BCDF-6F44-70CA-7FBEF0432094}"/>
                </a:ext>
              </a:extLst>
            </p:cNvPr>
            <p:cNvCxnSpPr>
              <a:cxnSpLocks/>
            </p:cNvCxnSpPr>
            <p:nvPr/>
          </p:nvCxnSpPr>
          <p:spPr>
            <a:xfrm>
              <a:off x="4221607" y="3416935"/>
              <a:ext cx="4695825" cy="9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A7435375-DDD0-0F27-0B97-0940232A8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190" y="3218215"/>
              <a:ext cx="661709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  0	</a:t>
              </a:r>
              <a:r>
                <a:rPr lang="en-US" altLang="en-US" sz="2400" b="1" dirty="0"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</a:t>
              </a: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1	           2            3	   4	     5</a:t>
              </a:r>
              <a:r>
                <a:rPr lang="en-US" altLang="en-US" sz="2400" b="1" dirty="0"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     </a:t>
              </a: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6        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GW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28F0F374-2CBE-28E0-C9F9-FE66B7BD9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888" y="1750061"/>
              <a:ext cx="1891819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Yorks &amp; Humber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   East England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       South East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      South West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  East Midlands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      North West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       North East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</a:t>
              </a: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West Midlands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 Unicode MS" charset="0"/>
                  <a:cs typeface="Times New Roman" panose="02020603050405020304" pitchFamily="18" charset="0"/>
                </a:rPr>
                <a:t>                 London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5F3BC5-2D4F-B353-8936-C8AA14DC52CB}"/>
                </a:ext>
              </a:extLst>
            </p:cNvPr>
            <p:cNvSpPr>
              <a:spLocks/>
            </p:cNvSpPr>
            <p:nvPr/>
          </p:nvSpPr>
          <p:spPr>
            <a:xfrm>
              <a:off x="4250817" y="3274060"/>
              <a:ext cx="352425" cy="9525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CA490D-2E1E-5861-22F4-632F9CAA37C0}"/>
                </a:ext>
              </a:extLst>
            </p:cNvPr>
            <p:cNvSpPr>
              <a:spLocks/>
            </p:cNvSpPr>
            <p:nvPr/>
          </p:nvSpPr>
          <p:spPr>
            <a:xfrm>
              <a:off x="4231767" y="3079115"/>
              <a:ext cx="771525" cy="85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5F99FB-0976-FC28-A53B-8D83EE68461E}"/>
                </a:ext>
              </a:extLst>
            </p:cNvPr>
            <p:cNvSpPr>
              <a:spLocks/>
            </p:cNvSpPr>
            <p:nvPr/>
          </p:nvSpPr>
          <p:spPr>
            <a:xfrm>
              <a:off x="4259707" y="2368550"/>
              <a:ext cx="2752725" cy="857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7C0CEF-A9AA-5F7C-CF9C-2E3B22EC79FA}"/>
                </a:ext>
              </a:extLst>
            </p:cNvPr>
            <p:cNvSpPr>
              <a:spLocks/>
            </p:cNvSpPr>
            <p:nvPr/>
          </p:nvSpPr>
          <p:spPr>
            <a:xfrm>
              <a:off x="4241292" y="2192655"/>
              <a:ext cx="3133725" cy="857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86FC1A-E4CC-13DC-B0C3-849C956BCE37}"/>
                </a:ext>
              </a:extLst>
            </p:cNvPr>
            <p:cNvSpPr>
              <a:spLocks/>
            </p:cNvSpPr>
            <p:nvPr/>
          </p:nvSpPr>
          <p:spPr>
            <a:xfrm>
              <a:off x="4250182" y="2017395"/>
              <a:ext cx="4391025" cy="857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D7367E-BF60-F14E-4521-0E4694A3DFE0}"/>
                </a:ext>
              </a:extLst>
            </p:cNvPr>
            <p:cNvSpPr>
              <a:spLocks/>
            </p:cNvSpPr>
            <p:nvPr/>
          </p:nvSpPr>
          <p:spPr>
            <a:xfrm>
              <a:off x="4241292" y="1842135"/>
              <a:ext cx="4438650" cy="857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D80431-9F6B-544C-F0E6-6FA2111471BB}"/>
                </a:ext>
              </a:extLst>
            </p:cNvPr>
            <p:cNvSpPr>
              <a:spLocks/>
            </p:cNvSpPr>
            <p:nvPr/>
          </p:nvSpPr>
          <p:spPr>
            <a:xfrm>
              <a:off x="4250817" y="2543810"/>
              <a:ext cx="2495550" cy="857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DC2E6E-B00C-BB5F-1A0B-184FB7D46CE7}"/>
                </a:ext>
              </a:extLst>
            </p:cNvPr>
            <p:cNvSpPr>
              <a:spLocks/>
            </p:cNvSpPr>
            <p:nvPr/>
          </p:nvSpPr>
          <p:spPr>
            <a:xfrm>
              <a:off x="4241292" y="2719070"/>
              <a:ext cx="2476500" cy="857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D39EBD-501B-40E9-60EA-F7C110AC76EE}"/>
                </a:ext>
              </a:extLst>
            </p:cNvPr>
            <p:cNvSpPr>
              <a:spLocks/>
            </p:cNvSpPr>
            <p:nvPr/>
          </p:nvSpPr>
          <p:spPr>
            <a:xfrm>
              <a:off x="4241292" y="2903855"/>
              <a:ext cx="1038225" cy="76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2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6915-A2EE-A0E4-5517-F35D1343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17" y="312174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MIDLANDS HAS BIGGEST UK HYDROGEN STATION</a:t>
            </a:r>
            <a:br>
              <a:rPr lang="en-GB" b="1" dirty="0">
                <a:solidFill>
                  <a:srgbClr val="002060"/>
                </a:solidFill>
                <a:latin typeface="+mn-lt"/>
              </a:rPr>
            </a:br>
            <a:br>
              <a:rPr lang="en-GB" b="1" dirty="0">
                <a:solidFill>
                  <a:srgbClr val="002060"/>
                </a:solidFill>
                <a:latin typeface="+mn-lt"/>
              </a:rPr>
            </a:br>
            <a:br>
              <a:rPr lang="en-GB" b="1" dirty="0">
                <a:solidFill>
                  <a:srgbClr val="002060"/>
                </a:solidFill>
                <a:latin typeface="+mn-lt"/>
              </a:rPr>
            </a:br>
            <a:br>
              <a:rPr lang="en-GB" b="1" dirty="0">
                <a:solidFill>
                  <a:srgbClr val="002060"/>
                </a:solidFill>
                <a:latin typeface="+mn-lt"/>
              </a:rPr>
            </a:br>
            <a:br>
              <a:rPr lang="en-GB" b="1" dirty="0">
                <a:solidFill>
                  <a:srgbClr val="002060"/>
                </a:solidFill>
                <a:latin typeface="+mn-lt"/>
              </a:rPr>
            </a:br>
            <a:br>
              <a:rPr lang="en-GB" b="1" dirty="0">
                <a:solidFill>
                  <a:srgbClr val="002060"/>
                </a:solidFill>
                <a:latin typeface="+mn-lt"/>
              </a:rPr>
            </a:br>
            <a:br>
              <a:rPr lang="en-GB" b="1" dirty="0">
                <a:solidFill>
                  <a:srgbClr val="002060"/>
                </a:solidFill>
                <a:latin typeface="+mn-lt"/>
              </a:rPr>
            </a:br>
            <a:br>
              <a:rPr lang="en-GB" b="1" dirty="0">
                <a:solidFill>
                  <a:srgbClr val="00B050"/>
                </a:solidFill>
                <a:latin typeface="+mn-lt"/>
              </a:rPr>
            </a:br>
            <a:r>
              <a:rPr lang="en-GB" b="1" dirty="0">
                <a:solidFill>
                  <a:srgbClr val="00B050"/>
                </a:solidFill>
                <a:latin typeface="+mn-lt"/>
              </a:rPr>
              <a:t>MIDLANDS IS UK TOP FOR HYDROGEN BUSES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7BF9E3-6DFF-B9A4-2824-F7C3335C7B6B}"/>
              </a:ext>
            </a:extLst>
          </p:cNvPr>
          <p:cNvSpPr txBox="1">
            <a:spLocks/>
          </p:cNvSpPr>
          <p:nvPr/>
        </p:nvSpPr>
        <p:spPr>
          <a:xfrm>
            <a:off x="1729046" y="0"/>
            <a:ext cx="9376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>
                <a:solidFill>
                  <a:srgbClr val="FF0000"/>
                </a:solidFill>
                <a:latin typeface="+mn-lt"/>
              </a:rPr>
              <a:t>WEST MIDLANDS GOOD</a:t>
            </a:r>
          </a:p>
        </p:txBody>
      </p:sp>
      <p:pic>
        <p:nvPicPr>
          <p:cNvPr id="3" name="Picture 2" descr="A blue car parked in front of a black wall&#10;&#10;Description automatically generated">
            <a:extLst>
              <a:ext uri="{FF2B5EF4-FFF2-40B4-BE49-F238E27FC236}">
                <a16:creationId xmlns:a16="http://schemas.microsoft.com/office/drawing/2014/main" id="{1A676150-A5BA-F274-680B-185889F9F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6" y="2046791"/>
            <a:ext cx="5492174" cy="3475469"/>
          </a:xfrm>
          <a:prstGeom prst="rect">
            <a:avLst/>
          </a:prstGeom>
        </p:spPr>
      </p:pic>
      <p:pic>
        <p:nvPicPr>
          <p:cNvPr id="6" name="Picture 5" descr="A double decker bus parked on the side of a street&#10;&#10;Description automatically generated with medium confidence">
            <a:extLst>
              <a:ext uri="{FF2B5EF4-FFF2-40B4-BE49-F238E27FC236}">
                <a16:creationId xmlns:a16="http://schemas.microsoft.com/office/drawing/2014/main" id="{24112DBC-FFAF-05B2-40CF-CACFD7F45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84" y="2046791"/>
            <a:ext cx="5110499" cy="34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0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6770F4-B224-5017-1FC1-24565EB9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17840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8800" b="1" dirty="0">
                <a:solidFill>
                  <a:srgbClr val="FF0000"/>
                </a:solidFill>
                <a:latin typeface="+mn-lt"/>
              </a:rPr>
              <a:t>WEST MIDLANDS BAD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CAE626-47F5-E954-D937-0437F5E384DC}"/>
              </a:ext>
            </a:extLst>
          </p:cNvPr>
          <p:cNvSpPr txBox="1">
            <a:spLocks/>
          </p:cNvSpPr>
          <p:nvPr/>
        </p:nvSpPr>
        <p:spPr>
          <a:xfrm>
            <a:off x="0" y="1942842"/>
            <a:ext cx="12192000" cy="550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+mn-lt"/>
              </a:rPr>
              <a:t>UK only has 4 stations operating: CHINA has 350</a:t>
            </a:r>
          </a:p>
          <a:p>
            <a:endParaRPr lang="en-GB" b="1" dirty="0">
              <a:solidFill>
                <a:srgbClr val="002060"/>
              </a:solidFill>
              <a:latin typeface="+mn-lt"/>
            </a:endParaRPr>
          </a:p>
          <a:p>
            <a:endParaRPr lang="en-GB" b="1" dirty="0">
              <a:solidFill>
                <a:srgbClr val="002060"/>
              </a:solidFill>
              <a:latin typeface="+mn-lt"/>
            </a:endParaRPr>
          </a:p>
          <a:p>
            <a:endParaRPr lang="en-GB" b="1" dirty="0">
              <a:solidFill>
                <a:srgbClr val="002060"/>
              </a:solidFill>
              <a:latin typeface="+mn-lt"/>
            </a:endParaRPr>
          </a:p>
          <a:p>
            <a:endParaRPr lang="en-GB" b="1" dirty="0">
              <a:solidFill>
                <a:srgbClr val="002060"/>
              </a:solidFill>
              <a:latin typeface="+mn-lt"/>
            </a:endParaRPr>
          </a:p>
          <a:p>
            <a:endParaRPr lang="en-GB" b="1" dirty="0">
              <a:solidFill>
                <a:srgbClr val="002060"/>
              </a:solidFill>
              <a:latin typeface="+mn-lt"/>
            </a:endParaRPr>
          </a:p>
          <a:p>
            <a:endParaRPr lang="en-GB" b="1" dirty="0">
              <a:solidFill>
                <a:srgbClr val="002060"/>
              </a:solidFill>
              <a:latin typeface="+mn-lt"/>
            </a:endParaRPr>
          </a:p>
          <a:p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r>
              <a:rPr lang="en-GB" sz="4400" b="1" dirty="0">
                <a:solidFill>
                  <a:srgbClr val="00B050"/>
                </a:solidFill>
                <a:latin typeface="+mn-lt"/>
              </a:rPr>
              <a:t>MIDLANDS hydrogen is not ECONOMIC nor GREEN</a:t>
            </a:r>
          </a:p>
          <a:p>
            <a:endParaRPr lang="en-GB" sz="4400" b="1" dirty="0">
              <a:solidFill>
                <a:srgbClr val="FF0000"/>
              </a:solidFill>
              <a:latin typeface="+mn-lt"/>
            </a:endParaRPr>
          </a:p>
          <a:p>
            <a:endParaRPr lang="en-GB" sz="4400" b="1" dirty="0">
              <a:latin typeface="+mn-lt"/>
            </a:endParaRPr>
          </a:p>
          <a:p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9ACF39-1E6A-FB6A-A073-148236134B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39" y="2341850"/>
            <a:ext cx="4605251" cy="2826327"/>
          </a:xfrm>
          <a:prstGeom prst="rect">
            <a:avLst/>
          </a:prstGeom>
        </p:spPr>
      </p:pic>
      <p:pic>
        <p:nvPicPr>
          <p:cNvPr id="3" name="Picture 2" descr="A picture containing sky, outdoor, smoke&#10;&#10;Description automatically generated">
            <a:extLst>
              <a:ext uri="{FF2B5EF4-FFF2-40B4-BE49-F238E27FC236}">
                <a16:creationId xmlns:a16="http://schemas.microsoft.com/office/drawing/2014/main" id="{762A78E2-8919-9E65-6E0A-AC3128118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13905" y="2733119"/>
            <a:ext cx="2878542" cy="2096004"/>
          </a:xfrm>
          <a:prstGeom prst="rect">
            <a:avLst/>
          </a:prstGeom>
        </p:spPr>
      </p:pic>
      <p:pic>
        <p:nvPicPr>
          <p:cNvPr id="8" name="Picture 7" descr="A blue car parked in front of a black wall&#10;&#10;Description automatically generated">
            <a:extLst>
              <a:ext uri="{FF2B5EF4-FFF2-40B4-BE49-F238E27FC236}">
                <a16:creationId xmlns:a16="http://schemas.microsoft.com/office/drawing/2014/main" id="{92B7E9AC-7F27-1BC9-0BB1-BE4D282EF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04"/>
            <a:ext cx="4466355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7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FA422D-A9F3-40A1-945F-6E87D9C014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4" y="785216"/>
            <a:ext cx="5509260" cy="36941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45">
            <a:extLst>
              <a:ext uri="{FF2B5EF4-FFF2-40B4-BE49-F238E27FC236}">
                <a16:creationId xmlns:a16="http://schemas.microsoft.com/office/drawing/2014/main" id="{ECF5F939-7354-48EC-ADC8-E8151563E5F3}"/>
              </a:ext>
            </a:extLst>
          </p:cNvPr>
          <p:cNvSpPr txBox="1"/>
          <p:nvPr/>
        </p:nvSpPr>
        <p:spPr>
          <a:xfrm>
            <a:off x="1149546" y="1835569"/>
            <a:ext cx="1386840" cy="3886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 FACTORY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246">
            <a:extLst>
              <a:ext uri="{FF2B5EF4-FFF2-40B4-BE49-F238E27FC236}">
                <a16:creationId xmlns:a16="http://schemas.microsoft.com/office/drawing/2014/main" id="{CAFE357C-89F1-4478-B8BC-B09962660761}"/>
              </a:ext>
            </a:extLst>
          </p:cNvPr>
          <p:cNvSpPr txBox="1"/>
          <p:nvPr/>
        </p:nvSpPr>
        <p:spPr>
          <a:xfrm>
            <a:off x="2095278" y="3057757"/>
            <a:ext cx="1508760" cy="3886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FUEL CELL LINE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247">
            <a:extLst>
              <a:ext uri="{FF2B5EF4-FFF2-40B4-BE49-F238E27FC236}">
                <a16:creationId xmlns:a16="http://schemas.microsoft.com/office/drawing/2014/main" id="{87935D99-9500-4C04-906C-D77A380783EB}"/>
              </a:ext>
            </a:extLst>
          </p:cNvPr>
          <p:cNvSpPr txBox="1"/>
          <p:nvPr/>
        </p:nvSpPr>
        <p:spPr>
          <a:xfrm>
            <a:off x="3325908" y="3720473"/>
            <a:ext cx="556260" cy="3886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LAB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2D7131-FC7A-4001-BF56-FE2468C8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8" y="4479395"/>
            <a:ext cx="5222035" cy="2572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BB36E-3C62-415B-8FB1-B3AB235E8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295" y="513567"/>
            <a:ext cx="7149298" cy="426375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E7617FB3-2E0B-4959-97E0-19CA9A4BD3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481" b="32593"/>
          <a:stretch>
            <a:fillRect/>
          </a:stretch>
        </p:blipFill>
        <p:spPr>
          <a:xfrm>
            <a:off x="5525083" y="4505669"/>
            <a:ext cx="7128510" cy="25088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E9F3C2-AB06-4EC0-9B2B-C9434931C1D7}"/>
              </a:ext>
            </a:extLst>
          </p:cNvPr>
          <p:cNvSpPr txBox="1"/>
          <p:nvPr/>
        </p:nvSpPr>
        <p:spPr>
          <a:xfrm>
            <a:off x="1484563" y="15774"/>
            <a:ext cx="1084598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</a:rPr>
              <a:t>PROGRESS ON YUNFU INDUSTRY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8F418-3795-4365-A139-796B7115F426}"/>
              </a:ext>
            </a:extLst>
          </p:cNvPr>
          <p:cNvSpPr txBox="1"/>
          <p:nvPr/>
        </p:nvSpPr>
        <p:spPr>
          <a:xfrm>
            <a:off x="5790975" y="1021398"/>
            <a:ext cx="13117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2DE77-6694-4C6F-A7EB-A20B34B90B29}"/>
              </a:ext>
            </a:extLst>
          </p:cNvPr>
          <p:cNvSpPr txBox="1"/>
          <p:nvPr/>
        </p:nvSpPr>
        <p:spPr>
          <a:xfrm>
            <a:off x="5790974" y="4722331"/>
            <a:ext cx="13117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92206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07AF4A-C3F4-412E-A195-10A6AFD80D26}"/>
              </a:ext>
            </a:extLst>
          </p:cNvPr>
          <p:cNvSpPr txBox="1"/>
          <p:nvPr/>
        </p:nvSpPr>
        <p:spPr>
          <a:xfrm>
            <a:off x="-688157" y="0"/>
            <a:ext cx="129807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                FUEL CELL DELIVERY TRUCKS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AC62E68C-FC19-4706-A3D9-38AA063876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182" b="25937"/>
          <a:stretch>
            <a:fillRect/>
          </a:stretch>
        </p:blipFill>
        <p:spPr>
          <a:xfrm>
            <a:off x="1914347" y="2767813"/>
            <a:ext cx="8363305" cy="3373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C59F0-50B9-411A-ABF0-3AC423B3B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50" y="-463628"/>
            <a:ext cx="9008774" cy="44547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40C8FA-D666-4DD6-94FC-BC5C6BFF4639}"/>
              </a:ext>
            </a:extLst>
          </p:cNvPr>
          <p:cNvSpPr/>
          <p:nvPr/>
        </p:nvSpPr>
        <p:spPr>
          <a:xfrm>
            <a:off x="897255" y="6188488"/>
            <a:ext cx="10612582" cy="4968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eaLnBrk="0" hangingPunct="0"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</a:pP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BroadOcean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is collaborating with Synergy to build 30kW Ballard trucks</a:t>
            </a:r>
          </a:p>
        </p:txBody>
      </p:sp>
    </p:spTree>
    <p:extLst>
      <p:ext uri="{BB962C8B-B14F-4D97-AF65-F5344CB8AC3E}">
        <p14:creationId xmlns:p14="http://schemas.microsoft.com/office/powerpoint/2010/main" val="425715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FBC10-8578-44B8-BE89-80E1690BB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84" y="0"/>
            <a:ext cx="12440575" cy="8687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4A3FF0-4EF1-4397-8B47-5D2F5CBEC396}"/>
              </a:ext>
            </a:extLst>
          </p:cNvPr>
          <p:cNvSpPr txBox="1"/>
          <p:nvPr/>
        </p:nvSpPr>
        <p:spPr>
          <a:xfrm>
            <a:off x="-120984" y="-21266"/>
            <a:ext cx="41843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YUNFU industry park</a:t>
            </a:r>
          </a:p>
        </p:txBody>
      </p:sp>
    </p:spTree>
    <p:extLst>
      <p:ext uri="{BB962C8B-B14F-4D97-AF65-F5344CB8AC3E}">
        <p14:creationId xmlns:p14="http://schemas.microsoft.com/office/powerpoint/2010/main" val="69135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6A87F-6899-49C9-A0EE-BF40EFB5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90671"/>
            <a:ext cx="12301378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SCOTLAND </a:t>
            </a:r>
            <a:r>
              <a:rPr lang="en-US" sz="5400" b="1" dirty="0">
                <a:solidFill>
                  <a:srgbClr val="002060"/>
                </a:solidFill>
                <a:latin typeface="+mn-lt"/>
              </a:rPr>
              <a:t>IS MUCH GREENER</a:t>
            </a:r>
            <a:r>
              <a:rPr lang="en-US" sz="5400" b="1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THAN ENGLAND</a:t>
            </a:r>
          </a:p>
        </p:txBody>
      </p:sp>
      <p:pic>
        <p:nvPicPr>
          <p:cNvPr id="7" name="Picture 6" descr="A graph showing the cost of electricity&#10;&#10;Description automatically generated">
            <a:extLst>
              <a:ext uri="{FF2B5EF4-FFF2-40B4-BE49-F238E27FC236}">
                <a16:creationId xmlns:a16="http://schemas.microsoft.com/office/drawing/2014/main" id="{9DF2FEC1-DC2F-CF75-E0D2-30585778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9" y="918427"/>
            <a:ext cx="10291156" cy="6406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247317-5709-CD05-16F2-116406BDBAC7}"/>
              </a:ext>
            </a:extLst>
          </p:cNvPr>
          <p:cNvSpPr txBox="1"/>
          <p:nvPr/>
        </p:nvSpPr>
        <p:spPr>
          <a:xfrm>
            <a:off x="1662545" y="6256263"/>
            <a:ext cx="827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2005					  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9E8F4-CFEF-413E-EE3B-E277837D4BEC}"/>
              </a:ext>
            </a:extLst>
          </p:cNvPr>
          <p:cNvSpPr txBox="1"/>
          <p:nvPr/>
        </p:nvSpPr>
        <p:spPr>
          <a:xfrm>
            <a:off x="5237018" y="4796081"/>
            <a:ext cx="34913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ENGLAND      43%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728836-76C0-9AF1-6C86-327678AE1C29}"/>
              </a:ext>
            </a:extLst>
          </p:cNvPr>
          <p:cNvSpPr/>
          <p:nvPr/>
        </p:nvSpPr>
        <p:spPr>
          <a:xfrm>
            <a:off x="1147156" y="1064029"/>
            <a:ext cx="5303520" cy="236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AD83FF-9270-B0E9-244F-CF6BB9580BAD}"/>
              </a:ext>
            </a:extLst>
          </p:cNvPr>
          <p:cNvSpPr/>
          <p:nvPr/>
        </p:nvSpPr>
        <p:spPr>
          <a:xfrm>
            <a:off x="5852160" y="918427"/>
            <a:ext cx="5469775" cy="1542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B3EA9-15D6-1367-4C0B-25C440EEABD7}"/>
              </a:ext>
            </a:extLst>
          </p:cNvPr>
          <p:cNvSpPr txBox="1"/>
          <p:nvPr/>
        </p:nvSpPr>
        <p:spPr>
          <a:xfrm>
            <a:off x="4588625" y="2004907"/>
            <a:ext cx="44223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SCOTLAND           100%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D0DF1E-D1B4-7EB5-5252-E8702F65D42B}"/>
              </a:ext>
            </a:extLst>
          </p:cNvPr>
          <p:cNvSpPr/>
          <p:nvPr/>
        </p:nvSpPr>
        <p:spPr>
          <a:xfrm>
            <a:off x="7099068" y="2077385"/>
            <a:ext cx="631768" cy="5320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C4DFD0-5442-E6A6-3ED7-72DA9F21A031}"/>
              </a:ext>
            </a:extLst>
          </p:cNvPr>
          <p:cNvSpPr/>
          <p:nvPr/>
        </p:nvSpPr>
        <p:spPr>
          <a:xfrm>
            <a:off x="7215447" y="4920237"/>
            <a:ext cx="448886" cy="4028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B3BF4B-3456-5B23-257B-B2462AA99868}"/>
              </a:ext>
            </a:extLst>
          </p:cNvPr>
          <p:cNvSpPr/>
          <p:nvPr/>
        </p:nvSpPr>
        <p:spPr>
          <a:xfrm>
            <a:off x="870065" y="3225339"/>
            <a:ext cx="4250575" cy="1336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6AC623-C1FD-4884-891C-CE12A8E26134}"/>
              </a:ext>
            </a:extLst>
          </p:cNvPr>
          <p:cNvSpPr/>
          <p:nvPr/>
        </p:nvSpPr>
        <p:spPr>
          <a:xfrm>
            <a:off x="7664333" y="2793076"/>
            <a:ext cx="3491345" cy="1336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4A970-2AC3-3C39-9767-C07309046A48}"/>
              </a:ext>
            </a:extLst>
          </p:cNvPr>
          <p:cNvSpPr/>
          <p:nvPr/>
        </p:nvSpPr>
        <p:spPr>
          <a:xfrm>
            <a:off x="7641892" y="5391552"/>
            <a:ext cx="3330909" cy="96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8F3A9-4885-6213-B725-201575036D79}"/>
              </a:ext>
            </a:extLst>
          </p:cNvPr>
          <p:cNvSpPr/>
          <p:nvPr/>
        </p:nvSpPr>
        <p:spPr>
          <a:xfrm>
            <a:off x="1812175" y="5719156"/>
            <a:ext cx="84789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8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CACC-099B-49F0-25BE-F63D5BC8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409714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002060"/>
                </a:solidFill>
                <a:latin typeface="+mn-lt"/>
              </a:rPr>
              <a:t>WE NEED TO FIX THESE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CE99B-20E9-FDB2-7B65-CE070759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39" y="1476822"/>
            <a:ext cx="11529333" cy="57290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400" b="1" dirty="0"/>
              <a:t>THIS SESSION</a:t>
            </a:r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   Mark ORMEROD, Keele University going Green</a:t>
            </a:r>
          </a:p>
          <a:p>
            <a:pPr marL="0" indent="0">
              <a:buNone/>
            </a:pPr>
            <a:endParaRPr lang="en-GB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rgbClr val="0070C0"/>
                </a:solidFill>
              </a:rPr>
              <a:t>   Ali Murat SOYDAN, Solar/Wind in Europe (MK)</a:t>
            </a:r>
          </a:p>
          <a:p>
            <a:pPr marL="0" indent="0">
              <a:buNone/>
            </a:pPr>
            <a:endParaRPr lang="en-GB" sz="4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rgbClr val="00B050"/>
                </a:solidFill>
              </a:rPr>
              <a:t>   Kevin Kendall, Hydrogen for Vehicles &amp; Buildings</a:t>
            </a:r>
          </a:p>
          <a:p>
            <a:pPr marL="0" indent="0">
              <a:buNone/>
            </a:pPr>
            <a:r>
              <a:rPr lang="en-GB" sz="4400" b="1" dirty="0">
                <a:solidFill>
                  <a:srgbClr val="002060"/>
                </a:solidFill>
              </a:rPr>
              <a:t>  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62750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12999</TotalTime>
  <Words>247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WELCOME SOLAR/WIND MIDLANDS GREEN HYDROGEN WORKSHOP  </vt:lpstr>
      <vt:lpstr>MIDLANDS ENERGY CRISIS https://assets.publishing.service.gov.uk    2021   renewable energy in England regions</vt:lpstr>
      <vt:lpstr>MIDLANDS HAS BIGGEST UK HYDROGEN STATION        MIDLANDS IS UK TOP FOR HYDROGEN BUSES</vt:lpstr>
      <vt:lpstr>WEST MIDLANDS BAD</vt:lpstr>
      <vt:lpstr>PowerPoint Presentation</vt:lpstr>
      <vt:lpstr>PowerPoint Presentation</vt:lpstr>
      <vt:lpstr>PowerPoint Presentation</vt:lpstr>
      <vt:lpstr>SCOTLAND IS MUCH GREENER THAN ENGLAND</vt:lpstr>
      <vt:lpstr>WE NEED TO FIX THESE PROBLEMS</vt:lpstr>
      <vt:lpstr>PowerPoint Presentation</vt:lpstr>
      <vt:lpstr>31st Anniversary conference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GREEN HYDROGEN MIDLANDS</dc:title>
  <dc:creator>kevin kendall</dc:creator>
  <cp:lastModifiedBy>kevin kendall</cp:lastModifiedBy>
  <cp:revision>38</cp:revision>
  <dcterms:created xsi:type="dcterms:W3CDTF">2023-08-11T07:18:46Z</dcterms:created>
  <dcterms:modified xsi:type="dcterms:W3CDTF">2024-04-09T18:12:21Z</dcterms:modified>
</cp:coreProperties>
</file>