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92" r:id="rId3"/>
    <p:sldId id="291" r:id="rId4"/>
    <p:sldId id="263" r:id="rId5"/>
    <p:sldId id="264" r:id="rId6"/>
    <p:sldId id="257" r:id="rId7"/>
    <p:sldId id="268" r:id="rId8"/>
    <p:sldId id="258" r:id="rId9"/>
    <p:sldId id="266" r:id="rId10"/>
    <p:sldId id="259" r:id="rId11"/>
    <p:sldId id="271" r:id="rId12"/>
    <p:sldId id="270" r:id="rId13"/>
    <p:sldId id="275" r:id="rId14"/>
    <p:sldId id="276" r:id="rId15"/>
    <p:sldId id="277" r:id="rId16"/>
    <p:sldId id="278" r:id="rId17"/>
    <p:sldId id="282" r:id="rId18"/>
    <p:sldId id="283" r:id="rId19"/>
    <p:sldId id="269" r:id="rId20"/>
    <p:sldId id="288" r:id="rId21"/>
    <p:sldId id="289" r:id="rId22"/>
    <p:sldId id="285" r:id="rId23"/>
    <p:sldId id="286" r:id="rId24"/>
    <p:sldId id="287" r:id="rId25"/>
    <p:sldId id="290" r:id="rId26"/>
    <p:sldId id="272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4" autoAdjust="0"/>
    <p:restoredTop sz="83543" autoAdjust="0"/>
  </p:normalViewPr>
  <p:slideViewPr>
    <p:cSldViewPr snapToGrid="0">
      <p:cViewPr varScale="1">
        <p:scale>
          <a:sx n="69" d="100"/>
          <a:sy n="69" d="100"/>
        </p:scale>
        <p:origin x="105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7DC3B-8A73-4F9B-9D80-19D8FD88AA07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C7BE9-A717-45A9-8307-16FB5B8BD9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031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0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4907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9084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9743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2907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9773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9554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4917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6513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133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018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8095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7710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8569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9404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595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4795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0335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8464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1026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9016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C7BE9-A717-45A9-8307-16FB5B8BD92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224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F5A4F1-A946-4514-A508-521029F40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108C51B-F03C-06D0-BBEE-B1EA7699C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3E5AD34-F35A-6981-7751-B9DE4162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B428-1505-41DB-863B-66E5D86122F1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BE275EC-C08A-5433-DAB6-8354A321E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C9B82A9-50D7-7B41-869A-53113B9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302C-5168-48E7-85CC-905FE10C3C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295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72D159-C513-32A2-4EC1-A1C711B50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DE1252E-1DE0-5EFF-8C78-F00991028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9F6142-636B-C572-B41D-E465C976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B428-1505-41DB-863B-66E5D86122F1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AE0ED15-2ED9-B6A9-7F48-A77F1FA5D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2824891-B81D-A51F-A104-CD5CBAAFA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302C-5168-48E7-85CC-905FE10C3C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9157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BA38240-E803-6B30-3A4E-E5CC0257D8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0A3A5F0-4D31-4BD6-DB3F-AF2A88885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04F2856-31C0-17A4-2539-7F3F0A0C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B428-1505-41DB-863B-66E5D86122F1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0AD6B-A46D-2B31-E96A-7DC9E5AC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CB8D127-192D-D5F2-B375-1DD22EEC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302C-5168-48E7-85CC-905FE10C3C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1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FE97AB-1C32-76B3-483D-FF6FBB0D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24D9A5-E303-45C4-A244-BEE76B52D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405370F-147C-BDAE-DECA-43E12BEBF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B428-1505-41DB-863B-66E5D86122F1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21D2E34-CF35-CD30-9C09-B65240CC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96D4C95-640D-C31C-A3A4-67FC9359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302C-5168-48E7-85CC-905FE10C3C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744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F619AB-F10A-49D8-02EA-195D3E5F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B9B4A57-9768-F9AD-A83E-C52DA9AD0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A02FEF-5C59-222B-4EC5-A406D9BAC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B428-1505-41DB-863B-66E5D86122F1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8EE4F04-455E-F5C3-2A7E-425D5FEA0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3857514-AF8D-755F-E948-D2B5C8DE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302C-5168-48E7-85CC-905FE10C3C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703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956C85-03A2-4428-D97E-FEA8A9DB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E2A79F-891A-AA55-EBD6-E6C67E75C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257AC5D-54CB-9B2F-E2A7-C9F05954D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F256C58-BE8F-6AF2-F854-7281A70B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B428-1505-41DB-863B-66E5D86122F1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39D765E-72B1-DB31-D60E-E5713990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C1CCD6D-C9FB-59A3-C36D-043E0B2F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302C-5168-48E7-85CC-905FE10C3C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784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730D3D-75C8-E45B-ACC2-718F43955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F3F4577-DB59-7BF5-A3CC-CF70103BC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59B9B05-8F30-0418-26B8-2F41C8C26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BACD703-DA77-3F17-89E9-4AFAD849A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7F65C4A-9785-1EDE-0EB9-732533ACC3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CF5C1E38-020A-DE9C-E16D-E8F43A44C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B428-1505-41DB-863B-66E5D86122F1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C4392FA-BF48-95AD-9737-E9A67D83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BC686B7-69C0-8A4D-7C74-E9FFEB5A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302C-5168-48E7-85CC-905FE10C3C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191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BFF9EB-9424-A386-B2E9-7BC711B25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F8DBCD0-0D16-A053-58AC-DFA921689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B428-1505-41DB-863B-66E5D86122F1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017D116-D035-0600-3F96-3F2452DB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B6CEEDF-19A9-709A-9FE5-E2CF6E33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302C-5168-48E7-85CC-905FE10C3C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797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D0AD593-5BD4-7728-F191-30BBAC20F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B428-1505-41DB-863B-66E5D86122F1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2BE5CD9-61E7-BD30-7BEF-93C8EC1D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AAA33A4-3136-39D3-04E4-6D8231D9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302C-5168-48E7-85CC-905FE10C3C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115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2370FB-3FD1-F2B0-C118-14E8699D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EA03484-B7CD-B2D9-17DD-77A6C7FD6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ABCECD8-5512-F0A1-5D20-0D933DF58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A6A8E87-4867-7E89-A4D2-E69A856D0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B428-1505-41DB-863B-66E5D86122F1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F612F8B-E15D-9607-8F19-1CBC1DC7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ED8B949-F775-9228-06F5-33573931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302C-5168-48E7-85CC-905FE10C3C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066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3C9269-87C9-4F62-567F-51511736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A098851-ECEC-AFB9-D141-C79D80026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9A72974-7D3F-2B57-3BC5-9589F9C3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31F4CC8-03B1-3CA3-D8DC-B5BDDA85D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B428-1505-41DB-863B-66E5D86122F1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C9A4F06-A8C0-1B35-9B6D-23ACFB6EC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D0048D3-3A87-4027-47CD-04656A37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302C-5168-48E7-85CC-905FE10C3C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869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E790676-8454-5A14-60A6-8C1D3E3FF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328C247-8137-59D9-20DE-C6763FEDF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4FBF466-A8E2-5A3F-9391-CC32EF1C1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CB428-1505-41DB-863B-66E5D86122F1}" type="datetimeFigureOut">
              <a:rPr lang="tr-TR" smtClean="0"/>
              <a:t>10.04.2024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CCFC7E8-F0E4-D5F8-F8E1-924EAB8D3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AF3F990-0BA5-F46A-B2E4-6C70817B5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3302C-5168-48E7-85CC-905FE10C3C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140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fi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23.png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fif"/><Relationship Id="rId4" Type="http://schemas.openxmlformats.org/officeDocument/2006/relationships/image" Target="../media/image32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4019D82-557D-C202-BDD9-2AC099DEB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92150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CDBEA8D-74D5-4CA7-824F-29AD3CF0D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1"/>
            <a:ext cx="121920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64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283281" y="2733844"/>
            <a:ext cx="2977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4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1B3144B-21E2-DEA8-4084-555DEF671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209" y="0"/>
            <a:ext cx="11013215" cy="6858000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B95DCCB6-8234-4837-B859-0A00BFA0E607}"/>
              </a:ext>
            </a:extLst>
          </p:cNvPr>
          <p:cNvSpPr/>
          <p:nvPr/>
        </p:nvSpPr>
        <p:spPr>
          <a:xfrm>
            <a:off x="5958840" y="1859280"/>
            <a:ext cx="4053840" cy="295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95A596E-8793-46E3-9D5B-B35F3652D423}"/>
              </a:ext>
            </a:extLst>
          </p:cNvPr>
          <p:cNvSpPr txBox="1"/>
          <p:nvPr/>
        </p:nvSpPr>
        <p:spPr>
          <a:xfrm>
            <a:off x="5958840" y="2087880"/>
            <a:ext cx="44043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The</a:t>
            </a:r>
            <a:r>
              <a:rPr lang="tr-TR" sz="2400" b="1" dirty="0"/>
              <a:t> </a:t>
            </a:r>
            <a:r>
              <a:rPr lang="tr-TR" sz="2400" b="1" dirty="0" err="1"/>
              <a:t>Ideal</a:t>
            </a:r>
            <a:r>
              <a:rPr lang="tr-TR" sz="2400" b="1" dirty="0"/>
              <a:t> Design</a:t>
            </a:r>
          </a:p>
          <a:p>
            <a:endParaRPr lang="tr-T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30 M</a:t>
            </a:r>
            <a:r>
              <a:rPr lang="tr-TR" sz="2000" dirty="0"/>
              <a:t>W</a:t>
            </a:r>
            <a:r>
              <a:rPr lang="en-US" sz="2000" dirty="0"/>
              <a:t> Installed Power</a:t>
            </a:r>
            <a:endParaRPr lang="tr-TR" sz="2000" dirty="0"/>
          </a:p>
          <a:p>
            <a:endParaRPr lang="tr-T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/>
              <a:t>1100 </a:t>
            </a:r>
            <a:r>
              <a:rPr lang="tr-TR" sz="2000" dirty="0" err="1"/>
              <a:t>Tons</a:t>
            </a:r>
            <a:r>
              <a:rPr lang="tr-TR" sz="2000" dirty="0"/>
              <a:t> of Steel </a:t>
            </a:r>
            <a:r>
              <a:rPr lang="tr-TR" sz="2000" dirty="0" err="1"/>
              <a:t>infrastructure</a:t>
            </a:r>
            <a:endParaRPr lang="tr-TR" sz="2000" dirty="0"/>
          </a:p>
          <a:p>
            <a:endParaRPr lang="tr-T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 days </a:t>
            </a:r>
            <a:r>
              <a:rPr lang="tr-TR" sz="2000" dirty="0"/>
              <a:t>of total </a:t>
            </a:r>
            <a:r>
              <a:rPr lang="en-US" sz="2000" dirty="0"/>
              <a:t>production time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83890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2662F35-6672-9C3D-2E24-351180F51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309" y="0"/>
            <a:ext cx="12238309" cy="6858000"/>
          </a:xfrm>
          <a:prstGeom prst="rect">
            <a:avLst/>
          </a:prstGeom>
        </p:spPr>
      </p:pic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55169836-D93A-869C-F7D4-644436E18FFA}"/>
              </a:ext>
            </a:extLst>
          </p:cNvPr>
          <p:cNvSpPr txBox="1">
            <a:spLocks/>
          </p:cNvSpPr>
          <p:nvPr/>
        </p:nvSpPr>
        <p:spPr>
          <a:xfrm>
            <a:off x="611205" y="1640598"/>
            <a:ext cx="4724588" cy="4006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WHAT IS </a:t>
            </a:r>
            <a:r>
              <a:rPr lang="tr-TR" b="1" dirty="0"/>
              <a:t>‘</a:t>
            </a:r>
            <a:r>
              <a:rPr lang="en-US" b="1" dirty="0"/>
              <a:t>INSTALLATION</a:t>
            </a:r>
            <a:r>
              <a:rPr lang="tr-TR" b="1" dirty="0"/>
              <a:t> AT </a:t>
            </a:r>
            <a:r>
              <a:rPr lang="en-US" b="1" dirty="0"/>
              <a:t>EFFECTIVE SPEED</a:t>
            </a:r>
            <a:r>
              <a:rPr lang="tr-TR" b="1" dirty="0"/>
              <a:t>’</a:t>
            </a:r>
            <a:r>
              <a:rPr lang="en-US" b="1" dirty="0"/>
              <a:t>?</a:t>
            </a:r>
            <a:endParaRPr lang="tr-TR" b="1" dirty="0"/>
          </a:p>
          <a:p>
            <a:pPr algn="l"/>
            <a:endParaRPr lang="tr-TR" b="1" dirty="0">
              <a:latin typeface="Candara" panose="020E05020303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project</a:t>
            </a:r>
            <a:r>
              <a:rPr lang="tr-TR" dirty="0"/>
              <a:t> </a:t>
            </a:r>
            <a:r>
              <a:rPr lang="tr-TR" dirty="0" err="1"/>
              <a:t>design</a:t>
            </a:r>
            <a:endParaRPr lang="tr-TR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supply</a:t>
            </a:r>
            <a:r>
              <a:rPr lang="tr-TR" dirty="0"/>
              <a:t> </a:t>
            </a:r>
            <a:r>
              <a:rPr lang="tr-TR" dirty="0" err="1"/>
              <a:t>chain</a:t>
            </a:r>
            <a:endParaRPr lang="tr-TR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Fast</a:t>
            </a:r>
            <a:r>
              <a:rPr lang="tr-TR" dirty="0"/>
              <a:t> </a:t>
            </a:r>
            <a:r>
              <a:rPr lang="tr-TR" dirty="0" err="1"/>
              <a:t>production</a:t>
            </a:r>
            <a:endParaRPr lang="tr-TR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Effective</a:t>
            </a:r>
            <a:r>
              <a:rPr lang="tr-TR" dirty="0"/>
              <a:t> </a:t>
            </a:r>
            <a:r>
              <a:rPr lang="tr-TR" dirty="0" err="1"/>
              <a:t>installation</a:t>
            </a:r>
            <a:endParaRPr lang="tr-TR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Successful</a:t>
            </a:r>
            <a:r>
              <a:rPr lang="tr-TR" dirty="0"/>
              <a:t> </a:t>
            </a:r>
            <a:r>
              <a:rPr lang="tr-TR" dirty="0" err="1"/>
              <a:t>commissioning</a:t>
            </a:r>
            <a:endParaRPr lang="tr-TR" sz="2000" dirty="0">
              <a:latin typeface="Candara" panose="020E05020303030202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565AC4AF-5A08-DD55-7008-72697A1D6A44}"/>
              </a:ext>
            </a:extLst>
          </p:cNvPr>
          <p:cNvSpPr/>
          <p:nvPr/>
        </p:nvSpPr>
        <p:spPr>
          <a:xfrm>
            <a:off x="166255" y="2951018"/>
            <a:ext cx="187036" cy="18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924DDF61-4E81-A7D5-3FAE-D78352AEF157}"/>
              </a:ext>
            </a:extLst>
          </p:cNvPr>
          <p:cNvSpPr/>
          <p:nvPr/>
        </p:nvSpPr>
        <p:spPr>
          <a:xfrm>
            <a:off x="611204" y="215900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82 MW IN 70 DAYS</a:t>
            </a:r>
          </a:p>
        </p:txBody>
      </p:sp>
    </p:spTree>
    <p:extLst>
      <p:ext uri="{BB962C8B-B14F-4D97-AF65-F5344CB8AC3E}">
        <p14:creationId xmlns:p14="http://schemas.microsoft.com/office/powerpoint/2010/main" val="2747289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077F95B7-C5FB-301E-B371-CE53D49E7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5583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2559059-47D2-120A-60C2-11E695EB1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82"/>
            <a:ext cx="12192000" cy="68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01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2662F35-6672-9C3D-2E24-351180F51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09" y="0"/>
            <a:ext cx="12238309" cy="6858000"/>
          </a:xfrm>
          <a:prstGeom prst="rect">
            <a:avLst/>
          </a:prstGeom>
        </p:spPr>
      </p:pic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55169836-D93A-869C-F7D4-644436E18FFA}"/>
              </a:ext>
            </a:extLst>
          </p:cNvPr>
          <p:cNvSpPr txBox="1">
            <a:spLocks/>
          </p:cNvSpPr>
          <p:nvPr/>
        </p:nvSpPr>
        <p:spPr>
          <a:xfrm>
            <a:off x="611205" y="1640598"/>
            <a:ext cx="5116495" cy="4006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HOW TO INSTALL</a:t>
            </a:r>
            <a:r>
              <a:rPr lang="tr-TR" b="1" dirty="0"/>
              <a:t> AT</a:t>
            </a:r>
            <a:r>
              <a:rPr lang="en-US" b="1" dirty="0"/>
              <a:t> EFFECTIVE SPEED?</a:t>
            </a:r>
            <a:endParaRPr lang="tr-TR" b="1" dirty="0">
              <a:latin typeface="Candara" panose="020E0502030303020204" pitchFamily="34" charset="0"/>
            </a:endParaRPr>
          </a:p>
          <a:p>
            <a:pPr algn="l"/>
            <a:endParaRPr lang="tr-TR" sz="1000" b="1" dirty="0">
              <a:latin typeface="Candara" panose="020E0502030303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project</a:t>
            </a:r>
            <a:r>
              <a:rPr lang="tr-TR" dirty="0"/>
              <a:t> </a:t>
            </a:r>
            <a:r>
              <a:rPr lang="tr-TR" dirty="0" err="1"/>
              <a:t>design</a:t>
            </a:r>
            <a:endParaRPr lang="tr-TR" dirty="0">
              <a:latin typeface="Candara" panose="020E0502030303020204" pitchFamily="34" charset="0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Determination</a:t>
            </a:r>
            <a:r>
              <a:rPr lang="tr-TR" dirty="0"/>
              <a:t> of </a:t>
            </a:r>
            <a:r>
              <a:rPr lang="tr-TR" dirty="0" err="1"/>
              <a:t>all</a:t>
            </a:r>
            <a:r>
              <a:rPr lang="tr-TR" dirty="0"/>
              <a:t> </a:t>
            </a:r>
            <a:r>
              <a:rPr lang="tr-TR" dirty="0" err="1"/>
              <a:t>phases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Rational</a:t>
            </a:r>
            <a:r>
              <a:rPr lang="tr-TR" dirty="0"/>
              <a:t> </a:t>
            </a:r>
            <a:r>
              <a:rPr lang="tr-TR" dirty="0" err="1"/>
              <a:t>business</a:t>
            </a:r>
            <a:r>
              <a:rPr lang="tr-TR" dirty="0"/>
              <a:t> plan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Preparation</a:t>
            </a:r>
            <a:r>
              <a:rPr lang="tr-TR" dirty="0"/>
              <a:t> of </a:t>
            </a:r>
            <a:r>
              <a:rPr lang="tr-TR" dirty="0" err="1"/>
              <a:t>technical</a:t>
            </a:r>
            <a:r>
              <a:rPr lang="tr-TR" dirty="0"/>
              <a:t> </a:t>
            </a:r>
            <a:r>
              <a:rPr lang="tr-TR" dirty="0" err="1"/>
              <a:t>projects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Starting at the right time</a:t>
            </a:r>
            <a:endParaRPr lang="tr-TR" sz="1600" dirty="0">
              <a:latin typeface="Candara" panose="020E05020303030202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565AC4AF-5A08-DD55-7008-72697A1D6A44}"/>
              </a:ext>
            </a:extLst>
          </p:cNvPr>
          <p:cNvSpPr/>
          <p:nvPr/>
        </p:nvSpPr>
        <p:spPr>
          <a:xfrm>
            <a:off x="166255" y="2951018"/>
            <a:ext cx="187036" cy="18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869C792E-6A29-8354-D6EE-8CF9E9A58563}"/>
              </a:ext>
            </a:extLst>
          </p:cNvPr>
          <p:cNvSpPr/>
          <p:nvPr/>
        </p:nvSpPr>
        <p:spPr>
          <a:xfrm>
            <a:off x="611204" y="215900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70 GÜNDE 82 MW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F144AF8D-58E9-4B3D-91EE-E533BD9B1967}"/>
              </a:ext>
            </a:extLst>
          </p:cNvPr>
          <p:cNvSpPr/>
          <p:nvPr/>
        </p:nvSpPr>
        <p:spPr>
          <a:xfrm>
            <a:off x="611204" y="210699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82 MW IN 70 DAYS</a:t>
            </a:r>
          </a:p>
        </p:txBody>
      </p:sp>
    </p:spTree>
    <p:extLst>
      <p:ext uri="{BB962C8B-B14F-4D97-AF65-F5344CB8AC3E}">
        <p14:creationId xmlns:p14="http://schemas.microsoft.com/office/powerpoint/2010/main" val="273140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2662F35-6672-9C3D-2E24-351180F51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09" y="0"/>
            <a:ext cx="12238309" cy="6858000"/>
          </a:xfrm>
          <a:prstGeom prst="rect">
            <a:avLst/>
          </a:prstGeom>
        </p:spPr>
      </p:pic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55169836-D93A-869C-F7D4-644436E18FFA}"/>
              </a:ext>
            </a:extLst>
          </p:cNvPr>
          <p:cNvSpPr txBox="1">
            <a:spLocks/>
          </p:cNvSpPr>
          <p:nvPr/>
        </p:nvSpPr>
        <p:spPr>
          <a:xfrm>
            <a:off x="611205" y="1640598"/>
            <a:ext cx="5154595" cy="4006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HOW TO INSTALL</a:t>
            </a:r>
            <a:r>
              <a:rPr lang="tr-TR" b="1" dirty="0"/>
              <a:t> AT</a:t>
            </a:r>
            <a:r>
              <a:rPr lang="en-US" b="1" dirty="0"/>
              <a:t> EFFECTIVE SPEED?</a:t>
            </a:r>
            <a:endParaRPr lang="tr-TR" b="1" dirty="0">
              <a:latin typeface="Candara" panose="020E0502030303020204" pitchFamily="34" charset="0"/>
            </a:endParaRPr>
          </a:p>
          <a:p>
            <a:pPr algn="l"/>
            <a:endParaRPr lang="tr-TR" sz="1000" b="1" dirty="0">
              <a:latin typeface="Candara" panose="020E0502030303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supply</a:t>
            </a:r>
            <a:r>
              <a:rPr lang="tr-TR" dirty="0"/>
              <a:t> </a:t>
            </a:r>
            <a:r>
              <a:rPr lang="tr-TR" dirty="0" err="1"/>
              <a:t>chain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Determining</a:t>
            </a:r>
            <a:r>
              <a:rPr lang="tr-TR" dirty="0"/>
              <a:t> </a:t>
            </a:r>
            <a:r>
              <a:rPr lang="tr-TR" dirty="0" err="1"/>
              <a:t>material</a:t>
            </a:r>
            <a:r>
              <a:rPr lang="tr-TR" dirty="0"/>
              <a:t> 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Stock</a:t>
            </a:r>
            <a:r>
              <a:rPr lang="tr-TR" dirty="0"/>
              <a:t> </a:t>
            </a:r>
            <a:r>
              <a:rPr lang="tr-TR" dirty="0" err="1"/>
              <a:t>management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Sustainability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On-time </a:t>
            </a:r>
            <a:r>
              <a:rPr lang="tr-TR" dirty="0" err="1"/>
              <a:t>deliveries</a:t>
            </a:r>
            <a:endParaRPr lang="en-US" dirty="0">
              <a:latin typeface="Candara" panose="020E0502030303020204" pitchFamily="34" charset="0"/>
            </a:endParaRPr>
          </a:p>
          <a:p>
            <a:pPr algn="l"/>
            <a:endParaRPr lang="tr-TR" sz="2000" dirty="0">
              <a:latin typeface="Candara" panose="020E05020303030202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565AC4AF-5A08-DD55-7008-72697A1D6A44}"/>
              </a:ext>
            </a:extLst>
          </p:cNvPr>
          <p:cNvSpPr/>
          <p:nvPr/>
        </p:nvSpPr>
        <p:spPr>
          <a:xfrm>
            <a:off x="166255" y="2951018"/>
            <a:ext cx="187036" cy="18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CB14670D-F16E-242F-C221-BE10945B5E4C}"/>
              </a:ext>
            </a:extLst>
          </p:cNvPr>
          <p:cNvSpPr/>
          <p:nvPr/>
        </p:nvSpPr>
        <p:spPr>
          <a:xfrm>
            <a:off x="611204" y="215900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70 GÜNDE 82 MW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D2AD7A89-A8CB-4F90-8ECD-F066A0D2055E}"/>
              </a:ext>
            </a:extLst>
          </p:cNvPr>
          <p:cNvSpPr/>
          <p:nvPr/>
        </p:nvSpPr>
        <p:spPr>
          <a:xfrm>
            <a:off x="611204" y="210699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82 MW IN 70 DAYS</a:t>
            </a:r>
          </a:p>
        </p:txBody>
      </p:sp>
    </p:spTree>
    <p:extLst>
      <p:ext uri="{BB962C8B-B14F-4D97-AF65-F5344CB8AC3E}">
        <p14:creationId xmlns:p14="http://schemas.microsoft.com/office/powerpoint/2010/main" val="325123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2662F35-6672-9C3D-2E24-351180F51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09" y="0"/>
            <a:ext cx="12238309" cy="6858000"/>
          </a:xfrm>
          <a:prstGeom prst="rect">
            <a:avLst/>
          </a:prstGeom>
        </p:spPr>
      </p:pic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55169836-D93A-869C-F7D4-644436E18FFA}"/>
              </a:ext>
            </a:extLst>
          </p:cNvPr>
          <p:cNvSpPr txBox="1">
            <a:spLocks/>
          </p:cNvSpPr>
          <p:nvPr/>
        </p:nvSpPr>
        <p:spPr>
          <a:xfrm>
            <a:off x="611205" y="1640598"/>
            <a:ext cx="5297759" cy="4006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HOW TO INSTALL</a:t>
            </a:r>
            <a:r>
              <a:rPr lang="tr-TR" b="1" dirty="0"/>
              <a:t> AT</a:t>
            </a:r>
            <a:r>
              <a:rPr lang="en-US" b="1" dirty="0"/>
              <a:t> EFFECTIVE SPEED?</a:t>
            </a:r>
            <a:endParaRPr lang="tr-TR" b="1" dirty="0">
              <a:latin typeface="Candara" panose="020E0502030303020204" pitchFamily="34" charset="0"/>
            </a:endParaRPr>
          </a:p>
          <a:p>
            <a:pPr algn="l"/>
            <a:endParaRPr lang="tr-TR" sz="1000" b="1" dirty="0">
              <a:latin typeface="Candara" panose="020E0502030303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Fast</a:t>
            </a:r>
            <a:r>
              <a:rPr lang="tr-TR" dirty="0"/>
              <a:t> </a:t>
            </a:r>
            <a:r>
              <a:rPr lang="tr-TR" dirty="0" err="1"/>
              <a:t>production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Sufficient</a:t>
            </a:r>
            <a:r>
              <a:rPr lang="tr-TR" dirty="0"/>
              <a:t> </a:t>
            </a:r>
            <a:r>
              <a:rPr lang="tr-TR" dirty="0" err="1"/>
              <a:t>production</a:t>
            </a:r>
            <a:r>
              <a:rPr lang="tr-TR" dirty="0"/>
              <a:t> </a:t>
            </a:r>
            <a:r>
              <a:rPr lang="tr-TR" dirty="0" err="1"/>
              <a:t>capacity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Seamless</a:t>
            </a:r>
            <a:r>
              <a:rPr lang="tr-TR" dirty="0"/>
              <a:t> </a:t>
            </a:r>
            <a:r>
              <a:rPr lang="tr-TR" dirty="0" err="1"/>
              <a:t>mass</a:t>
            </a:r>
            <a:r>
              <a:rPr lang="tr-TR" dirty="0"/>
              <a:t> </a:t>
            </a:r>
            <a:r>
              <a:rPr lang="tr-TR" dirty="0" err="1"/>
              <a:t>production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Simplified</a:t>
            </a:r>
            <a:r>
              <a:rPr lang="tr-TR" dirty="0"/>
              <a:t> </a:t>
            </a:r>
            <a:r>
              <a:rPr lang="tr-TR" dirty="0" err="1"/>
              <a:t>materials</a:t>
            </a:r>
            <a:endParaRPr lang="en-US" dirty="0">
              <a:latin typeface="Candara" panose="020E0502030303020204" pitchFamily="34" charset="0"/>
            </a:endParaRPr>
          </a:p>
          <a:p>
            <a:pPr algn="l"/>
            <a:endParaRPr lang="tr-TR" sz="2000" dirty="0">
              <a:latin typeface="Candara" panose="020E05020303030202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565AC4AF-5A08-DD55-7008-72697A1D6A44}"/>
              </a:ext>
            </a:extLst>
          </p:cNvPr>
          <p:cNvSpPr/>
          <p:nvPr/>
        </p:nvSpPr>
        <p:spPr>
          <a:xfrm>
            <a:off x="166255" y="2951018"/>
            <a:ext cx="187036" cy="18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740DDD42-62F3-DD54-CA6C-EE1144358F88}"/>
              </a:ext>
            </a:extLst>
          </p:cNvPr>
          <p:cNvSpPr/>
          <p:nvPr/>
        </p:nvSpPr>
        <p:spPr>
          <a:xfrm>
            <a:off x="611204" y="215900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70 GÜNDE 82 MW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0E1D682C-044C-4BC0-9607-A84CAA2D7FF4}"/>
              </a:ext>
            </a:extLst>
          </p:cNvPr>
          <p:cNvSpPr/>
          <p:nvPr/>
        </p:nvSpPr>
        <p:spPr>
          <a:xfrm>
            <a:off x="611203" y="215900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82 MW IN 70 DAYS</a:t>
            </a:r>
          </a:p>
        </p:txBody>
      </p:sp>
    </p:spTree>
    <p:extLst>
      <p:ext uri="{BB962C8B-B14F-4D97-AF65-F5344CB8AC3E}">
        <p14:creationId xmlns:p14="http://schemas.microsoft.com/office/powerpoint/2010/main" val="40370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2662F35-6672-9C3D-2E24-351180F51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09" y="0"/>
            <a:ext cx="12238309" cy="6858000"/>
          </a:xfrm>
          <a:prstGeom prst="rect">
            <a:avLst/>
          </a:prstGeom>
        </p:spPr>
      </p:pic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55169836-D93A-869C-F7D4-644436E18FFA}"/>
              </a:ext>
            </a:extLst>
          </p:cNvPr>
          <p:cNvSpPr txBox="1">
            <a:spLocks/>
          </p:cNvSpPr>
          <p:nvPr/>
        </p:nvSpPr>
        <p:spPr>
          <a:xfrm>
            <a:off x="611205" y="1640598"/>
            <a:ext cx="5383195" cy="4006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HOW TO INSTALL</a:t>
            </a:r>
            <a:r>
              <a:rPr lang="tr-TR" b="1" dirty="0"/>
              <a:t> AT</a:t>
            </a:r>
            <a:r>
              <a:rPr lang="en-US" b="1" dirty="0"/>
              <a:t> EFFECTIVE SPEED?</a:t>
            </a:r>
            <a:endParaRPr lang="tr-TR" b="1" dirty="0">
              <a:latin typeface="Candara" panose="020E0502030303020204" pitchFamily="34" charset="0"/>
            </a:endParaRPr>
          </a:p>
          <a:p>
            <a:pPr algn="l"/>
            <a:endParaRPr lang="tr-TR" sz="1100" b="1" dirty="0">
              <a:latin typeface="Candara" panose="020E0502030303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Effective</a:t>
            </a:r>
            <a:r>
              <a:rPr lang="tr-TR" dirty="0"/>
              <a:t> </a:t>
            </a:r>
            <a:r>
              <a:rPr lang="tr-TR" dirty="0" err="1"/>
              <a:t>installation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Active time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Getting to know the </a:t>
            </a:r>
            <a:r>
              <a:rPr lang="tr-TR" dirty="0" err="1"/>
              <a:t>work</a:t>
            </a:r>
            <a:r>
              <a:rPr lang="en-US" dirty="0"/>
              <a:t> and the product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Fastest</a:t>
            </a:r>
            <a:r>
              <a:rPr lang="tr-TR" dirty="0"/>
              <a:t> </a:t>
            </a:r>
            <a:r>
              <a:rPr lang="tr-TR" dirty="0" err="1"/>
              <a:t>method</a:t>
            </a:r>
            <a:endParaRPr lang="tr-TR" sz="1600" dirty="0">
              <a:latin typeface="Candara" panose="020E05020303030202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565AC4AF-5A08-DD55-7008-72697A1D6A44}"/>
              </a:ext>
            </a:extLst>
          </p:cNvPr>
          <p:cNvSpPr/>
          <p:nvPr/>
        </p:nvSpPr>
        <p:spPr>
          <a:xfrm>
            <a:off x="166255" y="2951018"/>
            <a:ext cx="187036" cy="18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ECB3D64A-9978-F1DB-3781-24372C870C66}"/>
              </a:ext>
            </a:extLst>
          </p:cNvPr>
          <p:cNvSpPr/>
          <p:nvPr/>
        </p:nvSpPr>
        <p:spPr>
          <a:xfrm>
            <a:off x="611204" y="215900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70 GÜNDE 82 MW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1847805-A331-49C9-A8DD-60ED72F95722}"/>
              </a:ext>
            </a:extLst>
          </p:cNvPr>
          <p:cNvSpPr/>
          <p:nvPr/>
        </p:nvSpPr>
        <p:spPr>
          <a:xfrm>
            <a:off x="611204" y="215900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82 MW IN 70 DAYS</a:t>
            </a:r>
          </a:p>
        </p:txBody>
      </p:sp>
    </p:spTree>
    <p:extLst>
      <p:ext uri="{BB962C8B-B14F-4D97-AF65-F5344CB8AC3E}">
        <p14:creationId xmlns:p14="http://schemas.microsoft.com/office/powerpoint/2010/main" val="220896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2662F35-6672-9C3D-2E24-351180F51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09" y="0"/>
            <a:ext cx="12238309" cy="6858000"/>
          </a:xfrm>
          <a:prstGeom prst="rect">
            <a:avLst/>
          </a:prstGeom>
        </p:spPr>
      </p:pic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55169836-D93A-869C-F7D4-644436E18FFA}"/>
              </a:ext>
            </a:extLst>
          </p:cNvPr>
          <p:cNvSpPr txBox="1">
            <a:spLocks/>
          </p:cNvSpPr>
          <p:nvPr/>
        </p:nvSpPr>
        <p:spPr>
          <a:xfrm>
            <a:off x="611205" y="1640598"/>
            <a:ext cx="5166743" cy="4006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HOW TO INSTALL</a:t>
            </a:r>
            <a:r>
              <a:rPr lang="tr-TR" b="1" dirty="0"/>
              <a:t> AT</a:t>
            </a:r>
            <a:r>
              <a:rPr lang="en-US" b="1" dirty="0"/>
              <a:t> EFFECTIVE SPEED?</a:t>
            </a:r>
            <a:endParaRPr lang="tr-TR" b="1" dirty="0">
              <a:latin typeface="Candara" panose="020E0502030303020204" pitchFamily="34" charset="0"/>
            </a:endParaRPr>
          </a:p>
          <a:p>
            <a:pPr algn="l"/>
            <a:endParaRPr lang="tr-TR" sz="1000" b="1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Successful</a:t>
            </a:r>
            <a:r>
              <a:rPr lang="tr-TR" dirty="0"/>
              <a:t> </a:t>
            </a:r>
            <a:r>
              <a:rPr lang="tr-TR" dirty="0" err="1"/>
              <a:t>commissioning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Non-missing</a:t>
            </a:r>
            <a:r>
              <a:rPr lang="tr-TR" dirty="0"/>
              <a:t>/Complete </a:t>
            </a:r>
            <a:r>
              <a:rPr lang="tr-TR" dirty="0" err="1"/>
              <a:t>material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A </a:t>
            </a:r>
            <a:r>
              <a:rPr lang="tr-TR" dirty="0" err="1"/>
              <a:t>complete</a:t>
            </a:r>
            <a:r>
              <a:rPr lang="tr-TR" dirty="0"/>
              <a:t> </a:t>
            </a:r>
            <a:r>
              <a:rPr lang="tr-TR" dirty="0" err="1"/>
              <a:t>assembly</a:t>
            </a:r>
            <a:endParaRPr lang="tr-TR" dirty="0"/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Quality</a:t>
            </a:r>
            <a:r>
              <a:rPr lang="tr-TR" dirty="0"/>
              <a:t> </a:t>
            </a:r>
            <a:r>
              <a:rPr lang="tr-TR" dirty="0" err="1"/>
              <a:t>control</a:t>
            </a:r>
            <a:endParaRPr lang="tr-TR" sz="1600" dirty="0">
              <a:latin typeface="Candara" panose="020E05020303030202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565AC4AF-5A08-DD55-7008-72697A1D6A44}"/>
              </a:ext>
            </a:extLst>
          </p:cNvPr>
          <p:cNvSpPr/>
          <p:nvPr/>
        </p:nvSpPr>
        <p:spPr>
          <a:xfrm>
            <a:off x="166255" y="2951018"/>
            <a:ext cx="187036" cy="18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924DDF61-4E81-A7D5-3FAE-D78352AEF157}"/>
              </a:ext>
            </a:extLst>
          </p:cNvPr>
          <p:cNvSpPr/>
          <p:nvPr/>
        </p:nvSpPr>
        <p:spPr>
          <a:xfrm>
            <a:off x="611204" y="215900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70 GÜNDE 82 MW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B56C90A5-6DA1-4F96-AC0F-991B3ABB1397}"/>
              </a:ext>
            </a:extLst>
          </p:cNvPr>
          <p:cNvSpPr/>
          <p:nvPr/>
        </p:nvSpPr>
        <p:spPr>
          <a:xfrm>
            <a:off x="611203" y="215900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82 MW IN 70 DAYS</a:t>
            </a:r>
          </a:p>
        </p:txBody>
      </p:sp>
    </p:spTree>
    <p:extLst>
      <p:ext uri="{BB962C8B-B14F-4D97-AF65-F5344CB8AC3E}">
        <p14:creationId xmlns:p14="http://schemas.microsoft.com/office/powerpoint/2010/main" val="106153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2662F35-6672-9C3D-2E24-351180F51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09" y="0"/>
            <a:ext cx="12238309" cy="6858000"/>
          </a:xfrm>
          <a:prstGeom prst="rect">
            <a:avLst/>
          </a:prstGeom>
        </p:spPr>
      </p:pic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55169836-D93A-869C-F7D4-644436E18FFA}"/>
              </a:ext>
            </a:extLst>
          </p:cNvPr>
          <p:cNvSpPr txBox="1">
            <a:spLocks/>
          </p:cNvSpPr>
          <p:nvPr/>
        </p:nvSpPr>
        <p:spPr>
          <a:xfrm>
            <a:off x="611205" y="1640598"/>
            <a:ext cx="5129195" cy="4006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HOW TO INSTALL</a:t>
            </a:r>
            <a:r>
              <a:rPr lang="tr-TR" b="1" dirty="0"/>
              <a:t> AT</a:t>
            </a:r>
            <a:r>
              <a:rPr lang="en-US" b="1" dirty="0"/>
              <a:t> EFFECTIVE SPEED?</a:t>
            </a:r>
            <a:endParaRPr lang="tr-TR" b="1" dirty="0"/>
          </a:p>
          <a:p>
            <a:pPr algn="l"/>
            <a:endParaRPr lang="tr-TR" sz="1000" b="1" dirty="0">
              <a:latin typeface="Candara" panose="020E0502030303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skilled</a:t>
            </a:r>
            <a:r>
              <a:rPr lang="tr-TR" dirty="0"/>
              <a:t> </a:t>
            </a:r>
            <a:r>
              <a:rPr lang="tr-TR" dirty="0" err="1"/>
              <a:t>team</a:t>
            </a:r>
            <a:endParaRPr lang="tr-TR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sufficient</a:t>
            </a:r>
            <a:r>
              <a:rPr lang="tr-TR" dirty="0"/>
              <a:t> </a:t>
            </a:r>
            <a:r>
              <a:rPr lang="tr-TR" dirty="0" err="1"/>
              <a:t>equipment</a:t>
            </a:r>
            <a:endParaRPr lang="tr-TR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Accurate and experienced administrative staff</a:t>
            </a:r>
            <a:endParaRPr lang="tr-TR" sz="2000" dirty="0">
              <a:latin typeface="Candara" panose="020E05020303030202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565AC4AF-5A08-DD55-7008-72697A1D6A44}"/>
              </a:ext>
            </a:extLst>
          </p:cNvPr>
          <p:cNvSpPr/>
          <p:nvPr/>
        </p:nvSpPr>
        <p:spPr>
          <a:xfrm>
            <a:off x="166255" y="2951018"/>
            <a:ext cx="187036" cy="18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6979AE46-7E01-1A60-349E-7DF1CE8852D4}"/>
              </a:ext>
            </a:extLst>
          </p:cNvPr>
          <p:cNvSpPr/>
          <p:nvPr/>
        </p:nvSpPr>
        <p:spPr>
          <a:xfrm>
            <a:off x="611204" y="215900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70 GÜNDE 82 MW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97919EB4-15DA-4564-8487-A7DB2C7D2988}"/>
              </a:ext>
            </a:extLst>
          </p:cNvPr>
          <p:cNvSpPr/>
          <p:nvPr/>
        </p:nvSpPr>
        <p:spPr>
          <a:xfrm>
            <a:off x="611204" y="215900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82 MW IN 70 DAYS</a:t>
            </a:r>
          </a:p>
        </p:txBody>
      </p:sp>
    </p:spTree>
    <p:extLst>
      <p:ext uri="{BB962C8B-B14F-4D97-AF65-F5344CB8AC3E}">
        <p14:creationId xmlns:p14="http://schemas.microsoft.com/office/powerpoint/2010/main" val="123553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286453" y="2643362"/>
            <a:ext cx="2977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4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B8C6894-238F-1A87-C58A-1E9B8184A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661" y="120962"/>
            <a:ext cx="2343477" cy="619211"/>
          </a:xfrm>
          <a:prstGeom prst="rect">
            <a:avLst/>
          </a:prstGeom>
        </p:spPr>
      </p:pic>
      <p:pic>
        <p:nvPicPr>
          <p:cNvPr id="3" name="Resim 2" descr="gök, açık hava, doğa, bulutlar içeren bir resim&#10;&#10;Açıklama otomatik olarak oluşturuldu">
            <a:extLst>
              <a:ext uri="{FF2B5EF4-FFF2-40B4-BE49-F238E27FC236}">
                <a16:creationId xmlns:a16="http://schemas.microsoft.com/office/drawing/2014/main" id="{203FBC42-3EAD-0000-5837-71226002A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3" y="0"/>
            <a:ext cx="5146717" cy="6858000"/>
          </a:xfrm>
          <a:prstGeom prst="rect">
            <a:avLst/>
          </a:prstGeom>
        </p:spPr>
      </p:pic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C103AC76-0227-1ED8-C9CC-0D36B151F69C}"/>
              </a:ext>
            </a:extLst>
          </p:cNvPr>
          <p:cNvSpPr txBox="1">
            <a:spLocks/>
          </p:cNvSpPr>
          <p:nvPr/>
        </p:nvSpPr>
        <p:spPr>
          <a:xfrm>
            <a:off x="1791629" y="3429000"/>
            <a:ext cx="4490730" cy="1350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/>
              <a:t>OUR SUCCESS STORY</a:t>
            </a:r>
            <a:endParaRPr lang="tr-TR" dirty="0">
              <a:latin typeface="Candara" panose="020E0502030303020204" pitchFamily="34" charset="0"/>
            </a:endParaRPr>
          </a:p>
          <a:p>
            <a:r>
              <a:rPr lang="tr-TR" b="1" dirty="0"/>
              <a:t>IN EFFECTIVE COMMISSIONING</a:t>
            </a:r>
            <a:endParaRPr lang="tr-TR" sz="2000" dirty="0">
              <a:latin typeface="Candara" panose="020E0502030303020204" pitchFamily="34" charset="0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3D72CA3E-A064-4C7B-DCB6-AF8A70450F9D}"/>
              </a:ext>
            </a:extLst>
          </p:cNvPr>
          <p:cNvSpPr/>
          <p:nvPr/>
        </p:nvSpPr>
        <p:spPr>
          <a:xfrm>
            <a:off x="1791628" y="1644094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70 GÜNDE 82 MW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08532766-D81C-46FC-8B32-AD8129948411}"/>
              </a:ext>
            </a:extLst>
          </p:cNvPr>
          <p:cNvSpPr/>
          <p:nvPr/>
        </p:nvSpPr>
        <p:spPr>
          <a:xfrm>
            <a:off x="1791627" y="1644094"/>
            <a:ext cx="4490731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UŞAK – 82 MW IN 70 DAYS</a:t>
            </a:r>
          </a:p>
        </p:txBody>
      </p:sp>
    </p:spTree>
    <p:extLst>
      <p:ext uri="{BB962C8B-B14F-4D97-AF65-F5344CB8AC3E}">
        <p14:creationId xmlns:p14="http://schemas.microsoft.com/office/powerpoint/2010/main" val="179655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6F5AC8-AA98-430B-C324-5F9D5FE4E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610" y="0"/>
            <a:ext cx="9558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7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287987" y="2708524"/>
            <a:ext cx="2977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4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8AE1C359-C9D5-FFA3-A137-0DC84659728B}"/>
              </a:ext>
            </a:extLst>
          </p:cNvPr>
          <p:cNvSpPr/>
          <p:nvPr/>
        </p:nvSpPr>
        <p:spPr>
          <a:xfrm>
            <a:off x="10362454" y="12478"/>
            <a:ext cx="1829546" cy="68455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CC7EE3C-AD22-9161-2236-043D07022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764" y="1359178"/>
            <a:ext cx="1304925" cy="3781425"/>
          </a:xfrm>
          <a:prstGeom prst="rect">
            <a:avLst/>
          </a:prstGeom>
        </p:spPr>
      </p:pic>
      <p:pic>
        <p:nvPicPr>
          <p:cNvPr id="17" name="Resim 16" descr="açık hava, gök, zemin, park etmiş içeren bir resim&#10;&#10;Açıklama otomatik olarak oluşturuldu">
            <a:extLst>
              <a:ext uri="{FF2B5EF4-FFF2-40B4-BE49-F238E27FC236}">
                <a16:creationId xmlns:a16="http://schemas.microsoft.com/office/drawing/2014/main" id="{43FEF0FE-A472-E38C-4F62-F8E416991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41" y="12756"/>
            <a:ext cx="9144000" cy="6858000"/>
          </a:xfrm>
          <a:prstGeom prst="rect">
            <a:avLst/>
          </a:prstGeom>
        </p:spPr>
      </p:pic>
      <p:pic>
        <p:nvPicPr>
          <p:cNvPr id="13" name="Resim 12" descr="gök, açık hava, zemin, ulaşım içeren bir resim&#10;&#10;Açıklama otomatik olarak oluşturuldu">
            <a:extLst>
              <a:ext uri="{FF2B5EF4-FFF2-40B4-BE49-F238E27FC236}">
                <a16:creationId xmlns:a16="http://schemas.microsoft.com/office/drawing/2014/main" id="{02B01D9E-BEF4-6A17-1275-F912FE496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48" y="50832"/>
            <a:ext cx="9144000" cy="6858000"/>
          </a:xfrm>
          <a:prstGeom prst="rect">
            <a:avLst/>
          </a:prstGeom>
        </p:spPr>
      </p:pic>
      <p:pic>
        <p:nvPicPr>
          <p:cNvPr id="15" name="Resim 14" descr="gök, açık hava, zemin, toprak içeren bir resim&#10;&#10;Açıklama otomatik olarak oluşturuldu">
            <a:extLst>
              <a:ext uri="{FF2B5EF4-FFF2-40B4-BE49-F238E27FC236}">
                <a16:creationId xmlns:a16="http://schemas.microsoft.com/office/drawing/2014/main" id="{3B19B024-C9FE-0C51-C8EC-1771CD0899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48" y="44550"/>
            <a:ext cx="9144000" cy="6794412"/>
          </a:xfrm>
          <a:prstGeom prst="rect">
            <a:avLst/>
          </a:prstGeom>
        </p:spPr>
      </p:pic>
      <p:pic>
        <p:nvPicPr>
          <p:cNvPr id="19" name="Resim 18" descr="zemin, açık hava içeren bir resim&#10;&#10;Açıklama otomatik olarak oluşturuldu">
            <a:extLst>
              <a:ext uri="{FF2B5EF4-FFF2-40B4-BE49-F238E27FC236}">
                <a16:creationId xmlns:a16="http://schemas.microsoft.com/office/drawing/2014/main" id="{FE42C31C-DDDA-7BE4-4ACC-408863868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05" y="57114"/>
            <a:ext cx="9144000" cy="6858000"/>
          </a:xfrm>
          <a:prstGeom prst="rect">
            <a:avLst/>
          </a:prstGeom>
        </p:spPr>
      </p:pic>
      <p:pic>
        <p:nvPicPr>
          <p:cNvPr id="11" name="Resim 10" descr="gök, açık hava, çayır, toprak içeren bir resim&#10;&#10;Açıklama otomatik olarak oluşturuldu">
            <a:extLst>
              <a:ext uri="{FF2B5EF4-FFF2-40B4-BE49-F238E27FC236}">
                <a16:creationId xmlns:a16="http://schemas.microsoft.com/office/drawing/2014/main" id="{146E42AD-4E9F-918B-99A0-3571A9C3C8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92" y="25320"/>
            <a:ext cx="5143500" cy="6858000"/>
          </a:xfrm>
          <a:prstGeom prst="rect">
            <a:avLst/>
          </a:prstGeom>
        </p:spPr>
      </p:pic>
      <p:pic>
        <p:nvPicPr>
          <p:cNvPr id="21" name="Resim 20" descr="gök, açık hava, zemin, çayır içeren bir resim&#10;&#10;Açıklama otomatik olarak oluşturuldu">
            <a:extLst>
              <a:ext uri="{FF2B5EF4-FFF2-40B4-BE49-F238E27FC236}">
                <a16:creationId xmlns:a16="http://schemas.microsoft.com/office/drawing/2014/main" id="{770BBB68-6711-B31D-1CD6-0CE6B546BD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444" y="25320"/>
            <a:ext cx="5143500" cy="6858000"/>
          </a:xfrm>
          <a:prstGeom prst="rect">
            <a:avLst/>
          </a:prstGeom>
        </p:spPr>
      </p:pic>
      <p:pic>
        <p:nvPicPr>
          <p:cNvPr id="6" name="Resim 5" descr="açık hava, gök, çayır, doğa içeren bir resim&#10;&#10;Açıklama otomatik olarak oluşturuldu">
            <a:extLst>
              <a:ext uri="{FF2B5EF4-FFF2-40B4-BE49-F238E27FC236}">
                <a16:creationId xmlns:a16="http://schemas.microsoft.com/office/drawing/2014/main" id="{DAEF8E0D-0F1B-49E2-98D1-3CD2B375A4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05" y="-1903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286570" y="2733844"/>
            <a:ext cx="2977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4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8AE1C359-C9D5-FFA3-A137-0DC84659728B}"/>
              </a:ext>
            </a:extLst>
          </p:cNvPr>
          <p:cNvSpPr/>
          <p:nvPr/>
        </p:nvSpPr>
        <p:spPr>
          <a:xfrm>
            <a:off x="10362454" y="12478"/>
            <a:ext cx="1829546" cy="68455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CC7EE3C-AD22-9161-2236-043D07022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4764" y="1359178"/>
            <a:ext cx="1304925" cy="3781425"/>
          </a:xfrm>
          <a:prstGeom prst="rect">
            <a:avLst/>
          </a:prstGeom>
        </p:spPr>
      </p:pic>
      <p:pic>
        <p:nvPicPr>
          <p:cNvPr id="2" name="WhatsApp Video 2022-09-21 at 14.00.27">
            <a:hlinkClick r:id="" action="ppaction://media"/>
            <a:extLst>
              <a:ext uri="{FF2B5EF4-FFF2-40B4-BE49-F238E27FC236}">
                <a16:creationId xmlns:a16="http://schemas.microsoft.com/office/drawing/2014/main" id="{D4CAA51D-B318-E64E-98EB-3D5FD87CEC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4427" y="812689"/>
            <a:ext cx="9188026" cy="523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286335" y="2733844"/>
            <a:ext cx="2977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4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8AE1C359-C9D5-FFA3-A137-0DC84659728B}"/>
              </a:ext>
            </a:extLst>
          </p:cNvPr>
          <p:cNvSpPr/>
          <p:nvPr/>
        </p:nvSpPr>
        <p:spPr>
          <a:xfrm>
            <a:off x="10362454" y="12478"/>
            <a:ext cx="1829546" cy="68455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CC7EE3C-AD22-9161-2236-043D07022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764" y="1359178"/>
            <a:ext cx="1304925" cy="3781425"/>
          </a:xfrm>
          <a:prstGeom prst="rect">
            <a:avLst/>
          </a:prstGeom>
        </p:spPr>
      </p:pic>
      <p:pic>
        <p:nvPicPr>
          <p:cNvPr id="5" name="Resim 4" descr="metin, gök, açık hava, kamyon içeren bir resim&#10;&#10;Açıklama otomatik olarak oluşturuldu">
            <a:extLst>
              <a:ext uri="{FF2B5EF4-FFF2-40B4-BE49-F238E27FC236}">
                <a16:creationId xmlns:a16="http://schemas.microsoft.com/office/drawing/2014/main" id="{888DFC8E-B88D-3ABC-84F1-B2C839FB3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27" y="12478"/>
            <a:ext cx="9144000" cy="6858000"/>
          </a:xfrm>
          <a:prstGeom prst="rect">
            <a:avLst/>
          </a:prstGeom>
        </p:spPr>
      </p:pic>
      <p:pic>
        <p:nvPicPr>
          <p:cNvPr id="12" name="Resim 11" descr="gök, açık hava, eski, treyler içeren bir resim&#10;&#10;Açıklama otomatik olarak oluşturuldu">
            <a:extLst>
              <a:ext uri="{FF2B5EF4-FFF2-40B4-BE49-F238E27FC236}">
                <a16:creationId xmlns:a16="http://schemas.microsoft.com/office/drawing/2014/main" id="{FCCD1E86-2FD8-16B7-1818-426E26CBA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27" y="12478"/>
            <a:ext cx="9162626" cy="6833044"/>
          </a:xfrm>
          <a:prstGeom prst="rect">
            <a:avLst/>
          </a:prstGeom>
        </p:spPr>
      </p:pic>
      <p:pic>
        <p:nvPicPr>
          <p:cNvPr id="16" name="Resim 15" descr="açık hava, gök, zemin, sarı içeren bir resim&#10;&#10;Açıklama otomatik olarak oluşturuldu">
            <a:extLst>
              <a:ext uri="{FF2B5EF4-FFF2-40B4-BE49-F238E27FC236}">
                <a16:creationId xmlns:a16="http://schemas.microsoft.com/office/drawing/2014/main" id="{D53E1985-0A97-81F3-1590-13C2C013D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55" y="-12478"/>
            <a:ext cx="916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2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286453" y="2653945"/>
            <a:ext cx="2977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4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8AE1C359-C9D5-FFA3-A137-0DC84659728B}"/>
              </a:ext>
            </a:extLst>
          </p:cNvPr>
          <p:cNvSpPr/>
          <p:nvPr/>
        </p:nvSpPr>
        <p:spPr>
          <a:xfrm>
            <a:off x="10362454" y="12478"/>
            <a:ext cx="1829546" cy="68455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CC7EE3C-AD22-9161-2236-043D07022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4764" y="1359178"/>
            <a:ext cx="1304925" cy="3781425"/>
          </a:xfrm>
          <a:prstGeom prst="rect">
            <a:avLst/>
          </a:prstGeom>
        </p:spPr>
      </p:pic>
      <p:pic>
        <p:nvPicPr>
          <p:cNvPr id="2" name="WhatsApp Video 2022-09-01 at 08.38.02">
            <a:hlinkClick r:id="" action="ppaction://media"/>
            <a:extLst>
              <a:ext uri="{FF2B5EF4-FFF2-40B4-BE49-F238E27FC236}">
                <a16:creationId xmlns:a16="http://schemas.microsoft.com/office/drawing/2014/main" id="{BD552100-37D5-4828-4F52-9A2DEB8D70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9640" y="19327"/>
            <a:ext cx="3870859" cy="68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2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dağ, vadi, kanyon, doğa içeren bir resim&#10;&#10;Açıklama otomatik olarak oluşturuldu">
            <a:extLst>
              <a:ext uri="{FF2B5EF4-FFF2-40B4-BE49-F238E27FC236}">
                <a16:creationId xmlns:a16="http://schemas.microsoft.com/office/drawing/2014/main" id="{3B00AFD5-929D-BEF7-A05F-D3514CC52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27" y="12478"/>
            <a:ext cx="12151862" cy="6833044"/>
          </a:xfrm>
          <a:prstGeom prst="rect">
            <a:avLst/>
          </a:prstGeom>
        </p:spPr>
      </p:pic>
      <p:pic>
        <p:nvPicPr>
          <p:cNvPr id="11" name="Resim 10" descr="metin, dağ, açık hava, vadi içeren bir resim&#10;&#10;Açıklama otomatik olarak oluşturuldu">
            <a:extLst>
              <a:ext uri="{FF2B5EF4-FFF2-40B4-BE49-F238E27FC236}">
                <a16:creationId xmlns:a16="http://schemas.microsoft.com/office/drawing/2014/main" id="{F15FA0C7-529A-B37F-684A-8F87014FE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774" y="15838"/>
            <a:ext cx="12192000" cy="678855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286570" y="2680236"/>
            <a:ext cx="2977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4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8AE1C359-C9D5-FFA3-A137-0DC84659728B}"/>
              </a:ext>
            </a:extLst>
          </p:cNvPr>
          <p:cNvSpPr/>
          <p:nvPr/>
        </p:nvSpPr>
        <p:spPr>
          <a:xfrm>
            <a:off x="10362454" y="12478"/>
            <a:ext cx="1829546" cy="68455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CC7EE3C-AD22-9161-2236-043D07022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4764" y="1359178"/>
            <a:ext cx="13049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286335" y="2733844"/>
            <a:ext cx="2977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4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 descr="gök, açık hava, doğa, bulutlar içeren bir resim&#10;&#10;Açıklama otomatik olarak oluşturuldu">
            <a:extLst>
              <a:ext uri="{FF2B5EF4-FFF2-40B4-BE49-F238E27FC236}">
                <a16:creationId xmlns:a16="http://schemas.microsoft.com/office/drawing/2014/main" id="{6B8BC3BC-8B1E-1291-8303-385F611F7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26" y="0"/>
            <a:ext cx="5493073" cy="6858000"/>
          </a:xfrm>
          <a:prstGeom prst="rect">
            <a:avLst/>
          </a:prstGeom>
        </p:spPr>
      </p:pic>
      <p:pic>
        <p:nvPicPr>
          <p:cNvPr id="8" name="Resim 7" descr="açık hava, gök, doğa, günbatımı içeren bir resim&#10;&#10;Açıklama otomatik olarak oluşturuldu">
            <a:extLst>
              <a:ext uri="{FF2B5EF4-FFF2-40B4-BE49-F238E27FC236}">
                <a16:creationId xmlns:a16="http://schemas.microsoft.com/office/drawing/2014/main" id="{09B5D419-0870-EF1C-FE00-3DE1A885C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0" y="0"/>
            <a:ext cx="546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43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869351D-55BB-2A1C-56FE-75F917D3E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414E3FF-EC30-4D55-90D0-592E8FACC0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0"/>
          <a:stretch/>
        </p:blipFill>
        <p:spPr>
          <a:xfrm>
            <a:off x="0" y="2771614"/>
            <a:ext cx="12192000" cy="309080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38ED9D0-A5C1-9274-98D1-5429F598F621}"/>
              </a:ext>
            </a:extLst>
          </p:cNvPr>
          <p:cNvSpPr txBox="1"/>
          <p:nvPr/>
        </p:nvSpPr>
        <p:spPr>
          <a:xfrm>
            <a:off x="4155015" y="3979432"/>
            <a:ext cx="506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Assoc. Prof. Dr. Ali Murat SOYDAN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427346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89313F-4A15-FB04-643A-EE36EEAE2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03"/>
            <a:ext cx="12192000" cy="6568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83563B-65AB-7277-06FF-2A99B38F8D08}"/>
              </a:ext>
            </a:extLst>
          </p:cNvPr>
          <p:cNvSpPr txBox="1"/>
          <p:nvPr/>
        </p:nvSpPr>
        <p:spPr>
          <a:xfrm>
            <a:off x="2677223" y="2346548"/>
            <a:ext cx="70113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Inogen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extends on going collaboration activities with UK fuel cell company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Adelan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. Together with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Adelan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Inogen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will investigate manufacturing and applying fuel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c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ell systems in Turkey.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532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259840" y="2733614"/>
            <a:ext cx="2977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4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4496C9E-B540-6699-3668-7F73FF68A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427" y="0"/>
            <a:ext cx="4462893" cy="685823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5936521-2B2F-22FE-0BD3-A8D98BEB9E1A}"/>
              </a:ext>
            </a:extLst>
          </p:cNvPr>
          <p:cNvSpPr txBox="1"/>
          <p:nvPr/>
        </p:nvSpPr>
        <p:spPr>
          <a:xfrm>
            <a:off x="6096000" y="1658032"/>
            <a:ext cx="5803017" cy="4282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Calibri (Gövde)"/>
              </a:rPr>
              <a:t>As one of Turkey's largest EPC companies, we install</a:t>
            </a:r>
            <a:r>
              <a:rPr lang="tr-TR" sz="2400" b="0" i="0" u="none" strike="noStrike" baseline="0" dirty="0">
                <a:latin typeface="Calibri (Gövde)"/>
              </a:rPr>
              <a:t> </a:t>
            </a:r>
            <a:r>
              <a:rPr lang="en-US" sz="2400" b="0" i="0" u="none" strike="noStrike" baseline="0" dirty="0">
                <a:latin typeface="Calibri (Gövde)"/>
              </a:rPr>
              <a:t>the most efficient systems in the shortest</a:t>
            </a:r>
            <a:r>
              <a:rPr lang="tr-TR" sz="2400" b="0" i="0" u="none" strike="noStrike" baseline="0" dirty="0">
                <a:latin typeface="Calibri (Gövde)"/>
              </a:rPr>
              <a:t> </a:t>
            </a:r>
            <a:r>
              <a:rPr lang="en-US" sz="2400" b="0" i="0" u="none" strike="noStrike" baseline="0" dirty="0">
                <a:latin typeface="Calibri (Gövde)"/>
              </a:rPr>
              <a:t>time, especially in </a:t>
            </a:r>
            <a:r>
              <a:rPr lang="tr-TR" sz="2400" b="0" i="0" u="none" strike="noStrike" baseline="0" dirty="0" err="1">
                <a:latin typeface="Calibri (Gövde)"/>
              </a:rPr>
              <a:t>ground</a:t>
            </a:r>
            <a:r>
              <a:rPr lang="tr-TR" sz="2400" dirty="0" err="1">
                <a:latin typeface="Calibri (Gövde)"/>
              </a:rPr>
              <a:t>-</a:t>
            </a:r>
            <a:r>
              <a:rPr lang="tr-TR" sz="2400" b="0" i="0" u="none" strike="noStrike" baseline="0" dirty="0" err="1">
                <a:latin typeface="Calibri (Gövde)"/>
              </a:rPr>
              <a:t>mounted</a:t>
            </a:r>
            <a:r>
              <a:rPr lang="en-US" sz="2400" b="0" i="0" u="none" strike="noStrike" baseline="0" dirty="0">
                <a:latin typeface="Calibri (Gövde)"/>
              </a:rPr>
              <a:t> solar power plants</a:t>
            </a:r>
            <a:r>
              <a:rPr lang="tr-TR" sz="240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>
              <a:lnSpc>
                <a:spcPct val="150000"/>
              </a:lnSpc>
            </a:pPr>
            <a:endParaRPr lang="tr-TR" sz="2400" dirty="0">
              <a:solidFill>
                <a:srgbClr val="00000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>
                <a:solidFill>
                  <a:srgbClr val="000000"/>
                </a:solidFill>
              </a:rPr>
              <a:t>Completed</a:t>
            </a:r>
            <a:r>
              <a:rPr lang="tr-TR" sz="2400" dirty="0">
                <a:solidFill>
                  <a:srgbClr val="000000"/>
                </a:solidFill>
              </a:rPr>
              <a:t>  SPPs over </a:t>
            </a:r>
            <a:r>
              <a:rPr lang="en-US" sz="2400" dirty="0">
                <a:solidFill>
                  <a:srgbClr val="000000"/>
                </a:solidFill>
              </a:rPr>
              <a:t>3</a:t>
            </a:r>
            <a:r>
              <a:rPr lang="tr-TR" sz="2400" dirty="0">
                <a:solidFill>
                  <a:srgbClr val="000000"/>
                </a:solidFill>
              </a:rPr>
              <a:t> GW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>
                <a:solidFill>
                  <a:srgbClr val="000000"/>
                </a:solidFill>
              </a:rPr>
              <a:t>Effective</a:t>
            </a:r>
            <a:r>
              <a:rPr lang="tr-TR" sz="2400" dirty="0">
                <a:solidFill>
                  <a:srgbClr val="000000"/>
                </a:solidFill>
              </a:rPr>
              <a:t> working p</a:t>
            </a:r>
            <a:r>
              <a:rPr lang="en-US" sz="2400" dirty="0" err="1">
                <a:solidFill>
                  <a:srgbClr val="000000"/>
                </a:solidFill>
              </a:rPr>
              <a:t>eriods</a:t>
            </a:r>
            <a:endParaRPr lang="tr-TR" sz="2400" dirty="0">
              <a:solidFill>
                <a:srgbClr val="00000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>
                <a:solidFill>
                  <a:srgbClr val="000000"/>
                </a:solidFill>
              </a:rPr>
              <a:t>Short</a:t>
            </a:r>
            <a:r>
              <a:rPr lang="tr-TR" sz="2400" dirty="0">
                <a:solidFill>
                  <a:srgbClr val="000000"/>
                </a:solidFill>
              </a:rPr>
              <a:t> </a:t>
            </a:r>
            <a:r>
              <a:rPr lang="tr-TR" sz="2400" dirty="0" err="1">
                <a:solidFill>
                  <a:srgbClr val="000000"/>
                </a:solidFill>
              </a:rPr>
              <a:t>payback</a:t>
            </a:r>
            <a:r>
              <a:rPr lang="tr-TR" sz="2400" dirty="0">
                <a:solidFill>
                  <a:srgbClr val="000000"/>
                </a:solidFill>
              </a:rPr>
              <a:t> </a:t>
            </a:r>
            <a:r>
              <a:rPr lang="tr-TR" sz="2400" dirty="0" err="1">
                <a:solidFill>
                  <a:srgbClr val="000000"/>
                </a:solidFill>
              </a:rPr>
              <a:t>periods</a:t>
            </a:r>
            <a:endParaRPr lang="tr-TR" sz="2400" dirty="0">
              <a:solidFill>
                <a:srgbClr val="00000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>
                <a:solidFill>
                  <a:srgbClr val="000000"/>
                </a:solidFill>
              </a:rPr>
              <a:t>Improvement</a:t>
            </a:r>
            <a:r>
              <a:rPr lang="tr-TR" sz="2400" dirty="0">
                <a:solidFill>
                  <a:srgbClr val="000000"/>
                </a:solidFill>
              </a:rPr>
              <a:t> in </a:t>
            </a:r>
            <a:r>
              <a:rPr lang="tr-TR" sz="2400" dirty="0" err="1">
                <a:solidFill>
                  <a:srgbClr val="000000"/>
                </a:solidFill>
              </a:rPr>
              <a:t>cashflow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856438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06BE8A2-9FC2-4F5D-8A72-B07E037A5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4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275418" y="2653944"/>
            <a:ext cx="2977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4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CCAAC2A0-69E1-6E90-6AA7-43A507017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426" y="9427"/>
            <a:ext cx="11017573" cy="6837191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8A167D71-A964-4FBA-9947-989E0AA06E0B}"/>
              </a:ext>
            </a:extLst>
          </p:cNvPr>
          <p:cNvSpPr/>
          <p:nvPr/>
        </p:nvSpPr>
        <p:spPr>
          <a:xfrm>
            <a:off x="5821680" y="1760764"/>
            <a:ext cx="6270155" cy="321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0287578-90E6-4392-A35B-329D507DE619}"/>
              </a:ext>
            </a:extLst>
          </p:cNvPr>
          <p:cNvSpPr txBox="1"/>
          <p:nvPr/>
        </p:nvSpPr>
        <p:spPr>
          <a:xfrm>
            <a:off x="5721516" y="1549719"/>
            <a:ext cx="637031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largest solar power plant in Europe and</a:t>
            </a:r>
            <a:r>
              <a:rPr lang="tr-TR" sz="2400" b="1" dirty="0"/>
              <a:t> in</a:t>
            </a:r>
            <a:r>
              <a:rPr lang="en-US" sz="2400" b="1" dirty="0"/>
              <a:t> Turkey</a:t>
            </a:r>
            <a:r>
              <a:rPr lang="tr-TR" sz="2400" b="1" dirty="0"/>
              <a:t>: KARAPINAR – GES</a:t>
            </a:r>
          </a:p>
          <a:p>
            <a:endParaRPr lang="tr-TR" dirty="0"/>
          </a:p>
          <a:p>
            <a:r>
              <a:rPr lang="en-US" dirty="0"/>
              <a:t>Konya </a:t>
            </a:r>
            <a:r>
              <a:rPr lang="tr-TR" dirty="0"/>
              <a:t>K</a:t>
            </a:r>
            <a:r>
              <a:rPr lang="en-US" dirty="0" err="1"/>
              <a:t>arapinar</a:t>
            </a:r>
            <a:r>
              <a:rPr lang="en-US" dirty="0"/>
              <a:t> </a:t>
            </a:r>
            <a:r>
              <a:rPr lang="tr-TR" dirty="0"/>
              <a:t>SPP</a:t>
            </a:r>
            <a:r>
              <a:rPr lang="en-US" dirty="0"/>
              <a:t> is a power plant to be established on approximately 20 million square meters in the </a:t>
            </a:r>
            <a:r>
              <a:rPr lang="tr-TR" dirty="0"/>
              <a:t>K</a:t>
            </a:r>
            <a:r>
              <a:rPr lang="en-US" dirty="0" err="1"/>
              <a:t>arapinar</a:t>
            </a:r>
            <a:r>
              <a:rPr lang="en-US" dirty="0"/>
              <a:t> district of </a:t>
            </a:r>
            <a:r>
              <a:rPr lang="tr-TR" dirty="0"/>
              <a:t>K</a:t>
            </a:r>
            <a:r>
              <a:rPr lang="en-US" dirty="0" err="1"/>
              <a:t>onya</a:t>
            </a:r>
            <a:r>
              <a:rPr lang="en-US" dirty="0"/>
              <a:t>. </a:t>
            </a:r>
            <a:r>
              <a:rPr lang="tr-TR" dirty="0" err="1"/>
              <a:t>After</a:t>
            </a:r>
            <a:r>
              <a:rPr lang="en-US" dirty="0"/>
              <a:t> </a:t>
            </a:r>
            <a:r>
              <a:rPr lang="en-US" dirty="0" err="1"/>
              <a:t>complet</a:t>
            </a:r>
            <a:r>
              <a:rPr lang="tr-TR" dirty="0" err="1"/>
              <a:t>ion</a:t>
            </a:r>
            <a:r>
              <a:rPr lang="en-US" dirty="0"/>
              <a:t>, this power plant prevent</a:t>
            </a:r>
            <a:r>
              <a:rPr lang="tr-TR" dirty="0"/>
              <a:t>s</a:t>
            </a:r>
            <a:r>
              <a:rPr lang="en-US" dirty="0"/>
              <a:t> 1.5 million tons of fossil waste and carbon emissions annually and also meet</a:t>
            </a:r>
            <a:r>
              <a:rPr lang="tr-TR" dirty="0"/>
              <a:t>s</a:t>
            </a:r>
            <a:r>
              <a:rPr lang="en-US" dirty="0"/>
              <a:t> the annual energy needs of 2 million people.</a:t>
            </a:r>
            <a:endParaRPr lang="tr-TR" dirty="0"/>
          </a:p>
          <a:p>
            <a:endParaRPr lang="tr-TR" dirty="0"/>
          </a:p>
          <a:p>
            <a:r>
              <a:rPr lang="en-US" dirty="0"/>
              <a:t>Although its installed power is </a:t>
            </a:r>
            <a:r>
              <a:rPr lang="en-US" b="1" dirty="0"/>
              <a:t>1347 </a:t>
            </a:r>
            <a:r>
              <a:rPr lang="tr-TR" b="1" dirty="0"/>
              <a:t>MW</a:t>
            </a:r>
            <a:r>
              <a:rPr lang="en-US" dirty="0"/>
              <a:t>, in this project, a more environmental energy source will be obtained by the use of renewable energy sources, on the other hand, dependence on external dependence will be reduced.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028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286569" y="2733844"/>
            <a:ext cx="2977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4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 descr="metin içeren bir resim&#10;&#10;Açıklama otomatik olarak oluşturuldu">
            <a:extLst>
              <a:ext uri="{FF2B5EF4-FFF2-40B4-BE49-F238E27FC236}">
                <a16:creationId xmlns:a16="http://schemas.microsoft.com/office/drawing/2014/main" id="{691248D6-E7C9-A079-70D9-D3868382F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25" y="0"/>
            <a:ext cx="9144000" cy="6858000"/>
          </a:xfrm>
          <a:prstGeom prst="rect">
            <a:avLst/>
          </a:prstGeom>
        </p:spPr>
      </p:pic>
      <p:pic>
        <p:nvPicPr>
          <p:cNvPr id="11" name="Resim 10" descr="gök, açık hava içeren bir resim&#10;&#10;Açıklama otomatik olarak oluşturuldu">
            <a:extLst>
              <a:ext uri="{FF2B5EF4-FFF2-40B4-BE49-F238E27FC236}">
                <a16:creationId xmlns:a16="http://schemas.microsoft.com/office/drawing/2014/main" id="{76651934-B843-97CA-C01B-24454E41F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25" y="0"/>
            <a:ext cx="9144000" cy="6858000"/>
          </a:xfrm>
          <a:prstGeom prst="rect">
            <a:avLst/>
          </a:prstGeom>
        </p:spPr>
      </p:pic>
      <p:pic>
        <p:nvPicPr>
          <p:cNvPr id="14" name="Resim 13" descr="gök, açık hava içeren bir resim&#10;&#10;Açıklama otomatik olarak oluşturuldu">
            <a:extLst>
              <a:ext uri="{FF2B5EF4-FFF2-40B4-BE49-F238E27FC236}">
                <a16:creationId xmlns:a16="http://schemas.microsoft.com/office/drawing/2014/main" id="{FCED9558-4E6C-9F52-6DF8-71F54B3AD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46" y="0"/>
            <a:ext cx="9144000" cy="6858000"/>
          </a:xfrm>
          <a:prstGeom prst="rect">
            <a:avLst/>
          </a:prstGeom>
        </p:spPr>
      </p:pic>
      <p:pic>
        <p:nvPicPr>
          <p:cNvPr id="16" name="Resim 15" descr="gök, açık hava içeren bir resim&#10;&#10;Açıklama otomatik olarak oluşturuldu">
            <a:extLst>
              <a:ext uri="{FF2B5EF4-FFF2-40B4-BE49-F238E27FC236}">
                <a16:creationId xmlns:a16="http://schemas.microsoft.com/office/drawing/2014/main" id="{1A5D3DFE-7FAE-E7A1-43D9-67471DCED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25" y="24965"/>
            <a:ext cx="9144000" cy="6858000"/>
          </a:xfrm>
          <a:prstGeom prst="rect">
            <a:avLst/>
          </a:prstGeom>
        </p:spPr>
      </p:pic>
      <p:pic>
        <p:nvPicPr>
          <p:cNvPr id="18" name="Resim 17" descr="açık hava, gök içeren bir resim&#10;&#10;Açıklama otomatik olarak oluşturuldu">
            <a:extLst>
              <a:ext uri="{FF2B5EF4-FFF2-40B4-BE49-F238E27FC236}">
                <a16:creationId xmlns:a16="http://schemas.microsoft.com/office/drawing/2014/main" id="{DA5BD04D-561D-8C1A-4E1C-6B764F2AF5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46" y="0"/>
            <a:ext cx="9144000" cy="6858000"/>
          </a:xfrm>
          <a:prstGeom prst="rect">
            <a:avLst/>
          </a:prstGeom>
        </p:spPr>
      </p:pic>
      <p:pic>
        <p:nvPicPr>
          <p:cNvPr id="20" name="Resim 19" descr="açık hava, gök içeren bir resim&#10;&#10;Açıklama otomatik olarak oluşturuldu">
            <a:extLst>
              <a:ext uri="{FF2B5EF4-FFF2-40B4-BE49-F238E27FC236}">
                <a16:creationId xmlns:a16="http://schemas.microsoft.com/office/drawing/2014/main" id="{040E7E3C-6956-AFDE-084F-D2B209E1BE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46" y="12483"/>
            <a:ext cx="9144000" cy="6858000"/>
          </a:xfrm>
          <a:prstGeom prst="rect">
            <a:avLst/>
          </a:prstGeom>
        </p:spPr>
      </p:pic>
      <p:pic>
        <p:nvPicPr>
          <p:cNvPr id="22" name="Resim 21" descr="gök, açık hava, günbatımı, sahil içeren bir resim&#10;&#10;Açıklama otomatik olarak oluşturuldu">
            <a:extLst>
              <a:ext uri="{FF2B5EF4-FFF2-40B4-BE49-F238E27FC236}">
                <a16:creationId xmlns:a16="http://schemas.microsoft.com/office/drawing/2014/main" id="{FF4255B5-8C96-4F70-BADD-94A83EF391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04" y="0"/>
            <a:ext cx="9144000" cy="6858000"/>
          </a:xfrm>
          <a:prstGeom prst="rect">
            <a:avLst/>
          </a:prstGeom>
        </p:spPr>
      </p:pic>
      <p:pic>
        <p:nvPicPr>
          <p:cNvPr id="24" name="Resim 23" descr="açık hava, gök, sahil, doğa içeren bir resim&#10;&#10;Açıklama otomatik olarak oluşturuldu">
            <a:extLst>
              <a:ext uri="{FF2B5EF4-FFF2-40B4-BE49-F238E27FC236}">
                <a16:creationId xmlns:a16="http://schemas.microsoft.com/office/drawing/2014/main" id="{12F0C41A-59A9-67A7-A5F4-111DF3ED78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00" y="12483"/>
            <a:ext cx="9144000" cy="6858000"/>
          </a:xfrm>
          <a:prstGeom prst="rect">
            <a:avLst/>
          </a:prstGeom>
        </p:spPr>
      </p:pic>
      <p:pic>
        <p:nvPicPr>
          <p:cNvPr id="26" name="Resim 25" descr="açık hava, gök, su, sahil içeren bir resim&#10;&#10;Açıklama otomatik olarak oluşturuldu">
            <a:extLst>
              <a:ext uri="{FF2B5EF4-FFF2-40B4-BE49-F238E27FC236}">
                <a16:creationId xmlns:a16="http://schemas.microsoft.com/office/drawing/2014/main" id="{6E9E27E1-7836-41C2-A674-7831EB0A4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42" y="0"/>
            <a:ext cx="9144000" cy="6858000"/>
          </a:xfrm>
          <a:prstGeom prst="rect">
            <a:avLst/>
          </a:prstGeom>
        </p:spPr>
      </p:pic>
      <p:pic>
        <p:nvPicPr>
          <p:cNvPr id="28" name="Resim 27" descr="açık hava, gök, sahil, doğa içeren bir resim&#10;&#10;Açıklama otomatik olarak oluşturuldu">
            <a:extLst>
              <a:ext uri="{FF2B5EF4-FFF2-40B4-BE49-F238E27FC236}">
                <a16:creationId xmlns:a16="http://schemas.microsoft.com/office/drawing/2014/main" id="{DB3E4324-F170-4464-3BC7-3D31FC0B3F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79" y="0"/>
            <a:ext cx="9144000" cy="6858000"/>
          </a:xfrm>
          <a:prstGeom prst="rect">
            <a:avLst/>
          </a:prstGeom>
        </p:spPr>
      </p:pic>
      <p:pic>
        <p:nvPicPr>
          <p:cNvPr id="30" name="Resim 29" descr="oturma, açık hava, ızgara içeren bir resim&#10;&#10;Açıklama otomatik olarak oluşturuldu">
            <a:extLst>
              <a:ext uri="{FF2B5EF4-FFF2-40B4-BE49-F238E27FC236}">
                <a16:creationId xmlns:a16="http://schemas.microsoft.com/office/drawing/2014/main" id="{B7BE6345-CBB6-F7FD-8E46-E945CA27FA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84" y="12482"/>
            <a:ext cx="9144000" cy="6858000"/>
          </a:xfrm>
          <a:prstGeom prst="rect">
            <a:avLst/>
          </a:prstGeom>
        </p:spPr>
      </p:pic>
      <p:pic>
        <p:nvPicPr>
          <p:cNvPr id="32" name="Resim 31" descr="gök, açık hava, ulaşım içeren bir resim&#10;&#10;Açıklama otomatik olarak oluşturuldu">
            <a:extLst>
              <a:ext uri="{FF2B5EF4-FFF2-40B4-BE49-F238E27FC236}">
                <a16:creationId xmlns:a16="http://schemas.microsoft.com/office/drawing/2014/main" id="{98E652B0-9FCD-7F4A-299C-EADE9EB36F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83" y="12481"/>
            <a:ext cx="9144000" cy="6858000"/>
          </a:xfrm>
          <a:prstGeom prst="rect">
            <a:avLst/>
          </a:prstGeom>
        </p:spPr>
      </p:pic>
      <p:pic>
        <p:nvPicPr>
          <p:cNvPr id="34" name="Resim 33" descr="açık hava, gök, birkaç içeren bir resim&#10;&#10;Açıklama otomatik olarak oluşturuldu">
            <a:extLst>
              <a:ext uri="{FF2B5EF4-FFF2-40B4-BE49-F238E27FC236}">
                <a16:creationId xmlns:a16="http://schemas.microsoft.com/office/drawing/2014/main" id="{71C0DB98-6DDD-28F3-4384-94DF057C4D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83" y="37447"/>
            <a:ext cx="9144000" cy="6858000"/>
          </a:xfrm>
          <a:prstGeom prst="rect">
            <a:avLst/>
          </a:prstGeom>
        </p:spPr>
      </p:pic>
      <p:pic>
        <p:nvPicPr>
          <p:cNvPr id="36" name="Resim 35" descr="açık hava, gök, ulaşım içeren bir resim&#10;&#10;Açıklama otomatik olarak oluşturuldu">
            <a:extLst>
              <a:ext uri="{FF2B5EF4-FFF2-40B4-BE49-F238E27FC236}">
                <a16:creationId xmlns:a16="http://schemas.microsoft.com/office/drawing/2014/main" id="{5FCE0A6A-862C-75C5-7DDB-CBDF34EBBD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57" y="12479"/>
            <a:ext cx="9144000" cy="6858000"/>
          </a:xfrm>
          <a:prstGeom prst="rect">
            <a:avLst/>
          </a:prstGeom>
        </p:spPr>
      </p:pic>
      <p:sp>
        <p:nvSpPr>
          <p:cNvPr id="38" name="Dikdörtgen 37">
            <a:extLst>
              <a:ext uri="{FF2B5EF4-FFF2-40B4-BE49-F238E27FC236}">
                <a16:creationId xmlns:a16="http://schemas.microsoft.com/office/drawing/2014/main" id="{FE93E995-BE13-3FAF-90C3-CD4DB2387B53}"/>
              </a:ext>
            </a:extLst>
          </p:cNvPr>
          <p:cNvSpPr/>
          <p:nvPr/>
        </p:nvSpPr>
        <p:spPr>
          <a:xfrm>
            <a:off x="10362454" y="12478"/>
            <a:ext cx="1829546" cy="68455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2" name="Resim 41">
            <a:extLst>
              <a:ext uri="{FF2B5EF4-FFF2-40B4-BE49-F238E27FC236}">
                <a16:creationId xmlns:a16="http://schemas.microsoft.com/office/drawing/2014/main" id="{CF3DCEF1-BAC4-7B18-5648-D444A062A9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24764" y="1359178"/>
            <a:ext cx="13049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286453" y="2703933"/>
            <a:ext cx="2977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4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9F45573-9DFB-730B-B901-EE89D22DD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209" y="15249"/>
            <a:ext cx="9167244" cy="6842751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AE1C359-C9D5-FFA3-A137-0DC84659728B}"/>
              </a:ext>
            </a:extLst>
          </p:cNvPr>
          <p:cNvSpPr/>
          <p:nvPr/>
        </p:nvSpPr>
        <p:spPr>
          <a:xfrm>
            <a:off x="10362454" y="12478"/>
            <a:ext cx="1829546" cy="68455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CC7EE3C-AD22-9161-2236-043D07022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764" y="1359178"/>
            <a:ext cx="1304925" cy="3781425"/>
          </a:xfrm>
          <a:prstGeom prst="rect">
            <a:avLst/>
          </a:prstGeom>
        </p:spPr>
      </p:pic>
      <p:pic>
        <p:nvPicPr>
          <p:cNvPr id="6" name="Resim 5" descr="açık hava, yer içeren bir resim&#10;&#10;Açıklama otomatik olarak oluşturuldu">
            <a:extLst>
              <a:ext uri="{FF2B5EF4-FFF2-40B4-BE49-F238E27FC236}">
                <a16:creationId xmlns:a16="http://schemas.microsoft.com/office/drawing/2014/main" id="{8808D29B-7E45-B659-3160-88C5459D0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27" y="12478"/>
            <a:ext cx="9167244" cy="68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C3C3CBA-A052-A457-7C94-689FA269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4429" cy="68580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4A8ECD-0BBA-4155-2748-9B65AE075E1F}"/>
              </a:ext>
            </a:extLst>
          </p:cNvPr>
          <p:cNvSpPr txBox="1"/>
          <p:nvPr/>
        </p:nvSpPr>
        <p:spPr>
          <a:xfrm rot="16200000">
            <a:off x="-1097226" y="2248698"/>
            <a:ext cx="31750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000" b="0" i="0" u="none" strike="noStrike" dirty="0">
                <a:solidFill>
                  <a:schemeClr val="bg1"/>
                </a:solidFill>
                <a:effectLst/>
                <a:latin typeface="Rastanty Cortez" panose="020B0604020202020204" pitchFamily="2" charset="0"/>
              </a:rPr>
              <a:t>Knowledge Integrator</a:t>
            </a:r>
            <a:endParaRPr lang="tr-TR" sz="4000" dirty="0">
              <a:solidFill>
                <a:schemeClr val="bg1"/>
              </a:solidFill>
              <a:latin typeface="Rastanty Cortez" panose="020B0604020202020204" pitchFamily="2" charset="0"/>
            </a:endParaRPr>
          </a:p>
        </p:txBody>
      </p:sp>
      <p:sp>
        <p:nvSpPr>
          <p:cNvPr id="10" name="Elmas 9">
            <a:extLst>
              <a:ext uri="{FF2B5EF4-FFF2-40B4-BE49-F238E27FC236}">
                <a16:creationId xmlns:a16="http://schemas.microsoft.com/office/drawing/2014/main" id="{1A03409F-1547-C647-DDDA-EFEF41AE56A0}"/>
              </a:ext>
            </a:extLst>
          </p:cNvPr>
          <p:cNvSpPr/>
          <p:nvPr/>
        </p:nvSpPr>
        <p:spPr>
          <a:xfrm>
            <a:off x="405221" y="4607510"/>
            <a:ext cx="363985" cy="36398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D0662FB-DB61-A9C4-3C63-FD400776B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29" y="1"/>
            <a:ext cx="11066606" cy="6857999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40B65DB1-465B-49B3-B511-B44CD9DB84AF}"/>
              </a:ext>
            </a:extLst>
          </p:cNvPr>
          <p:cNvSpPr/>
          <p:nvPr/>
        </p:nvSpPr>
        <p:spPr>
          <a:xfrm>
            <a:off x="5760720" y="1935480"/>
            <a:ext cx="5699760" cy="3036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7E4C45C-9BDD-4085-BF0C-6717A847415B}"/>
              </a:ext>
            </a:extLst>
          </p:cNvPr>
          <p:cNvSpPr txBox="1"/>
          <p:nvPr/>
        </p:nvSpPr>
        <p:spPr>
          <a:xfrm>
            <a:off x="5974080" y="2133600"/>
            <a:ext cx="53644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Turley’s</a:t>
            </a:r>
            <a:r>
              <a:rPr lang="tr-TR" sz="2400" b="1" dirty="0"/>
              <a:t> First </a:t>
            </a:r>
            <a:r>
              <a:rPr lang="tr-TR" sz="2400" b="1" dirty="0" err="1"/>
              <a:t>Hybrid</a:t>
            </a:r>
            <a:r>
              <a:rPr lang="tr-TR" sz="2400" b="1" dirty="0"/>
              <a:t> Project – 50 MWp</a:t>
            </a:r>
          </a:p>
          <a:p>
            <a:endParaRPr lang="tr-T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/>
              <a:t>50</a:t>
            </a:r>
            <a:r>
              <a:rPr lang="en-US" sz="2000" dirty="0"/>
              <a:t> M</a:t>
            </a:r>
            <a:r>
              <a:rPr lang="tr-TR" sz="2000" dirty="0"/>
              <a:t>W</a:t>
            </a:r>
            <a:r>
              <a:rPr lang="en-US" sz="2000" dirty="0"/>
              <a:t> Installed Power</a:t>
            </a:r>
            <a:endParaRPr lang="tr-TR" sz="2000" dirty="0"/>
          </a:p>
          <a:p>
            <a:endParaRPr lang="tr-T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first</a:t>
            </a:r>
            <a:r>
              <a:rPr lang="tr-TR" sz="2000" dirty="0"/>
              <a:t> </a:t>
            </a:r>
            <a:r>
              <a:rPr lang="tr-TR" sz="2000" dirty="0" err="1"/>
              <a:t>hybrids</a:t>
            </a:r>
            <a:r>
              <a:rPr lang="en-US" sz="2000" dirty="0"/>
              <a:t> project </a:t>
            </a:r>
            <a:r>
              <a:rPr lang="tr-TR" sz="2000" dirty="0" err="1"/>
              <a:t>comissioned</a:t>
            </a:r>
            <a:r>
              <a:rPr lang="en-US" sz="2000" dirty="0"/>
              <a:t> in Turkey</a:t>
            </a:r>
            <a:endParaRPr lang="tr-TR" sz="2000" dirty="0"/>
          </a:p>
          <a:p>
            <a:endParaRPr lang="tr-T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Combined use of solar and wind energy</a:t>
            </a:r>
            <a:endParaRPr lang="tr-T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2208694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529</Words>
  <Application>Microsoft Office PowerPoint</Application>
  <PresentationFormat>Widescreen</PresentationFormat>
  <Paragraphs>123</Paragraphs>
  <Slides>26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(Gövde)</vt:lpstr>
      <vt:lpstr>Calibri Light</vt:lpstr>
      <vt:lpstr>Candara</vt:lpstr>
      <vt:lpstr>Open Sans</vt:lpstr>
      <vt:lpstr>Rastanty Cortez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Emre</dc:creator>
  <cp:lastModifiedBy>kevin kendall</cp:lastModifiedBy>
  <cp:revision>38</cp:revision>
  <dcterms:created xsi:type="dcterms:W3CDTF">2022-10-03T18:45:02Z</dcterms:created>
  <dcterms:modified xsi:type="dcterms:W3CDTF">2024-04-10T07:41:17Z</dcterms:modified>
</cp:coreProperties>
</file>