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5" r:id="rId3"/>
  </p:sldMasterIdLst>
  <p:notesMasterIdLst>
    <p:notesMasterId r:id="rId21"/>
  </p:notesMasterIdLst>
  <p:sldIdLst>
    <p:sldId id="314" r:id="rId4"/>
    <p:sldId id="2092" r:id="rId5"/>
    <p:sldId id="824" r:id="rId6"/>
    <p:sldId id="318" r:id="rId7"/>
    <p:sldId id="867" r:id="rId8"/>
    <p:sldId id="869" r:id="rId9"/>
    <p:sldId id="2093" r:id="rId10"/>
    <p:sldId id="2094" r:id="rId11"/>
    <p:sldId id="265" r:id="rId12"/>
    <p:sldId id="832" r:id="rId13"/>
    <p:sldId id="322" r:id="rId14"/>
    <p:sldId id="261" r:id="rId15"/>
    <p:sldId id="2095" r:id="rId16"/>
    <p:sldId id="866" r:id="rId17"/>
    <p:sldId id="327" r:id="rId18"/>
    <p:sldId id="839" r:id="rId19"/>
    <p:sldId id="83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37B"/>
    <a:srgbClr val="F3F33F"/>
    <a:srgbClr val="EBEB03"/>
    <a:srgbClr val="0F899D"/>
    <a:srgbClr val="DF7BD8"/>
    <a:srgbClr val="5FC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CFA59A-7A33-4C99-902C-6F6900FADD23}" v="15" dt="2024-04-09T11:36:19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70FEFD-19E6-47EC-8535-CAD24D11B88D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0B1FF2-F3A2-4243-8B97-78593E74622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Stationary uses: Heating</a:t>
          </a:r>
        </a:p>
      </dgm:t>
    </dgm:pt>
    <dgm:pt modelId="{CA33A524-36CA-4BB8-95AB-A836C41C526F}" type="parTrans" cxnId="{DE81DCFE-C1E3-40E5-B5B6-B0800A78BE26}">
      <dgm:prSet/>
      <dgm:spPr/>
      <dgm:t>
        <a:bodyPr/>
        <a:lstStyle/>
        <a:p>
          <a:endParaRPr lang="en-US"/>
        </a:p>
      </dgm:t>
    </dgm:pt>
    <dgm:pt modelId="{5DB843F6-94C5-4434-A97E-5F4CBD4637BA}" type="sibTrans" cxnId="{DE81DCFE-C1E3-40E5-B5B6-B0800A78BE26}">
      <dgm:prSet/>
      <dgm:spPr/>
      <dgm:t>
        <a:bodyPr/>
        <a:lstStyle/>
        <a:p>
          <a:endParaRPr lang="en-US"/>
        </a:p>
      </dgm:t>
    </dgm:pt>
    <dgm:pt modelId="{97846E3C-179C-484D-B53B-5E1DD8CF33B0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dirty="0"/>
            <a:t>Fuel cell operations and direct combustion</a:t>
          </a:r>
        </a:p>
        <a:p>
          <a:pPr marL="0" lvl="0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dirty="0" err="1"/>
            <a:t>HyDeploy</a:t>
          </a:r>
          <a:r>
            <a:rPr lang="en-US" dirty="0"/>
            <a:t> has demonstrated up to 20% mix into current gas grid with no impact on domestic boilers</a:t>
          </a:r>
        </a:p>
      </dgm:t>
    </dgm:pt>
    <dgm:pt modelId="{BB85F4D9-4156-4771-B7B7-CA1228BCEA3F}" type="parTrans" cxnId="{90DB5EE3-5CCD-4A9E-B741-6E5BD0409281}">
      <dgm:prSet/>
      <dgm:spPr/>
      <dgm:t>
        <a:bodyPr/>
        <a:lstStyle/>
        <a:p>
          <a:endParaRPr lang="en-US"/>
        </a:p>
      </dgm:t>
    </dgm:pt>
    <dgm:pt modelId="{F922EA8F-A3F1-4199-90D2-D1FD095CBE7F}" type="sibTrans" cxnId="{90DB5EE3-5CCD-4A9E-B741-6E5BD0409281}">
      <dgm:prSet/>
      <dgm:spPr/>
      <dgm:t>
        <a:bodyPr/>
        <a:lstStyle/>
        <a:p>
          <a:endParaRPr lang="en-US"/>
        </a:p>
      </dgm:t>
    </dgm:pt>
    <dgm:pt modelId="{6166378E-2E88-41CE-A128-3C415B321D22}">
      <dgm:prSet/>
      <dgm:spPr/>
      <dgm:t>
        <a:bodyPr/>
        <a:lstStyle/>
        <a:p>
          <a:pPr marL="0" lvl="0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dirty="0"/>
            <a:t>Hydrogen boilers and burners available and trials ongoing for manufacture</a:t>
          </a:r>
        </a:p>
        <a:p>
          <a:pPr marL="0" lvl="0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dirty="0"/>
            <a:t>2035 sale of natural gas domestic boilers will be phased out</a:t>
          </a:r>
        </a:p>
      </dgm:t>
    </dgm:pt>
    <dgm:pt modelId="{D86CF73A-D54D-4780-BBD6-8F26D3733CB7}" type="parTrans" cxnId="{E2107948-7464-41B2-860C-9A88902EEA5C}">
      <dgm:prSet/>
      <dgm:spPr/>
      <dgm:t>
        <a:bodyPr/>
        <a:lstStyle/>
        <a:p>
          <a:endParaRPr lang="en-US"/>
        </a:p>
      </dgm:t>
    </dgm:pt>
    <dgm:pt modelId="{B22CEACB-00F8-4FC3-ADEB-41BBB540D507}" type="sibTrans" cxnId="{E2107948-7464-41B2-860C-9A88902EEA5C}">
      <dgm:prSet/>
      <dgm:spPr/>
      <dgm:t>
        <a:bodyPr/>
        <a:lstStyle/>
        <a:p>
          <a:endParaRPr lang="en-US"/>
        </a:p>
      </dgm:t>
    </dgm:pt>
    <dgm:pt modelId="{A1C530DF-C267-4471-A348-9A0E0DA0B591}">
      <dgm:prSet/>
      <dgm:spPr/>
      <dgm:t>
        <a:bodyPr/>
        <a:lstStyle/>
        <a:p>
          <a:pPr marL="0" lvl="0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B941211D-32F4-441F-ADB4-9ECFC1036BD6}" type="parTrans" cxnId="{002E462F-93C3-404E-A553-CB5532FA5671}">
      <dgm:prSet/>
      <dgm:spPr/>
      <dgm:t>
        <a:bodyPr/>
        <a:lstStyle/>
        <a:p>
          <a:endParaRPr lang="en-US"/>
        </a:p>
      </dgm:t>
    </dgm:pt>
    <dgm:pt modelId="{2108DE81-8510-45D6-B79F-E38389F945CD}" type="sibTrans" cxnId="{002E462F-93C3-404E-A553-CB5532FA5671}">
      <dgm:prSet/>
      <dgm:spPr/>
      <dgm:t>
        <a:bodyPr/>
        <a:lstStyle/>
        <a:p>
          <a:endParaRPr lang="en-US"/>
        </a:p>
      </dgm:t>
    </dgm:pt>
    <dgm:pt modelId="{5D27C2CB-E566-4275-AE35-4FA0D38FAA7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Mobile uses: Transport</a:t>
          </a:r>
        </a:p>
      </dgm:t>
    </dgm:pt>
    <dgm:pt modelId="{6EAF84C1-B679-4E38-86D0-D51DA5F47FA1}" type="parTrans" cxnId="{7917612D-B396-44DB-89C1-29C7284F3494}">
      <dgm:prSet/>
      <dgm:spPr/>
      <dgm:t>
        <a:bodyPr/>
        <a:lstStyle/>
        <a:p>
          <a:endParaRPr lang="en-US"/>
        </a:p>
      </dgm:t>
    </dgm:pt>
    <dgm:pt modelId="{036F384E-E95B-47FC-A275-91C62F9139BA}" type="sibTrans" cxnId="{7917612D-B396-44DB-89C1-29C7284F3494}">
      <dgm:prSet/>
      <dgm:spPr/>
      <dgm:t>
        <a:bodyPr/>
        <a:lstStyle/>
        <a:p>
          <a:endParaRPr lang="en-US"/>
        </a:p>
      </dgm:t>
    </dgm:pt>
    <dgm:pt modelId="{00BB4951-D972-43A9-A6B6-94682DAFE88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Use in vehicles including buses, HGVs and cars</a:t>
          </a:r>
        </a:p>
        <a:p>
          <a:pPr>
            <a:lnSpc>
              <a:spcPct val="100000"/>
            </a:lnSpc>
          </a:pPr>
          <a:r>
            <a:rPr lang="en-US" dirty="0"/>
            <a:t>Use in agricultural machinery, fleet vehicles, refuse collection vehicles</a:t>
          </a:r>
        </a:p>
        <a:p>
          <a:pPr>
            <a:lnSpc>
              <a:spcPct val="100000"/>
            </a:lnSpc>
          </a:pPr>
          <a:r>
            <a:rPr lang="en-US" dirty="0"/>
            <a:t>Developments in shipping and aviation</a:t>
          </a:r>
        </a:p>
        <a:p>
          <a:pPr>
            <a:lnSpc>
              <a:spcPct val="100000"/>
            </a:lnSpc>
          </a:pPr>
          <a:r>
            <a:rPr lang="en-US" dirty="0"/>
            <a:t>Fuel cell operations and direct combustion</a:t>
          </a:r>
        </a:p>
      </dgm:t>
    </dgm:pt>
    <dgm:pt modelId="{75039C86-B8DD-4830-8257-8A979C57E4E9}" type="parTrans" cxnId="{2F09B8A6-1AB7-4671-B451-0BA416DD772A}">
      <dgm:prSet/>
      <dgm:spPr/>
      <dgm:t>
        <a:bodyPr/>
        <a:lstStyle/>
        <a:p>
          <a:endParaRPr lang="en-US"/>
        </a:p>
      </dgm:t>
    </dgm:pt>
    <dgm:pt modelId="{B10D5E94-A949-4610-AEA3-8454DE8D0FD7}" type="sibTrans" cxnId="{2F09B8A6-1AB7-4671-B451-0BA416DD772A}">
      <dgm:prSet/>
      <dgm:spPr/>
      <dgm:t>
        <a:bodyPr/>
        <a:lstStyle/>
        <a:p>
          <a:endParaRPr lang="en-US"/>
        </a:p>
      </dgm:t>
    </dgm:pt>
    <dgm:pt modelId="{023C8247-DD32-4EF0-993B-0B8FEF664A0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Back up energy: Storage</a:t>
          </a:r>
        </a:p>
      </dgm:t>
    </dgm:pt>
    <dgm:pt modelId="{8F20E7E5-86C3-4976-B402-4C39D72ED6B6}" type="parTrans" cxnId="{042238B9-7913-479F-A7FE-D764E79A1C7C}">
      <dgm:prSet/>
      <dgm:spPr/>
      <dgm:t>
        <a:bodyPr/>
        <a:lstStyle/>
        <a:p>
          <a:endParaRPr lang="en-US"/>
        </a:p>
      </dgm:t>
    </dgm:pt>
    <dgm:pt modelId="{1EF851E5-F04A-4882-9C91-4E490534FF5B}" type="sibTrans" cxnId="{042238B9-7913-479F-A7FE-D764E79A1C7C}">
      <dgm:prSet/>
      <dgm:spPr/>
      <dgm:t>
        <a:bodyPr/>
        <a:lstStyle/>
        <a:p>
          <a:endParaRPr lang="en-US"/>
        </a:p>
      </dgm:t>
    </dgm:pt>
    <dgm:pt modelId="{7CE3ED86-90E2-4E42-A7CF-EF354252A9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Can be used in connection with renewable energy storage to store overproduction for use when needed or to provide energy security to prevent cut-outs</a:t>
          </a:r>
        </a:p>
        <a:p>
          <a:pPr>
            <a:lnSpc>
              <a:spcPct val="100000"/>
            </a:lnSpc>
          </a:pPr>
          <a:r>
            <a:rPr lang="en-US" dirty="0"/>
            <a:t>Ammonia development is accelerating (easier to transport)</a:t>
          </a:r>
        </a:p>
      </dgm:t>
    </dgm:pt>
    <dgm:pt modelId="{AA0F2ED2-D9FD-4CD3-BC45-154E20FA011A}" type="parTrans" cxnId="{AA2AA64B-B0A6-4C18-8582-AAF5D0DBA6B5}">
      <dgm:prSet/>
      <dgm:spPr/>
      <dgm:t>
        <a:bodyPr/>
        <a:lstStyle/>
        <a:p>
          <a:endParaRPr lang="en-US"/>
        </a:p>
      </dgm:t>
    </dgm:pt>
    <dgm:pt modelId="{578FB569-40ED-4B9F-871A-4E6F5A5E9F16}" type="sibTrans" cxnId="{AA2AA64B-B0A6-4C18-8582-AAF5D0DBA6B5}">
      <dgm:prSet/>
      <dgm:spPr/>
      <dgm:t>
        <a:bodyPr/>
        <a:lstStyle/>
        <a:p>
          <a:endParaRPr lang="en-US"/>
        </a:p>
      </dgm:t>
    </dgm:pt>
    <dgm:pt modelId="{2F8CF650-2462-4FB5-B85E-7CE955A81BA7}" type="pres">
      <dgm:prSet presAssocID="{2C70FEFD-19E6-47EC-8535-CAD24D11B88D}" presName="root" presStyleCnt="0">
        <dgm:presLayoutVars>
          <dgm:dir/>
          <dgm:resizeHandles val="exact"/>
        </dgm:presLayoutVars>
      </dgm:prSet>
      <dgm:spPr/>
    </dgm:pt>
    <dgm:pt modelId="{5DF2A8D8-51F4-474F-B7DB-280103885D5B}" type="pres">
      <dgm:prSet presAssocID="{EC0B1FF2-F3A2-4243-8B97-78593E746222}" presName="compNode" presStyleCnt="0"/>
      <dgm:spPr/>
    </dgm:pt>
    <dgm:pt modelId="{C6BC34D4-913A-4C56-A75A-8AB10825D941}" type="pres">
      <dgm:prSet presAssocID="{EC0B1FF2-F3A2-4243-8B97-78593E74622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01E043E1-B64A-4B89-B47F-FAAA7970689D}" type="pres">
      <dgm:prSet presAssocID="{EC0B1FF2-F3A2-4243-8B97-78593E746222}" presName="iconSpace" presStyleCnt="0"/>
      <dgm:spPr/>
    </dgm:pt>
    <dgm:pt modelId="{FA72B8E2-7EEC-454B-A3E6-89D945E9C88E}" type="pres">
      <dgm:prSet presAssocID="{EC0B1FF2-F3A2-4243-8B97-78593E746222}" presName="parTx" presStyleLbl="revTx" presStyleIdx="0" presStyleCnt="6">
        <dgm:presLayoutVars>
          <dgm:chMax val="0"/>
          <dgm:chPref val="0"/>
        </dgm:presLayoutVars>
      </dgm:prSet>
      <dgm:spPr/>
    </dgm:pt>
    <dgm:pt modelId="{2E05AA4F-7D2F-45F8-8667-84172444BFB3}" type="pres">
      <dgm:prSet presAssocID="{EC0B1FF2-F3A2-4243-8B97-78593E746222}" presName="txSpace" presStyleCnt="0"/>
      <dgm:spPr/>
    </dgm:pt>
    <dgm:pt modelId="{C6A819CA-280A-4400-B816-514F4F220D38}" type="pres">
      <dgm:prSet presAssocID="{EC0B1FF2-F3A2-4243-8B97-78593E746222}" presName="desTx" presStyleLbl="revTx" presStyleIdx="1" presStyleCnt="6">
        <dgm:presLayoutVars/>
      </dgm:prSet>
      <dgm:spPr/>
    </dgm:pt>
    <dgm:pt modelId="{5FE3A79F-8678-4756-94AD-1934BBD076A2}" type="pres">
      <dgm:prSet presAssocID="{5DB843F6-94C5-4434-A97E-5F4CBD4637BA}" presName="sibTrans" presStyleCnt="0"/>
      <dgm:spPr/>
    </dgm:pt>
    <dgm:pt modelId="{E136BFEB-C076-4FCC-8813-008F466D88C4}" type="pres">
      <dgm:prSet presAssocID="{5D27C2CB-E566-4275-AE35-4FA0D38FAA78}" presName="compNode" presStyleCnt="0"/>
      <dgm:spPr/>
    </dgm:pt>
    <dgm:pt modelId="{17E9716A-DABF-44AC-A81F-FE21E327B9B5}" type="pres">
      <dgm:prSet presAssocID="{5D27C2CB-E566-4275-AE35-4FA0D38FAA7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0CA3BB2B-0C6C-4A8E-A7AC-B429FC0C21E7}" type="pres">
      <dgm:prSet presAssocID="{5D27C2CB-E566-4275-AE35-4FA0D38FAA78}" presName="iconSpace" presStyleCnt="0"/>
      <dgm:spPr/>
    </dgm:pt>
    <dgm:pt modelId="{3CE9F585-7C3A-437E-900F-23870C63D4A6}" type="pres">
      <dgm:prSet presAssocID="{5D27C2CB-E566-4275-AE35-4FA0D38FAA78}" presName="parTx" presStyleLbl="revTx" presStyleIdx="2" presStyleCnt="6">
        <dgm:presLayoutVars>
          <dgm:chMax val="0"/>
          <dgm:chPref val="0"/>
        </dgm:presLayoutVars>
      </dgm:prSet>
      <dgm:spPr/>
    </dgm:pt>
    <dgm:pt modelId="{19DC5BA7-B65F-4A9C-BEA5-8E82D81E995C}" type="pres">
      <dgm:prSet presAssocID="{5D27C2CB-E566-4275-AE35-4FA0D38FAA78}" presName="txSpace" presStyleCnt="0"/>
      <dgm:spPr/>
    </dgm:pt>
    <dgm:pt modelId="{5F1A1157-09D8-4B4D-9A2E-DF9E0BEB09A4}" type="pres">
      <dgm:prSet presAssocID="{5D27C2CB-E566-4275-AE35-4FA0D38FAA78}" presName="desTx" presStyleLbl="revTx" presStyleIdx="3" presStyleCnt="6">
        <dgm:presLayoutVars/>
      </dgm:prSet>
      <dgm:spPr/>
    </dgm:pt>
    <dgm:pt modelId="{7D36EFCC-0308-4B70-B468-E99797441212}" type="pres">
      <dgm:prSet presAssocID="{036F384E-E95B-47FC-A275-91C62F9139BA}" presName="sibTrans" presStyleCnt="0"/>
      <dgm:spPr/>
    </dgm:pt>
    <dgm:pt modelId="{5DFC43B2-7755-4EE3-8E6C-54ED9431A50E}" type="pres">
      <dgm:prSet presAssocID="{023C8247-DD32-4EF0-993B-0B8FEF664A04}" presName="compNode" presStyleCnt="0"/>
      <dgm:spPr/>
    </dgm:pt>
    <dgm:pt modelId="{D0889E9C-B7BA-466A-8201-8550C1E67A07}" type="pres">
      <dgm:prSet presAssocID="{023C8247-DD32-4EF0-993B-0B8FEF664A0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A912389D-5D5D-4E2F-A9CA-E199B098BEE9}" type="pres">
      <dgm:prSet presAssocID="{023C8247-DD32-4EF0-993B-0B8FEF664A04}" presName="iconSpace" presStyleCnt="0"/>
      <dgm:spPr/>
    </dgm:pt>
    <dgm:pt modelId="{042BC778-5551-4CD2-AADB-8D2CDF57041C}" type="pres">
      <dgm:prSet presAssocID="{023C8247-DD32-4EF0-993B-0B8FEF664A04}" presName="parTx" presStyleLbl="revTx" presStyleIdx="4" presStyleCnt="6">
        <dgm:presLayoutVars>
          <dgm:chMax val="0"/>
          <dgm:chPref val="0"/>
        </dgm:presLayoutVars>
      </dgm:prSet>
      <dgm:spPr/>
    </dgm:pt>
    <dgm:pt modelId="{F4EA1572-DD44-46B9-AA78-8BDA5787F906}" type="pres">
      <dgm:prSet presAssocID="{023C8247-DD32-4EF0-993B-0B8FEF664A04}" presName="txSpace" presStyleCnt="0"/>
      <dgm:spPr/>
    </dgm:pt>
    <dgm:pt modelId="{9560BAF2-937D-4BC3-B239-F85EFBC876AC}" type="pres">
      <dgm:prSet presAssocID="{023C8247-DD32-4EF0-993B-0B8FEF664A04}" presName="desTx" presStyleLbl="revTx" presStyleIdx="5" presStyleCnt="6">
        <dgm:presLayoutVars/>
      </dgm:prSet>
      <dgm:spPr/>
    </dgm:pt>
  </dgm:ptLst>
  <dgm:cxnLst>
    <dgm:cxn modelId="{7917612D-B396-44DB-89C1-29C7284F3494}" srcId="{2C70FEFD-19E6-47EC-8535-CAD24D11B88D}" destId="{5D27C2CB-E566-4275-AE35-4FA0D38FAA78}" srcOrd="1" destOrd="0" parTransId="{6EAF84C1-B679-4E38-86D0-D51DA5F47FA1}" sibTransId="{036F384E-E95B-47FC-A275-91C62F9139BA}"/>
    <dgm:cxn modelId="{002E462F-93C3-404E-A553-CB5532FA5671}" srcId="{EC0B1FF2-F3A2-4243-8B97-78593E746222}" destId="{A1C530DF-C267-4471-A348-9A0E0DA0B591}" srcOrd="2" destOrd="0" parTransId="{B941211D-32F4-441F-ADB4-9ECFC1036BD6}" sibTransId="{2108DE81-8510-45D6-B79F-E38389F945CD}"/>
    <dgm:cxn modelId="{E2107948-7464-41B2-860C-9A88902EEA5C}" srcId="{EC0B1FF2-F3A2-4243-8B97-78593E746222}" destId="{6166378E-2E88-41CE-A128-3C415B321D22}" srcOrd="1" destOrd="0" parTransId="{D86CF73A-D54D-4780-BBD6-8F26D3733CB7}" sibTransId="{B22CEACB-00F8-4FC3-ADEB-41BBB540D507}"/>
    <dgm:cxn modelId="{6BE55E6B-8ED7-4509-B3D2-00F5187AF7FC}" type="presOf" srcId="{6166378E-2E88-41CE-A128-3C415B321D22}" destId="{C6A819CA-280A-4400-B816-514F4F220D38}" srcOrd="0" destOrd="1" presId="urn:microsoft.com/office/officeart/2018/2/layout/IconLabelDescriptionList"/>
    <dgm:cxn modelId="{AA2AA64B-B0A6-4C18-8582-AAF5D0DBA6B5}" srcId="{023C8247-DD32-4EF0-993B-0B8FEF664A04}" destId="{7CE3ED86-90E2-4E42-A7CF-EF354252A9B0}" srcOrd="0" destOrd="0" parTransId="{AA0F2ED2-D9FD-4CD3-BC45-154E20FA011A}" sibTransId="{578FB569-40ED-4B9F-871A-4E6F5A5E9F16}"/>
    <dgm:cxn modelId="{E8B05B59-0C70-4810-B0D5-3FF4228C2E95}" type="presOf" srcId="{00BB4951-D972-43A9-A6B6-94682DAFE88D}" destId="{5F1A1157-09D8-4B4D-9A2E-DF9E0BEB09A4}" srcOrd="0" destOrd="0" presId="urn:microsoft.com/office/officeart/2018/2/layout/IconLabelDescriptionList"/>
    <dgm:cxn modelId="{EBDB9682-77E3-4DD4-AAC2-2C3769298842}" type="presOf" srcId="{2C70FEFD-19E6-47EC-8535-CAD24D11B88D}" destId="{2F8CF650-2462-4FB5-B85E-7CE955A81BA7}" srcOrd="0" destOrd="0" presId="urn:microsoft.com/office/officeart/2018/2/layout/IconLabelDescriptionList"/>
    <dgm:cxn modelId="{BEFC698F-17C5-4FE1-B4FB-907A32BAF3BA}" type="presOf" srcId="{5D27C2CB-E566-4275-AE35-4FA0D38FAA78}" destId="{3CE9F585-7C3A-437E-900F-23870C63D4A6}" srcOrd="0" destOrd="0" presId="urn:microsoft.com/office/officeart/2018/2/layout/IconLabelDescriptionList"/>
    <dgm:cxn modelId="{81C16F98-B54F-46E5-A1FF-FD8CA14A3226}" type="presOf" srcId="{97846E3C-179C-484D-B53B-5E1DD8CF33B0}" destId="{C6A819CA-280A-4400-B816-514F4F220D38}" srcOrd="0" destOrd="0" presId="urn:microsoft.com/office/officeart/2018/2/layout/IconLabelDescriptionList"/>
    <dgm:cxn modelId="{2F09B8A6-1AB7-4671-B451-0BA416DD772A}" srcId="{5D27C2CB-E566-4275-AE35-4FA0D38FAA78}" destId="{00BB4951-D972-43A9-A6B6-94682DAFE88D}" srcOrd="0" destOrd="0" parTransId="{75039C86-B8DD-4830-8257-8A979C57E4E9}" sibTransId="{B10D5E94-A949-4610-AEA3-8454DE8D0FD7}"/>
    <dgm:cxn modelId="{EBC990B3-4956-433A-9DF5-FE841534BFF7}" type="presOf" srcId="{A1C530DF-C267-4471-A348-9A0E0DA0B591}" destId="{C6A819CA-280A-4400-B816-514F4F220D38}" srcOrd="0" destOrd="2" presId="urn:microsoft.com/office/officeart/2018/2/layout/IconLabelDescriptionList"/>
    <dgm:cxn modelId="{042238B9-7913-479F-A7FE-D764E79A1C7C}" srcId="{2C70FEFD-19E6-47EC-8535-CAD24D11B88D}" destId="{023C8247-DD32-4EF0-993B-0B8FEF664A04}" srcOrd="2" destOrd="0" parTransId="{8F20E7E5-86C3-4976-B402-4C39D72ED6B6}" sibTransId="{1EF851E5-F04A-4882-9C91-4E490534FF5B}"/>
    <dgm:cxn modelId="{90DB5EE3-5CCD-4A9E-B741-6E5BD0409281}" srcId="{EC0B1FF2-F3A2-4243-8B97-78593E746222}" destId="{97846E3C-179C-484D-B53B-5E1DD8CF33B0}" srcOrd="0" destOrd="0" parTransId="{BB85F4D9-4156-4771-B7B7-CA1228BCEA3F}" sibTransId="{F922EA8F-A3F1-4199-90D2-D1FD095CBE7F}"/>
    <dgm:cxn modelId="{A63E04F0-9ADE-4AE0-92E5-D2C39E4ED9DB}" type="presOf" srcId="{EC0B1FF2-F3A2-4243-8B97-78593E746222}" destId="{FA72B8E2-7EEC-454B-A3E6-89D945E9C88E}" srcOrd="0" destOrd="0" presId="urn:microsoft.com/office/officeart/2018/2/layout/IconLabelDescriptionList"/>
    <dgm:cxn modelId="{970FC1F6-C3AC-4623-BC8B-B6946A19198C}" type="presOf" srcId="{7CE3ED86-90E2-4E42-A7CF-EF354252A9B0}" destId="{9560BAF2-937D-4BC3-B239-F85EFBC876AC}" srcOrd="0" destOrd="0" presId="urn:microsoft.com/office/officeart/2018/2/layout/IconLabelDescriptionList"/>
    <dgm:cxn modelId="{F6CF04FA-99E2-47AD-9EFC-D6343E2DBE06}" type="presOf" srcId="{023C8247-DD32-4EF0-993B-0B8FEF664A04}" destId="{042BC778-5551-4CD2-AADB-8D2CDF57041C}" srcOrd="0" destOrd="0" presId="urn:microsoft.com/office/officeart/2018/2/layout/IconLabelDescriptionList"/>
    <dgm:cxn modelId="{DE81DCFE-C1E3-40E5-B5B6-B0800A78BE26}" srcId="{2C70FEFD-19E6-47EC-8535-CAD24D11B88D}" destId="{EC0B1FF2-F3A2-4243-8B97-78593E746222}" srcOrd="0" destOrd="0" parTransId="{CA33A524-36CA-4BB8-95AB-A836C41C526F}" sibTransId="{5DB843F6-94C5-4434-A97E-5F4CBD4637BA}"/>
    <dgm:cxn modelId="{8D1651A9-394B-4D24-B557-8926DEB8DC7C}" type="presParOf" srcId="{2F8CF650-2462-4FB5-B85E-7CE955A81BA7}" destId="{5DF2A8D8-51F4-474F-B7DB-280103885D5B}" srcOrd="0" destOrd="0" presId="urn:microsoft.com/office/officeart/2018/2/layout/IconLabelDescriptionList"/>
    <dgm:cxn modelId="{50C4D382-561A-476E-806A-C81B6BBDBDC4}" type="presParOf" srcId="{5DF2A8D8-51F4-474F-B7DB-280103885D5B}" destId="{C6BC34D4-913A-4C56-A75A-8AB10825D941}" srcOrd="0" destOrd="0" presId="urn:microsoft.com/office/officeart/2018/2/layout/IconLabelDescriptionList"/>
    <dgm:cxn modelId="{997EB2E2-F8C9-4FCC-848A-EA01A67B4599}" type="presParOf" srcId="{5DF2A8D8-51F4-474F-B7DB-280103885D5B}" destId="{01E043E1-B64A-4B89-B47F-FAAA7970689D}" srcOrd="1" destOrd="0" presId="urn:microsoft.com/office/officeart/2018/2/layout/IconLabelDescriptionList"/>
    <dgm:cxn modelId="{FDA1A882-0815-46BB-9E9C-C5D8E4B4C0D3}" type="presParOf" srcId="{5DF2A8D8-51F4-474F-B7DB-280103885D5B}" destId="{FA72B8E2-7EEC-454B-A3E6-89D945E9C88E}" srcOrd="2" destOrd="0" presId="urn:microsoft.com/office/officeart/2018/2/layout/IconLabelDescriptionList"/>
    <dgm:cxn modelId="{59FF5A99-7A5E-448F-BA6D-C0776A42E4C7}" type="presParOf" srcId="{5DF2A8D8-51F4-474F-B7DB-280103885D5B}" destId="{2E05AA4F-7D2F-45F8-8667-84172444BFB3}" srcOrd="3" destOrd="0" presId="urn:microsoft.com/office/officeart/2018/2/layout/IconLabelDescriptionList"/>
    <dgm:cxn modelId="{10656CCB-7988-4C95-8C44-3858C171B292}" type="presParOf" srcId="{5DF2A8D8-51F4-474F-B7DB-280103885D5B}" destId="{C6A819CA-280A-4400-B816-514F4F220D38}" srcOrd="4" destOrd="0" presId="urn:microsoft.com/office/officeart/2018/2/layout/IconLabelDescriptionList"/>
    <dgm:cxn modelId="{4B295CF3-BEAC-417E-B396-52FE257D2CDF}" type="presParOf" srcId="{2F8CF650-2462-4FB5-B85E-7CE955A81BA7}" destId="{5FE3A79F-8678-4756-94AD-1934BBD076A2}" srcOrd="1" destOrd="0" presId="urn:microsoft.com/office/officeart/2018/2/layout/IconLabelDescriptionList"/>
    <dgm:cxn modelId="{6F370350-C863-439E-836C-3D685648ED91}" type="presParOf" srcId="{2F8CF650-2462-4FB5-B85E-7CE955A81BA7}" destId="{E136BFEB-C076-4FCC-8813-008F466D88C4}" srcOrd="2" destOrd="0" presId="urn:microsoft.com/office/officeart/2018/2/layout/IconLabelDescriptionList"/>
    <dgm:cxn modelId="{E2FCEE8D-3DF0-43D7-9731-119A19376C2D}" type="presParOf" srcId="{E136BFEB-C076-4FCC-8813-008F466D88C4}" destId="{17E9716A-DABF-44AC-A81F-FE21E327B9B5}" srcOrd="0" destOrd="0" presId="urn:microsoft.com/office/officeart/2018/2/layout/IconLabelDescriptionList"/>
    <dgm:cxn modelId="{6492EE94-7467-4A3D-8180-785984B61021}" type="presParOf" srcId="{E136BFEB-C076-4FCC-8813-008F466D88C4}" destId="{0CA3BB2B-0C6C-4A8E-A7AC-B429FC0C21E7}" srcOrd="1" destOrd="0" presId="urn:microsoft.com/office/officeart/2018/2/layout/IconLabelDescriptionList"/>
    <dgm:cxn modelId="{B4038716-0072-4FF0-8A97-77EEB17340C8}" type="presParOf" srcId="{E136BFEB-C076-4FCC-8813-008F466D88C4}" destId="{3CE9F585-7C3A-437E-900F-23870C63D4A6}" srcOrd="2" destOrd="0" presId="urn:microsoft.com/office/officeart/2018/2/layout/IconLabelDescriptionList"/>
    <dgm:cxn modelId="{C7DB054E-9194-483F-8FC3-F3F59495222B}" type="presParOf" srcId="{E136BFEB-C076-4FCC-8813-008F466D88C4}" destId="{19DC5BA7-B65F-4A9C-BEA5-8E82D81E995C}" srcOrd="3" destOrd="0" presId="urn:microsoft.com/office/officeart/2018/2/layout/IconLabelDescriptionList"/>
    <dgm:cxn modelId="{29A18BBE-26E8-484C-AE54-2F1797ED7586}" type="presParOf" srcId="{E136BFEB-C076-4FCC-8813-008F466D88C4}" destId="{5F1A1157-09D8-4B4D-9A2E-DF9E0BEB09A4}" srcOrd="4" destOrd="0" presId="urn:microsoft.com/office/officeart/2018/2/layout/IconLabelDescriptionList"/>
    <dgm:cxn modelId="{532794E3-4C12-48EF-816D-F1E53312A768}" type="presParOf" srcId="{2F8CF650-2462-4FB5-B85E-7CE955A81BA7}" destId="{7D36EFCC-0308-4B70-B468-E99797441212}" srcOrd="3" destOrd="0" presId="urn:microsoft.com/office/officeart/2018/2/layout/IconLabelDescriptionList"/>
    <dgm:cxn modelId="{D3202929-BAA5-4A9C-8C3D-6B27323EC1C9}" type="presParOf" srcId="{2F8CF650-2462-4FB5-B85E-7CE955A81BA7}" destId="{5DFC43B2-7755-4EE3-8E6C-54ED9431A50E}" srcOrd="4" destOrd="0" presId="urn:microsoft.com/office/officeart/2018/2/layout/IconLabelDescriptionList"/>
    <dgm:cxn modelId="{A76510F6-F892-4436-A9E4-B0C068D9040D}" type="presParOf" srcId="{5DFC43B2-7755-4EE3-8E6C-54ED9431A50E}" destId="{D0889E9C-B7BA-466A-8201-8550C1E67A07}" srcOrd="0" destOrd="0" presId="urn:microsoft.com/office/officeart/2018/2/layout/IconLabelDescriptionList"/>
    <dgm:cxn modelId="{7248C6A4-9F2F-4DF8-8C2E-C2E7DC3E9A44}" type="presParOf" srcId="{5DFC43B2-7755-4EE3-8E6C-54ED9431A50E}" destId="{A912389D-5D5D-4E2F-A9CA-E199B098BEE9}" srcOrd="1" destOrd="0" presId="urn:microsoft.com/office/officeart/2018/2/layout/IconLabelDescriptionList"/>
    <dgm:cxn modelId="{1494D88C-4F56-464B-8031-5023F16B4692}" type="presParOf" srcId="{5DFC43B2-7755-4EE3-8E6C-54ED9431A50E}" destId="{042BC778-5551-4CD2-AADB-8D2CDF57041C}" srcOrd="2" destOrd="0" presId="urn:microsoft.com/office/officeart/2018/2/layout/IconLabelDescriptionList"/>
    <dgm:cxn modelId="{E3A5656E-3EC8-473A-9002-BACB0C94FDD0}" type="presParOf" srcId="{5DFC43B2-7755-4EE3-8E6C-54ED9431A50E}" destId="{F4EA1572-DD44-46B9-AA78-8BDA5787F906}" srcOrd="3" destOrd="0" presId="urn:microsoft.com/office/officeart/2018/2/layout/IconLabelDescriptionList"/>
    <dgm:cxn modelId="{BCFAF342-28C2-4C9C-9F37-13E917DE6A08}" type="presParOf" srcId="{5DFC43B2-7755-4EE3-8E6C-54ED9431A50E}" destId="{9560BAF2-937D-4BC3-B239-F85EFBC876AC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C34D4-913A-4C56-A75A-8AB10825D941}">
      <dsp:nvSpPr>
        <dsp:cNvPr id="0" name=""/>
        <dsp:cNvSpPr/>
      </dsp:nvSpPr>
      <dsp:spPr>
        <a:xfrm>
          <a:off x="5527" y="0"/>
          <a:ext cx="1097489" cy="10567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72B8E2-7EEC-454B-A3E6-89D945E9C88E}">
      <dsp:nvSpPr>
        <dsp:cNvPr id="0" name=""/>
        <dsp:cNvSpPr/>
      </dsp:nvSpPr>
      <dsp:spPr>
        <a:xfrm>
          <a:off x="5527" y="1259099"/>
          <a:ext cx="3135684" cy="452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Stationary uses: Heating</a:t>
          </a:r>
        </a:p>
      </dsp:txBody>
      <dsp:txXfrm>
        <a:off x="5527" y="1259099"/>
        <a:ext cx="3135684" cy="452912"/>
      </dsp:txXfrm>
    </dsp:sp>
    <dsp:sp modelId="{C6A819CA-280A-4400-B816-514F4F220D38}">
      <dsp:nvSpPr>
        <dsp:cNvPr id="0" name=""/>
        <dsp:cNvSpPr/>
      </dsp:nvSpPr>
      <dsp:spPr>
        <a:xfrm>
          <a:off x="5527" y="1806106"/>
          <a:ext cx="3135684" cy="3079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en-US" sz="1700" kern="1200" dirty="0"/>
            <a:t>Fuel cell operations and direct combustion</a:t>
          </a:r>
        </a:p>
        <a:p>
          <a:pPr marL="0"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kern="1200" dirty="0" err="1"/>
            <a:t>HyDeploy</a:t>
          </a:r>
          <a:r>
            <a:rPr lang="en-US" sz="1700" kern="1200" dirty="0"/>
            <a:t> has demonstrated up to 20% mix into current gas grid with no impact on domestic boilers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kern="1200" dirty="0"/>
            <a:t>Hydrogen boilers and burners available and trials ongoing for manufacture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kern="1200" dirty="0"/>
            <a:t>2035 sale of natural gas domestic boilers will be phased out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5527" y="1806106"/>
        <a:ext cx="3135684" cy="3079786"/>
      </dsp:txXfrm>
    </dsp:sp>
    <dsp:sp modelId="{17E9716A-DABF-44AC-A81F-FE21E327B9B5}">
      <dsp:nvSpPr>
        <dsp:cNvPr id="0" name=""/>
        <dsp:cNvSpPr/>
      </dsp:nvSpPr>
      <dsp:spPr>
        <a:xfrm>
          <a:off x="3689957" y="0"/>
          <a:ext cx="1097489" cy="10567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9F585-7C3A-437E-900F-23870C63D4A6}">
      <dsp:nvSpPr>
        <dsp:cNvPr id="0" name=""/>
        <dsp:cNvSpPr/>
      </dsp:nvSpPr>
      <dsp:spPr>
        <a:xfrm>
          <a:off x="3689957" y="1259099"/>
          <a:ext cx="3135684" cy="452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Mobile uses: Transport</a:t>
          </a:r>
        </a:p>
      </dsp:txBody>
      <dsp:txXfrm>
        <a:off x="3689957" y="1259099"/>
        <a:ext cx="3135684" cy="452912"/>
      </dsp:txXfrm>
    </dsp:sp>
    <dsp:sp modelId="{5F1A1157-09D8-4B4D-9A2E-DF9E0BEB09A4}">
      <dsp:nvSpPr>
        <dsp:cNvPr id="0" name=""/>
        <dsp:cNvSpPr/>
      </dsp:nvSpPr>
      <dsp:spPr>
        <a:xfrm>
          <a:off x="3689957" y="1806106"/>
          <a:ext cx="3135684" cy="3079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Use in vehicles including buses, HGVs and cars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Use in agricultural machinery, fleet vehicles, refuse collection vehicles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Developments in shipping and aviation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Fuel cell operations and direct combustion</a:t>
          </a:r>
        </a:p>
      </dsp:txBody>
      <dsp:txXfrm>
        <a:off x="3689957" y="1806106"/>
        <a:ext cx="3135684" cy="3079786"/>
      </dsp:txXfrm>
    </dsp:sp>
    <dsp:sp modelId="{D0889E9C-B7BA-466A-8201-8550C1E67A07}">
      <dsp:nvSpPr>
        <dsp:cNvPr id="0" name=""/>
        <dsp:cNvSpPr/>
      </dsp:nvSpPr>
      <dsp:spPr>
        <a:xfrm>
          <a:off x="7374387" y="0"/>
          <a:ext cx="1097489" cy="10567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BC778-5551-4CD2-AADB-8D2CDF57041C}">
      <dsp:nvSpPr>
        <dsp:cNvPr id="0" name=""/>
        <dsp:cNvSpPr/>
      </dsp:nvSpPr>
      <dsp:spPr>
        <a:xfrm>
          <a:off x="7374387" y="1259099"/>
          <a:ext cx="3135684" cy="452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Back up energy: Storage</a:t>
          </a:r>
        </a:p>
      </dsp:txBody>
      <dsp:txXfrm>
        <a:off x="7374387" y="1259099"/>
        <a:ext cx="3135684" cy="452912"/>
      </dsp:txXfrm>
    </dsp:sp>
    <dsp:sp modelId="{9560BAF2-937D-4BC3-B239-F85EFBC876AC}">
      <dsp:nvSpPr>
        <dsp:cNvPr id="0" name=""/>
        <dsp:cNvSpPr/>
      </dsp:nvSpPr>
      <dsp:spPr>
        <a:xfrm>
          <a:off x="7374387" y="1806106"/>
          <a:ext cx="3135684" cy="3079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Can be used in connection with renewable energy storage to store overproduction for use when needed or to provide energy security to prevent cut-outs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Ammonia development is accelerating (easier to transport)</a:t>
          </a:r>
        </a:p>
      </dsp:txBody>
      <dsp:txXfrm>
        <a:off x="7374387" y="1806106"/>
        <a:ext cx="3135684" cy="3079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3D6DE-7792-4A56-AB64-957CE6ECFE17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2808C-D9AC-4ACD-BCBA-C6A7DBFD7A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929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7.emf"/><Relationship Id="rId4" Type="http://schemas.openxmlformats.org/officeDocument/2006/relationships/image" Target="../media/image13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E46D-C4B3-F257-614A-DB1943B2D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CC8EA6-DAF1-F69F-3736-F9584D4D5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22169-4CEB-F12F-54B1-180511D25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9D45-B92E-443D-9A4C-59F6E3CBB9CA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8DED2-BCEC-4342-0E47-9A28F74A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3E955-565D-8BEC-751E-71A89E87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E706-53F0-4BBA-A54F-6A5B2024C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183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CA18-EF85-4E14-5C1B-5392AD0A5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F150F-5505-BA50-D26E-1B7A6103C1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2EDAC-3C52-DF9C-7A63-7EF78A27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9D45-B92E-443D-9A4C-59F6E3CBB9CA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19855-3A3D-3067-2CFA-441B2720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496CB-C55C-A2C7-9688-412D7573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E706-53F0-4BBA-A54F-6A5B2024C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78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749241-5D0B-4BAF-BBFB-B22EB4DEC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1378BA-86A2-FDCD-AABC-6CC190C07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282BA-4103-236E-E41D-EEA8694EA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9D45-B92E-443D-9A4C-59F6E3CBB9CA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1811D-BDFA-6CE3-256E-07702FC47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602F9-B48D-39D2-7202-E3AB594D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E706-53F0-4BBA-A54F-6A5B2024C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20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EF939-EA29-23CE-181B-468B52BB0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02E81-046C-ED5B-62C3-5E9E23BAE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0DBA1-E235-09B4-907C-7B823C49C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E429-145E-416F-8859-C3D90FBF2088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2A27E-199E-3B83-F655-C6E09DF7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867F1-C092-C8ED-A53A-E13C6ECFD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EE55-7E0C-4F9F-90A2-2948C2F2F9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579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F60C4-8A92-507F-B967-A489E6B5C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F2015-1F21-6961-6D02-CB01EB263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F4FBC-FD31-4F58-BF16-EEA0D322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E429-145E-416F-8859-C3D90FBF2088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5CCC5-0816-4A72-37CE-6C9A6A039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4D34D-954F-D8C8-BF79-E27A13FF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EE55-7E0C-4F9F-90A2-2948C2F2F9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243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A869-6E0B-A3CA-DFEF-3CF8D8D0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D50A7-579F-43BA-31DE-2B4338C0D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CDD0E-6040-9812-54A2-F9FEE0E2C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E429-145E-416F-8859-C3D90FBF2088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DD70-7D1D-0E89-869A-F05A3022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F6FAB-1C3E-474A-D988-213A0916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EE55-7E0C-4F9F-90A2-2948C2F2F9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782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AC79-4A24-BF21-6366-49EAC1E4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0543E-586F-B4BE-6A81-4BD3FBC7C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A9DCC6-AECD-D998-0B58-65524D37C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871B50-20F1-BA91-D8F2-35C77AA6B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E429-145E-416F-8859-C3D90FBF2088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71232-5430-26DC-1C4B-ECC0941E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EAB86-EBD6-8E73-75B2-6448175E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EE55-7E0C-4F9F-90A2-2948C2F2F9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133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39215-6380-29D7-585B-B2CCE4A35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8DC56-941F-F19D-6836-C4B9486EE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A56DC-B810-3EA8-ECB8-DD8E33816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9E4D3-DCDB-248B-CB87-B5B19721B1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220307-6085-2A87-F096-B808AC31E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77C0B6-73D0-D640-C82C-75CD7603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E429-145E-416F-8859-C3D90FBF2088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798014-18BB-FC0A-D7AC-46A8165E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6E616D-90A1-BC14-4BF1-E6ECD637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EE55-7E0C-4F9F-90A2-2948C2F2F9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57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405D9-932F-D105-2A97-E2BC325D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FC5833-66D4-188C-2DCA-8F5FBF653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E429-145E-416F-8859-C3D90FBF2088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C8411B-764F-1364-FAB6-0A680A378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23549-E59D-E555-2874-53C8F23A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EE55-7E0C-4F9F-90A2-2948C2F2F9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903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CCFD14-06F9-7291-98F1-8295B37B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E429-145E-416F-8859-C3D90FBF2088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E92B62-3F6C-EED8-6DED-2D4429876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AC5CB-CEC3-7B24-8A18-DFDE4E2E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EE55-7E0C-4F9F-90A2-2948C2F2F9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710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4E549-48D9-0704-2E21-7B13CB263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17A36-F3F7-3B2E-729E-DBAF5CFCC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72B66-7794-6547-B414-CAEF26B52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1333B-CFBF-3752-E047-6F1C352FF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E429-145E-416F-8859-C3D90FBF2088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C298C-D72A-4048-95B3-73FDC242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FBC9F-0093-80F1-E391-237596DF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EE55-7E0C-4F9F-90A2-2948C2F2F9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62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A8C4A-BB9C-7F21-2CA2-BDF1D95C8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660DE-3B97-00ED-208B-BA205866E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0E127-3B7D-464F-5B21-128F9B8E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9D45-B92E-443D-9A4C-59F6E3CBB9CA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F1866-738D-FF7A-A439-376614180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AABE8-52FF-7032-6C6E-F06834EDD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E706-53F0-4BBA-A54F-6A5B2024C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526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37C11-3E2D-4A9C-D7AB-1879085F8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76FA9F-30F2-EB0E-545A-EDA64F7924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6954F-1CD9-E20F-976B-5D804B54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44397-BB70-BE8D-C939-AF4BF25B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E429-145E-416F-8859-C3D90FBF2088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B200F-3F85-E187-7C27-22A094461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14100-C61F-D356-4CF9-FE529423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EE55-7E0C-4F9F-90A2-2948C2F2F9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691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B2ACE-8F39-A909-6B1C-523426845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F0CB5-153D-4707-3734-734157D37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7D444-7206-74DD-38AB-CA049C5A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E429-145E-416F-8859-C3D90FBF2088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036A3-00F4-83FD-48EA-A0981B6BF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CF7E4-5582-37C0-73D2-CEDBD245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EE55-7E0C-4F9F-90A2-2948C2F2F9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432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B80BA0-458F-5512-925E-4D3B328AD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41C11-D3A2-DB12-FE64-0FECA4575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F7606-75A7-49ED-C1C4-EE9586348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E429-145E-416F-8859-C3D90FBF2088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FC144-C8E3-3DB9-B9F7-B22796D03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D61C6-D208-B350-F124-FADF804C2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DEE55-7E0C-4F9F-90A2-2948C2F2F9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18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E40BBB-818B-0438-182F-B0345ABD4E00}"/>
              </a:ext>
            </a:extLst>
          </p:cNvPr>
          <p:cNvSpPr/>
          <p:nvPr userDrawn="1"/>
        </p:nvSpPr>
        <p:spPr>
          <a:xfrm>
            <a:off x="1" y="1769434"/>
            <a:ext cx="5694233" cy="4053475"/>
          </a:xfrm>
          <a:prstGeom prst="rect">
            <a:avLst/>
          </a:prstGeom>
          <a:solidFill>
            <a:srgbClr val="6B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FF1EFF-22D1-EC42-99D5-2BA30DB73213}"/>
              </a:ext>
            </a:extLst>
          </p:cNvPr>
          <p:cNvSpPr/>
          <p:nvPr userDrawn="1"/>
        </p:nvSpPr>
        <p:spPr>
          <a:xfrm>
            <a:off x="6096000" y="0"/>
            <a:ext cx="6096000" cy="1604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2054D-CAF4-1647-7218-506B881C9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t="5693" r="18489" b="-1"/>
          <a:stretch/>
        </p:blipFill>
        <p:spPr>
          <a:xfrm>
            <a:off x="5807968" y="1508787"/>
            <a:ext cx="6384033" cy="393643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55840" cy="1604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17" name="Picture 16" descr="Hydex logo&#10;">
            <a:extLst>
              <a:ext uri="{FF2B5EF4-FFF2-40B4-BE49-F238E27FC236}">
                <a16:creationId xmlns:a16="http://schemas.microsoft.com/office/drawing/2014/main" id="{5B7D2849-C7C4-987E-3323-B8A948812E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356659"/>
            <a:ext cx="2666395" cy="10561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56AEB3-2F40-6BD5-3879-092B4F57D7EF}"/>
              </a:ext>
            </a:extLst>
          </p:cNvPr>
          <p:cNvSpPr/>
          <p:nvPr userDrawn="1"/>
        </p:nvSpPr>
        <p:spPr>
          <a:xfrm>
            <a:off x="0" y="5445224"/>
            <a:ext cx="12192000" cy="384043"/>
          </a:xfrm>
          <a:prstGeom prst="rect">
            <a:avLst/>
          </a:prstGeom>
          <a:solidFill>
            <a:srgbClr val="6BB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3509" y="2084851"/>
            <a:ext cx="3875107" cy="2201888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your presentation title in here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DFE049-8AFE-F83B-DB89-3C72281B50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841" y="-987490"/>
            <a:ext cx="4883769" cy="6911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8C245B-7794-0932-6CB5-58E58C13DB80}"/>
              </a:ext>
            </a:extLst>
          </p:cNvPr>
          <p:cNvSpPr txBox="1"/>
          <p:nvPr userDrawn="1"/>
        </p:nvSpPr>
        <p:spPr>
          <a:xfrm>
            <a:off x="3785356" y="848449"/>
            <a:ext cx="66247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0098D7"/>
                </a:solidFill>
                <a:latin typeface="Source Sans Pro" panose="020B0503030403020204" pitchFamily="34" charset="77"/>
              </a:rPr>
              <a:t>Accelerating the new hydrogen economy in the Midlands</a:t>
            </a:r>
          </a:p>
        </p:txBody>
      </p:sp>
      <p:pic>
        <p:nvPicPr>
          <p:cNvPr id="14" name="Picture 13" descr="A picture containing ax, tool, vector graphics, pinwheel&#10;&#10;Description automatically generated">
            <a:extLst>
              <a:ext uri="{FF2B5EF4-FFF2-40B4-BE49-F238E27FC236}">
                <a16:creationId xmlns:a16="http://schemas.microsoft.com/office/drawing/2014/main" id="{1AF53A8D-CBD8-7308-5CCD-590C1532C8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437" y="263625"/>
            <a:ext cx="302491" cy="2488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49C9BA-D3FA-8BF4-77C1-5E04634FD80E}"/>
              </a:ext>
            </a:extLst>
          </p:cNvPr>
          <p:cNvSpPr txBox="1"/>
          <p:nvPr userDrawn="1"/>
        </p:nvSpPr>
        <p:spPr>
          <a:xfrm>
            <a:off x="10410093" y="263625"/>
            <a:ext cx="1638569" cy="4102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333" b="0" i="0" u="none" strike="noStrike" kern="1200" dirty="0">
                <a:solidFill>
                  <a:srgbClr val="0098D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lang="en-GB" sz="1333" b="0" i="0" u="none" strike="noStrike" kern="1200" dirty="0" err="1">
                <a:solidFill>
                  <a:srgbClr val="0098D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HydexMidlands</a:t>
            </a:r>
            <a:endParaRPr lang="en-GB" sz="1333" b="0" i="0" u="none" strike="noStrike" kern="1200" dirty="0">
              <a:solidFill>
                <a:srgbClr val="0098D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GB" sz="1333" b="0" i="0" u="none" strike="noStrike" kern="1200" dirty="0">
                <a:solidFill>
                  <a:srgbClr val="0098D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lang="en-GB" sz="1333" b="0" i="0" u="none" strike="noStrike" kern="1200" dirty="0" err="1">
                <a:solidFill>
                  <a:srgbClr val="0098D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EnergyRA</a:t>
            </a:r>
            <a:endParaRPr lang="en-US" sz="1333" dirty="0">
              <a:solidFill>
                <a:srgbClr val="0098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F0E69AC-50D3-F3A8-8C02-4952AED420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3509" y="4477312"/>
            <a:ext cx="3862331" cy="1159933"/>
          </a:xfrm>
        </p:spPr>
        <p:txBody>
          <a:bodyPr/>
          <a:lstStyle>
            <a:lvl1pPr marL="0" marR="0" indent="0" algn="l" defTabSz="1088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sz="1867" b="1" dirty="0">
                <a:solidFill>
                  <a:schemeClr val="bg1"/>
                </a:solidFill>
                <a:latin typeface="Source Sans Pro" panose="020B0503030403020204" pitchFamily="34" charset="77"/>
              </a:rPr>
              <a:t>Date and time of event</a:t>
            </a:r>
          </a:p>
          <a:p>
            <a:pPr marL="0" marR="0" lvl="0" indent="0" algn="l" defTabSz="1088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0" dirty="0">
                <a:solidFill>
                  <a:schemeClr val="bg1"/>
                </a:solidFill>
                <a:latin typeface="Source Sans Pro" panose="020B0503030403020204" pitchFamily="34" charset="77"/>
              </a:rPr>
              <a:t>Add presenter name, </a:t>
            </a:r>
            <a:r>
              <a:rPr lang="en-US" sz="1867" b="0" dirty="0" err="1">
                <a:solidFill>
                  <a:schemeClr val="bg1"/>
                </a:solidFill>
                <a:latin typeface="Source Sans Pro" panose="020B0503030403020204" pitchFamily="34" charset="77"/>
              </a:rPr>
              <a:t>organisation</a:t>
            </a:r>
            <a:endParaRPr lang="en-US" sz="1867" b="0" dirty="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244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5A01-B208-477C-9B39-8048955F14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344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38" y="847024"/>
            <a:ext cx="10008255" cy="1145407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036" y="2107934"/>
            <a:ext cx="10913029" cy="3458678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" y="6492877"/>
            <a:ext cx="551167" cy="365125"/>
          </a:xfrm>
        </p:spPr>
        <p:txBody>
          <a:bodyPr/>
          <a:lstStyle/>
          <a:p>
            <a:fld id="{36785A01-B208-477C-9B39-8048955F14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849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CB27AF19-6C05-624C-8AC8-15B2A9814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1539" y="818148"/>
            <a:ext cx="14591259" cy="5328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3467" y="1866665"/>
            <a:ext cx="10826100" cy="1973816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rgbClr val="004899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1901" y="4405865"/>
            <a:ext cx="10865793" cy="907283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rgbClr val="00489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1442" y="6406250"/>
            <a:ext cx="551167" cy="365125"/>
          </a:xfrm>
        </p:spPr>
        <p:txBody>
          <a:bodyPr/>
          <a:lstStyle>
            <a:lvl1pPr>
              <a:defRPr>
                <a:solidFill>
                  <a:srgbClr val="004899"/>
                </a:solidFill>
              </a:defRPr>
            </a:lvl1pPr>
          </a:lstStyle>
          <a:p>
            <a:fld id="{36785A01-B208-477C-9B39-8048955F145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FBB216-7766-CC44-9BA2-0AC21A8831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683" y="6149743"/>
            <a:ext cx="2295515" cy="36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F210E0-D118-524F-8F68-922302C9F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5" t="37894" r="5706" b="6701"/>
          <a:stretch/>
        </p:blipFill>
        <p:spPr>
          <a:xfrm>
            <a:off x="5058642" y="5428648"/>
            <a:ext cx="6412220" cy="12903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45F739-735F-F941-8508-B21890ADBC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79" t="6434" r="52442" b="67298"/>
          <a:stretch/>
        </p:blipFill>
        <p:spPr>
          <a:xfrm>
            <a:off x="2841122" y="5965474"/>
            <a:ext cx="2096639" cy="642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0D442D-A47B-7340-84EC-9CB616FE76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115" y="157577"/>
            <a:ext cx="2191212" cy="77240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0EFB86D-4D1F-C74D-853F-688EF91E1E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44" y="449913"/>
            <a:ext cx="2954957" cy="117041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791518F-0F58-C14F-8519-3D0A0B926634}"/>
              </a:ext>
            </a:extLst>
          </p:cNvPr>
          <p:cNvSpPr txBox="1"/>
          <p:nvPr userDrawn="1"/>
        </p:nvSpPr>
        <p:spPr>
          <a:xfrm>
            <a:off x="9009246" y="231008"/>
            <a:ext cx="102990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>
                <a:latin typeface="Arial" panose="020B0604020202020204" pitchFamily="34" charset="0"/>
                <a:cs typeface="Arial" panose="020B0604020202020204" pitchFamily="34" charset="0"/>
              </a:rPr>
              <a:t>Funded by</a:t>
            </a:r>
          </a:p>
        </p:txBody>
      </p:sp>
      <p:pic>
        <p:nvPicPr>
          <p:cNvPr id="29" name="Picture 2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955C4C5-04FB-AC4A-BCD0-4CC4757C2C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4600" y="5946161"/>
            <a:ext cx="1132529" cy="57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24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19CC8-DD19-25BF-6074-063D69C3E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03A26-084B-3399-2C99-7D8E75F73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597B6-DFE4-428C-7784-2521DC778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AC3F7-F37A-EB2F-43C9-0AFA5CCA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9D45-B92E-443D-9A4C-59F6E3CBB9CA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8CCE1-7375-9AAD-7781-63FAB67F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E48C0-CCAC-5A06-57EC-DEEC7D662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E706-53F0-4BBA-A54F-6A5B2024C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69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4503-2AB9-E35F-7084-4DDD7A87C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38953-F0E4-0470-26D6-E54F67DF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50EFF-32C9-3247-DCC3-050CE62C8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9D45-B92E-443D-9A4C-59F6E3CBB9CA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6FC5E-BC10-6131-1E03-BF56C87F3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4CBC-79CB-1E83-1FA1-A4DB8BD0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E706-53F0-4BBA-A54F-6A5B2024C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633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19CC8-DD19-25BF-6074-063D69C3E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03A26-084B-3399-2C99-7D8E75F73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597B6-DFE4-428C-7784-2521DC778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AC3F7-F37A-EB2F-43C9-0AFA5CCA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9D45-B92E-443D-9A4C-59F6E3CBB9CA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8CCE1-7375-9AAD-7781-63FAB67F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E48C0-CCAC-5A06-57EC-DEEC7D662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E706-53F0-4BBA-A54F-6A5B2024C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58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FF311-9337-14F7-9885-BE81C55C2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DD038-4045-E922-9C9A-446428199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68A6D-1641-4A2E-B87C-E3CB37DDE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0E039F-694B-8C29-E760-0C823A586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7C34BC-124E-F20D-913C-3D228B32E0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CF3280-D20A-A538-31F3-950C6A2E0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9D45-B92E-443D-9A4C-59F6E3CBB9CA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0DE4E-7186-87C4-4F63-A9F43C11A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9EC39D-FEAB-49A4-84BC-274188A4C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E706-53F0-4BBA-A54F-6A5B2024C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84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A488C-9C40-460E-39ED-238167957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632447-43D6-FC58-D63D-2BB6E34CC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9D45-B92E-443D-9A4C-59F6E3CBB9CA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AE5F2-0299-D932-FE5B-64B1A8886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F2FC2-20DB-076F-2A35-837B2A6D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E706-53F0-4BBA-A54F-6A5B2024C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80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F8A37A-2108-51EC-03A9-43FAA693A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9D45-B92E-443D-9A4C-59F6E3CBB9CA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E22978-B8CA-05D1-6709-548179B3D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979CD-FC3A-06EE-574A-8716AC79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E706-53F0-4BBA-A54F-6A5B2024C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3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124B7-0963-5A8A-405C-0C8C4F449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9BC29-9D76-E20A-D73C-E78FD9355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0D85E-AE5B-50A0-000D-9773E5EB6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C53DE-F931-BE75-E3FF-C87EF97E6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9D45-B92E-443D-9A4C-59F6E3CBB9CA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25951-334F-5F70-B678-D3BEDCF2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FC854-B6F2-98EC-5E35-DDF1B5B21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E706-53F0-4BBA-A54F-6A5B2024C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714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4E03-46C7-A5A6-F3BC-8B33981F9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866C82-36A6-EA43-FAC3-B3653BF7BF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F0E0B3-E203-4FC1-70FA-74FCD36E8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C6B39-5DAC-2444-FC99-7DCBA064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9D45-B92E-443D-9A4C-59F6E3CBB9CA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360185-2D75-8B6E-A46A-968D3D4A9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E0389-5DC2-252B-767D-8C967B83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E706-53F0-4BBA-A54F-6A5B2024C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45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theme" Target="../theme/theme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51A423-54C6-C7A1-580C-3C663CEFE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0661C-1DDE-9001-8828-6DDE7CFF5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2D724-8434-66F1-CE4C-944BBDC57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19D45-B92E-443D-9A4C-59F6E3CBB9CA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724A-1C98-F712-1D8C-3AE1DA080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74085-4B2D-CC43-4A56-9A99F280E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6E706-53F0-4BBA-A54F-6A5B2024C5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66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4EAB2-D254-ED9C-D15F-8056A550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5479A-0D25-A7AA-6742-DCED79E67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EB3C7-5659-078A-406F-6842B872B1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E429-145E-416F-8859-C3D90FBF2088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29F82-D342-D226-3194-F5AD89664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C9FF7-B9A4-D4E0-4935-FC4F7E0CD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DEE55-7E0C-4F9F-90A2-2948C2F2F9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74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914" y="904775"/>
            <a:ext cx="10874527" cy="143202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6913" y="2423161"/>
            <a:ext cx="10893779" cy="312420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782" y="111213"/>
            <a:ext cx="7490804" cy="331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0" i="0">
                <a:solidFill>
                  <a:srgbClr val="0048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6492877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0048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785A01-B208-477C-9B39-8048955F145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4A8A7B-8A59-9548-91C0-30455406AC8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689" y="6352675"/>
            <a:ext cx="2015564" cy="3176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94D3892-0262-094C-8515-A8D7B9C65CC9}"/>
              </a:ext>
            </a:extLst>
          </p:cNvPr>
          <p:cNvSpPr/>
          <p:nvPr userDrawn="1"/>
        </p:nvSpPr>
        <p:spPr>
          <a:xfrm>
            <a:off x="0" y="6038274"/>
            <a:ext cx="12192000" cy="18000"/>
          </a:xfrm>
          <a:prstGeom prst="rect">
            <a:avLst/>
          </a:prstGeom>
          <a:solidFill>
            <a:srgbClr val="2E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rgbClr val="004899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59E1D6-EEC7-9243-BC8F-6FC197799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28" t="6434" r="52442" b="67298"/>
          <a:stretch/>
        </p:blipFill>
        <p:spPr>
          <a:xfrm>
            <a:off x="10068026" y="6105467"/>
            <a:ext cx="1434164" cy="6659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D255DA-841C-824E-87F8-8238687572E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403" y="6216672"/>
            <a:ext cx="1546319" cy="5450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F684AC-99EF-5840-A119-CA6096372CA5}"/>
              </a:ext>
            </a:extLst>
          </p:cNvPr>
          <p:cNvSpPr txBox="1"/>
          <p:nvPr userDrawn="1"/>
        </p:nvSpPr>
        <p:spPr>
          <a:xfrm>
            <a:off x="1155032" y="6314169"/>
            <a:ext cx="102990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>
                <a:latin typeface="Arial" panose="020B0604020202020204" pitchFamily="34" charset="0"/>
                <a:cs typeface="Arial" panose="020B0604020202020204" pitchFamily="34" charset="0"/>
              </a:rPr>
              <a:t>Funded by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27E122-B2BF-9C45-9C3F-D6970A2504B4}"/>
              </a:ext>
            </a:extLst>
          </p:cNvPr>
          <p:cNvSpPr txBox="1"/>
          <p:nvPr userDrawn="1"/>
        </p:nvSpPr>
        <p:spPr>
          <a:xfrm>
            <a:off x="4089131" y="6293314"/>
            <a:ext cx="121438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>
                <a:latin typeface="Arial" panose="020B0604020202020204" pitchFamily="34" charset="0"/>
                <a:cs typeface="Arial" panose="020B0604020202020204" pitchFamily="34" charset="0"/>
              </a:rPr>
              <a:t>Lead academic partners</a:t>
            </a:r>
          </a:p>
        </p:txBody>
      </p:sp>
      <p:pic>
        <p:nvPicPr>
          <p:cNvPr id="28" name="Picture 2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3B0F8B0-0292-9049-9F04-D05296ACB0E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967" y="6194199"/>
            <a:ext cx="1010655" cy="513081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130D2618-C4FE-6A49-BB17-BD7FDB3B230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955" y="199658"/>
            <a:ext cx="1662496" cy="65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8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12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none">
          <a:ln w="3175" cmpd="sng">
            <a:noFill/>
          </a:ln>
          <a:solidFill>
            <a:srgbClr val="004899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Courier New" panose="02070309020205020404" pitchFamily="49" charset="0"/>
        <a:buChar char="o"/>
        <a:defRPr sz="200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Wingdings" pitchFamily="2" charset="2"/>
        <a:buChar char="§"/>
        <a:defRPr sz="180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gov.uk/government/consultations/enabling-road-use-of-hydrogen-powered-non-road-mobile-machinery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gov.uk/government/statistics/transport-and-environment-statistics-2023/transport-and-environment-statistics-202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0B6A51-CDFC-1959-0B9A-918C959B2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378" y="2692400"/>
            <a:ext cx="4046706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SOLAR/WIND HYDROGEN VEHICLE SITE POTENTIAL</a:t>
            </a:r>
            <a:br>
              <a:rPr lang="en-US" dirty="0"/>
            </a:br>
            <a:br>
              <a:rPr lang="en-US" dirty="0"/>
            </a:br>
            <a:r>
              <a:rPr lang="en-GB" sz="2200" dirty="0"/>
              <a:t>Dr Sharon George, Keele University</a:t>
            </a:r>
            <a:br>
              <a:rPr lang="en-GB" dirty="0"/>
            </a:b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D3E77C-E536-F587-7BD0-A25739D95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994" y="5876544"/>
            <a:ext cx="2281222" cy="981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D7023-35FB-98C4-ED00-85461C450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84" y="5876544"/>
            <a:ext cx="1824229" cy="9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47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01CE3-406D-EBB5-C668-85669D2D6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B5536-28DB-7D08-1E13-75929B8DA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47DE3-97BC-8FD0-2493-CF5D12237C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219"/>
            <a:ext cx="12192000" cy="5655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E197BD-9757-1423-2A8A-7A9D3F1CCA30}"/>
              </a:ext>
            </a:extLst>
          </p:cNvPr>
          <p:cNvSpPr txBox="1"/>
          <p:nvPr/>
        </p:nvSpPr>
        <p:spPr>
          <a:xfrm>
            <a:off x="2455375" y="788660"/>
            <a:ext cx="238106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generation limits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0C9C5-9D1B-C624-0D04-23CB25752F98}"/>
              </a:ext>
            </a:extLst>
          </p:cNvPr>
          <p:cNvSpPr txBox="1"/>
          <p:nvPr/>
        </p:nvSpPr>
        <p:spPr>
          <a:xfrm>
            <a:off x="8201307" y="754864"/>
            <a:ext cx="238106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Intermittency</a:t>
            </a:r>
          </a:p>
        </p:txBody>
      </p:sp>
    </p:spTree>
    <p:extLst>
      <p:ext uri="{BB962C8B-B14F-4D97-AF65-F5344CB8AC3E}">
        <p14:creationId xmlns:p14="http://schemas.microsoft.com/office/powerpoint/2010/main" val="390992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5720-4D05-4470-AD81-26D035133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>
                <a:latin typeface="Source Sans Pro"/>
                <a:ea typeface="Source Sans Pro"/>
                <a:cs typeface="Arial"/>
              </a:rPr>
              <a:t>Potential for Green Hydrogen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22813-7E92-5C6F-F569-77BBF5FA6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2711" y="1314573"/>
            <a:ext cx="10393216" cy="2641903"/>
          </a:xfrm>
        </p:spPr>
        <p:txBody>
          <a:bodyPr vert="horz" lIns="81633" tIns="40816" rIns="81633" bIns="40816" rtlCol="0" anchor="t">
            <a:noAutofit/>
          </a:bodyPr>
          <a:lstStyle/>
          <a:p>
            <a:pPr marL="407670" indent="-407670"/>
            <a:r>
              <a:rPr lang="en-US" sz="2000" dirty="0">
                <a:latin typeface="Source Sans Pro"/>
                <a:ea typeface="Source Sans Pro"/>
                <a:cs typeface="Arial"/>
              </a:rPr>
              <a:t>Costs of </a:t>
            </a:r>
            <a:r>
              <a:rPr lang="en-US" sz="2000" dirty="0" err="1">
                <a:latin typeface="Source Sans Pro"/>
                <a:ea typeface="Source Sans Pro"/>
                <a:cs typeface="Arial"/>
              </a:rPr>
              <a:t>electrolysers</a:t>
            </a:r>
            <a:r>
              <a:rPr lang="en-US" sz="2000" dirty="0">
                <a:latin typeface="Source Sans Pro"/>
                <a:ea typeface="Source Sans Pro"/>
                <a:cs typeface="Arial"/>
              </a:rPr>
              <a:t> expected to halve by 2030</a:t>
            </a:r>
          </a:p>
          <a:p>
            <a:pPr marL="407670" indent="-407670"/>
            <a:r>
              <a:rPr lang="en-US" sz="2000" dirty="0">
                <a:latin typeface="Source Sans Pro"/>
                <a:ea typeface="Source Sans Pro"/>
                <a:cs typeface="Arial"/>
              </a:rPr>
              <a:t>Production rates are increasing and pipelines being developed for direct transport</a:t>
            </a:r>
            <a:endParaRPr lang="en-US" sz="2000" dirty="0"/>
          </a:p>
          <a:p>
            <a:pPr marL="407670" indent="-407670"/>
            <a:r>
              <a:rPr lang="en-US" sz="2000" dirty="0">
                <a:latin typeface="Source Sans Pro"/>
                <a:ea typeface="Source Sans Pro"/>
                <a:cs typeface="Arial"/>
              </a:rPr>
              <a:t>Confidence growing but more evidence needed for investment</a:t>
            </a:r>
            <a:endParaRPr lang="en-US" sz="2000" dirty="0"/>
          </a:p>
          <a:p>
            <a:pPr marL="407670" indent="-407670"/>
            <a:r>
              <a:rPr lang="en-US" sz="2000" dirty="0">
                <a:latin typeface="Source Sans Pro"/>
                <a:ea typeface="Source Sans Pro"/>
                <a:cs typeface="Arial"/>
              </a:rPr>
              <a:t>Demonstration of economic performance  needed </a:t>
            </a:r>
          </a:p>
          <a:p>
            <a:pPr marL="407670" indent="-407670"/>
            <a:r>
              <a:rPr lang="en-US" sz="2000" dirty="0">
                <a:latin typeface="Source Sans Pro"/>
                <a:ea typeface="Source Sans Pro"/>
                <a:cs typeface="Arial"/>
              </a:rPr>
              <a:t>Applications to use green hydrogen directly weakened by competition with green electricity</a:t>
            </a:r>
          </a:p>
          <a:p>
            <a:pPr marL="407670" indent="-407670"/>
            <a:r>
              <a:rPr lang="en-US" sz="2000" dirty="0">
                <a:latin typeface="Source Sans Pro"/>
                <a:ea typeface="Source Sans Pro"/>
                <a:cs typeface="Arial"/>
              </a:rPr>
              <a:t>Scaling is an issue, with need for smaller, cost-efficient systems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B7B45-F290-80D7-EECF-0C943AED8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7AB9C-F4B1-4E48-96F2-F3B4ED4569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8" descr="A picture containing grass, sport, tarmac&#10;&#10;Description automatically generated">
            <a:extLst>
              <a:ext uri="{FF2B5EF4-FFF2-40B4-BE49-F238E27FC236}">
                <a16:creationId xmlns:a16="http://schemas.microsoft.com/office/drawing/2014/main" id="{6ED3BEE2-7A43-E5D5-00F7-0D67E16A3D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4802" y="3956476"/>
            <a:ext cx="7829034" cy="29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34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05A7C846-FE66-4541-AA10-784B0B79A6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0069" y="-663296"/>
            <a:ext cx="13470064" cy="78641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3C8A8-21F3-4EC3-874A-85A755A53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3442" y="3046381"/>
            <a:ext cx="5821114" cy="34855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accent6"/>
                </a:solidFill>
              </a:rPr>
              <a:t>READY NOW!!!!</a:t>
            </a:r>
          </a:p>
          <a:p>
            <a:r>
              <a:rPr lang="en-GB" sz="1800" dirty="0"/>
              <a:t>St Helens Council ordered 10 Faun </a:t>
            </a:r>
            <a:r>
              <a:rPr lang="en-GB" sz="1800" dirty="0" err="1"/>
              <a:t>Bluepower</a:t>
            </a:r>
            <a:r>
              <a:rPr lang="en-GB" sz="1800" dirty="0"/>
              <a:t> hydrogen-powered refuse collection trucks</a:t>
            </a:r>
          </a:p>
          <a:p>
            <a:r>
              <a:rPr lang="en-GB" sz="1800" dirty="0"/>
              <a:t>Hydrogen burner technology developed for industrial processes</a:t>
            </a:r>
          </a:p>
          <a:p>
            <a:r>
              <a:rPr lang="en-GB" sz="1800" dirty="0"/>
              <a:t>Burners, devices and storage are commercially available</a:t>
            </a:r>
          </a:p>
          <a:p>
            <a:r>
              <a:rPr lang="en-GB" sz="1800" dirty="0"/>
              <a:t>Cars available now </a:t>
            </a:r>
            <a:r>
              <a:rPr lang="en-GB" sz="1800" dirty="0" err="1"/>
              <a:t>andToyota</a:t>
            </a:r>
            <a:r>
              <a:rPr lang="en-GB" sz="1800" dirty="0"/>
              <a:t> and Yamaha developing V8 engine</a:t>
            </a:r>
          </a:p>
          <a:p>
            <a:r>
              <a:rPr lang="en-GB" sz="1800" dirty="0"/>
              <a:t>JCB invested £100m on a hydrogen engine design</a:t>
            </a:r>
          </a:p>
          <a:p>
            <a:pPr lvl="1"/>
            <a:r>
              <a:rPr lang="en-US" sz="1400" dirty="0"/>
              <a:t>Four-cylinder, 4.8-litre motor</a:t>
            </a:r>
          </a:p>
          <a:p>
            <a:pPr lvl="1"/>
            <a:r>
              <a:rPr lang="en-US" sz="1400" dirty="0"/>
              <a:t>Power and torque equal to </a:t>
            </a:r>
            <a:r>
              <a:rPr lang="en-US" sz="1400" dirty="0" err="1"/>
              <a:t>Dieselmax</a:t>
            </a:r>
            <a:r>
              <a:rPr lang="en-US" sz="1400" dirty="0"/>
              <a:t> 448</a:t>
            </a:r>
            <a:endParaRPr lang="en-GB" sz="1400" dirty="0"/>
          </a:p>
          <a:p>
            <a:endParaRPr lang="en-GB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91EE3-6B10-412F-A71D-1BA20F6E6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817" y="6229386"/>
            <a:ext cx="1461877" cy="605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2E5AD-515D-5B98-B5F6-E6B0B9CB3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813" y="1478715"/>
            <a:ext cx="6314139" cy="3619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1994EE-5842-4040-84DA-D4EE0198C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442" y="208424"/>
            <a:ext cx="5105400" cy="807720"/>
          </a:xfrm>
        </p:spPr>
        <p:txBody>
          <a:bodyPr anchor="b">
            <a:normAutofit/>
          </a:bodyPr>
          <a:lstStyle/>
          <a:p>
            <a:r>
              <a:rPr lang="en-GB" dirty="0"/>
              <a:t>How developed is it?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38DF0-9D76-7B1F-7FCD-8FB687E2F1B3}"/>
              </a:ext>
            </a:extLst>
          </p:cNvPr>
          <p:cNvSpPr txBox="1"/>
          <p:nvPr/>
        </p:nvSpPr>
        <p:spPr>
          <a:xfrm>
            <a:off x="6034298" y="5307205"/>
            <a:ext cx="61893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Intelligent Energy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provided a fuel cell to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PowiDian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(France)  powering (in conjunction with solar panels and battery system) a ‘moveable’ milking shed on the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Savoie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Alps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53489-158F-4FA8-A3C3-059B7242DA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133"/>
          <a:stretch/>
        </p:blipFill>
        <p:spPr>
          <a:xfrm>
            <a:off x="53699" y="41173"/>
            <a:ext cx="4089093" cy="2807547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999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56663-A749-C07D-9196-9D436BDA6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Consultation on</a:t>
            </a:r>
            <a:br>
              <a:rPr lang="en-GB" dirty="0"/>
            </a:br>
            <a:r>
              <a:rPr lang="en-GB" dirty="0"/>
              <a:t>hydrogen non-road </a:t>
            </a:r>
            <a:br>
              <a:rPr lang="en-GB" dirty="0"/>
            </a:br>
            <a:r>
              <a:rPr lang="en-GB" dirty="0"/>
              <a:t>vehicles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E6BE2-5CB2-8001-2858-6827BC9B5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50" y="1825625"/>
            <a:ext cx="11096050" cy="4351338"/>
          </a:xfrm>
        </p:spPr>
        <p:txBody>
          <a:bodyPr>
            <a:normAutofit fontScale="77500" lnSpcReduction="20000"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>
                <a:hlinkClick r:id="rId2"/>
              </a:rPr>
              <a:t>Link to info here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Ways to respond</a:t>
            </a:r>
          </a:p>
          <a:p>
            <a:pPr marL="0" indent="0">
              <a:buNone/>
            </a:pPr>
            <a:r>
              <a:rPr lang="en-GB" dirty="0"/>
              <a:t>Email to: ivs.consult@dft.gov.uk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Write to:  International Vehicle Standards</a:t>
            </a:r>
          </a:p>
          <a:p>
            <a:pPr marL="0" indent="0">
              <a:buNone/>
            </a:pPr>
            <a:r>
              <a:rPr lang="en-GB" dirty="0"/>
              <a:t>	1st Floor, Zone 4</a:t>
            </a:r>
          </a:p>
          <a:p>
            <a:pPr marL="0" indent="0">
              <a:buNone/>
            </a:pPr>
            <a:r>
              <a:rPr lang="en-GB" dirty="0"/>
              <a:t>	Great Minster House</a:t>
            </a:r>
          </a:p>
          <a:p>
            <a:pPr marL="0" indent="0">
              <a:buNone/>
            </a:pPr>
            <a:r>
              <a:rPr lang="en-GB" dirty="0"/>
              <a:t>	33 Horseferry Road</a:t>
            </a:r>
          </a:p>
          <a:p>
            <a:pPr marL="0" indent="0">
              <a:buNone/>
            </a:pPr>
            <a:r>
              <a:rPr lang="en-GB" dirty="0"/>
              <a:t>	London SW1P 4DR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34C2CF-C355-6F07-EFB1-5714D8F4E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632" y="272198"/>
            <a:ext cx="6615395" cy="61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90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CA8CA2-7198-1B3C-F4F7-71AF946F6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en-GB" sz="4000"/>
              <a:t>HyDEPLOY Phase 1 trial at Keele</a:t>
            </a:r>
          </a:p>
        </p:txBody>
      </p:sp>
      <p:pic>
        <p:nvPicPr>
          <p:cNvPr id="5" name="Picture 4" descr="A picture containing yellow, indoor&#10;&#10;Description automatically generated">
            <a:extLst>
              <a:ext uri="{FF2B5EF4-FFF2-40B4-BE49-F238E27FC236}">
                <a16:creationId xmlns:a16="http://schemas.microsoft.com/office/drawing/2014/main" id="{478FB352-F6D6-B796-548A-EDBD6DBE7C05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37115-C585-0DAB-83CA-AAE9241A21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5D90B71-DAB5-C24B-EB76-F5C52C292A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E43C5-5B52-BDF5-0CF7-13A85808F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r>
              <a:rPr lang="en-GB" sz="1600"/>
              <a:t>Phase 1: October 2019 to March 2021</a:t>
            </a:r>
          </a:p>
          <a:p>
            <a:r>
              <a:rPr lang="en-GB" sz="1600"/>
              <a:t>First UK trial in live network </a:t>
            </a:r>
          </a:p>
          <a:p>
            <a:r>
              <a:rPr lang="en-GB" sz="1600"/>
              <a:t>100 homes, 30 university buildings</a:t>
            </a:r>
          </a:p>
          <a:p>
            <a:r>
              <a:rPr lang="en-GB" sz="1600"/>
              <a:t>Developed the safety and technical evidence base</a:t>
            </a:r>
          </a:p>
          <a:p>
            <a:r>
              <a:rPr lang="en-GB" sz="1600"/>
              <a:t>Exemption to Gas Safety (Management) Regulations (GS(M)R) 0.1mol% H2 limit was awarded by HSE</a:t>
            </a:r>
          </a:p>
          <a:p>
            <a:pPr lvl="1"/>
            <a:r>
              <a:rPr lang="en-GB" sz="1600"/>
              <a:t>Enabled up to 20% H2 in network</a:t>
            </a:r>
          </a:p>
          <a:p>
            <a:pPr lvl="1"/>
            <a:r>
              <a:rPr lang="en-GB" sz="1600"/>
              <a:t>Used in heating, cooking and commercial boilers</a:t>
            </a:r>
          </a:p>
          <a:p>
            <a:r>
              <a:rPr lang="en-GB" sz="1600"/>
              <a:t>Grid entry blending unit</a:t>
            </a:r>
          </a:p>
          <a:p>
            <a:r>
              <a:rPr lang="en-GB" sz="1600"/>
              <a:t>ITM electrolyser (around 11kg per hour)</a:t>
            </a:r>
          </a:p>
          <a:p>
            <a:pPr marL="457200" lvl="1" indent="0">
              <a:buNone/>
            </a:pPr>
            <a:endParaRPr lang="en-GB" sz="1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612B65-33C5-57B2-9F0A-F84AACDA05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4149" y="5770284"/>
            <a:ext cx="1898718" cy="9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7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4D9D2-AEA7-1E56-3A84-489A04B7B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03FD9218-D89B-8429-E06C-B53B837B0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510" y="826851"/>
            <a:ext cx="8758237" cy="3967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6BD7F8-09AA-63FA-8B57-8074B4F1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2" y="239824"/>
            <a:ext cx="9465896" cy="587027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Source Sans Pro"/>
                <a:ea typeface="Source Sans Pro"/>
                <a:cs typeface="Arial"/>
              </a:rPr>
              <a:t>Smart Green Hydrogen Network Demonstrator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BB02B-7684-7D34-354D-830BADFEE8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36150"/>
            <a:ext cx="5369668" cy="5146999"/>
          </a:xfrm>
        </p:spPr>
        <p:txBody>
          <a:bodyPr vert="horz" lIns="81633" tIns="40816" rIns="81633" bIns="40816" rtlCol="0" anchor="t">
            <a:noAutofit/>
          </a:bodyPr>
          <a:lstStyle/>
          <a:p>
            <a:pPr marL="0" indent="0">
              <a:buNone/>
            </a:pPr>
            <a:r>
              <a:rPr lang="en-GB" sz="1800" b="1" dirty="0">
                <a:latin typeface="Source Sans Pro"/>
                <a:ea typeface="Source Sans Pro"/>
                <a:cs typeface="Arial"/>
              </a:rPr>
              <a:t>Areas of research</a:t>
            </a:r>
            <a:endParaRPr lang="en-GB" sz="1800" b="1" dirty="0"/>
          </a:p>
          <a:p>
            <a:pPr marL="883920" lvl="1" indent="-339725"/>
            <a:r>
              <a:rPr lang="en-GB" sz="1600" dirty="0">
                <a:latin typeface="Source Sans Pro"/>
                <a:ea typeface="Source Sans Pro"/>
                <a:cs typeface="Arial"/>
              </a:rPr>
              <a:t>Public sector</a:t>
            </a:r>
          </a:p>
          <a:p>
            <a:pPr marL="883920" lvl="1" indent="-339725"/>
            <a:r>
              <a:rPr lang="en-GB" sz="1600" dirty="0">
                <a:latin typeface="Source Sans Pro"/>
                <a:ea typeface="Source Sans Pro"/>
                <a:cs typeface="Arial"/>
              </a:rPr>
              <a:t>Manufacturing</a:t>
            </a:r>
          </a:p>
          <a:p>
            <a:pPr marL="883920" lvl="1" indent="-339725"/>
            <a:r>
              <a:rPr lang="en-GB" sz="1600" dirty="0">
                <a:latin typeface="Source Sans Pro"/>
                <a:ea typeface="Source Sans Pro"/>
                <a:cs typeface="Arial"/>
              </a:rPr>
              <a:t>Rural, decentralised energy</a:t>
            </a:r>
          </a:p>
          <a:p>
            <a:pPr marL="883920" lvl="1" indent="-339725"/>
            <a:r>
              <a:rPr lang="en-GB" sz="1600" dirty="0">
                <a:latin typeface="Source Sans Pro"/>
                <a:ea typeface="Source Sans Pro"/>
                <a:cs typeface="Arial"/>
              </a:rPr>
              <a:t>International partnerships</a:t>
            </a:r>
          </a:p>
          <a:p>
            <a:pPr marL="407670" indent="-407670"/>
            <a:r>
              <a:rPr lang="en-GB" sz="1800" b="1" dirty="0">
                <a:latin typeface="Source Sans Pro"/>
                <a:ea typeface="Source Sans Pro"/>
                <a:cs typeface="Arial"/>
              </a:rPr>
              <a:t>Integration with SEND</a:t>
            </a:r>
            <a:endParaRPr lang="en-GB" sz="1800" b="1" dirty="0"/>
          </a:p>
          <a:p>
            <a:pPr marL="407670" indent="-407670"/>
            <a:r>
              <a:rPr lang="en-GB" sz="1800" dirty="0">
                <a:latin typeface="Source Sans Pro"/>
                <a:ea typeface="Source Sans Pro"/>
                <a:cs typeface="Arial"/>
              </a:rPr>
              <a:t>Demonstration of green hydrogen optimisation through management and control</a:t>
            </a:r>
            <a:endParaRPr lang="en-GB" sz="1200" dirty="0">
              <a:latin typeface="Source Sans Pro"/>
              <a:ea typeface="Source Sans Pro"/>
              <a:cs typeface="Arial"/>
            </a:endParaRPr>
          </a:p>
          <a:p>
            <a:pPr marL="407670" indent="-407670"/>
            <a:r>
              <a:rPr lang="en-GB" sz="1800" dirty="0">
                <a:latin typeface="Source Sans Pro"/>
                <a:ea typeface="Source Sans Pro"/>
                <a:cs typeface="Arial"/>
              </a:rPr>
              <a:t>On-site prediction, and real-time verification trials</a:t>
            </a:r>
            <a:endParaRPr lang="en-GB" sz="1200" dirty="0">
              <a:latin typeface="Source Sans Pro"/>
              <a:ea typeface="Source Sans Pro"/>
              <a:cs typeface="Arial"/>
            </a:endParaRPr>
          </a:p>
          <a:p>
            <a:pPr marL="407670" indent="-407670"/>
            <a:r>
              <a:rPr lang="en-GB" sz="1800" dirty="0">
                <a:latin typeface="Source Sans Pro"/>
                <a:ea typeface="Source Sans Pro"/>
                <a:cs typeface="Arial"/>
              </a:rPr>
              <a:t>Perception and acceptance (commercial and public)</a:t>
            </a:r>
            <a:endParaRPr lang="en-GB" sz="1200" dirty="0">
              <a:latin typeface="Source Sans Pro"/>
              <a:ea typeface="Source Sans Pro"/>
              <a:cs typeface="Arial"/>
            </a:endParaRPr>
          </a:p>
          <a:p>
            <a:pPr marL="544195" lvl="1" indent="0">
              <a:buNone/>
            </a:pPr>
            <a:endParaRPr lang="en-GB" sz="1600" b="1" dirty="0"/>
          </a:p>
          <a:p>
            <a:pPr marL="407670" indent="-407670"/>
            <a:endParaRPr lang="en-GB" sz="1800" b="1" dirty="0"/>
          </a:p>
          <a:p>
            <a:pPr marL="407670" indent="-407670"/>
            <a:endParaRPr lang="en-GB" sz="18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F6D61-E1EA-3C73-C4D8-98187A1B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7AB9C-F4B1-4E48-96F2-F3B4ED4569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857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98C873-2A4F-63E0-2204-9456942139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9" name="Picture 8" descr="Workers walking and talking in factory">
            <a:extLst>
              <a:ext uri="{FF2B5EF4-FFF2-40B4-BE49-F238E27FC236}">
                <a16:creationId xmlns:a16="http://schemas.microsoft.com/office/drawing/2014/main" id="{F9EEA1EC-125A-2020-6C54-1C58908CD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BE99BC2-F33E-344F-746C-5D07C3C1FA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17213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70943-908A-1CFD-65F6-7308B1D6C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GB" sz="3400"/>
              <a:t>Are we ready for hydrogen?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BD91-1FB6-BE3C-B557-251668600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r>
              <a:rPr lang="en-GB" sz="2000" dirty="0"/>
              <a:t>Public understanding</a:t>
            </a:r>
          </a:p>
          <a:p>
            <a:r>
              <a:rPr lang="en-GB" sz="2000" dirty="0"/>
              <a:t>Business knowledge</a:t>
            </a:r>
          </a:p>
          <a:p>
            <a:pPr lvl="1"/>
            <a:r>
              <a:rPr lang="en-GB" sz="2000" dirty="0"/>
              <a:t>Supplier confidence</a:t>
            </a:r>
          </a:p>
          <a:p>
            <a:pPr lvl="1"/>
            <a:r>
              <a:rPr lang="en-GB" sz="2000" dirty="0"/>
              <a:t>Regulatory frameworks</a:t>
            </a:r>
          </a:p>
          <a:p>
            <a:pPr lvl="1"/>
            <a:r>
              <a:rPr lang="en-GB" sz="2000" dirty="0"/>
              <a:t>Consumer and supply-chain awareness</a:t>
            </a:r>
          </a:p>
          <a:p>
            <a:r>
              <a:rPr lang="en-GB" sz="2000" dirty="0"/>
              <a:t>Technology readiness</a:t>
            </a:r>
          </a:p>
          <a:p>
            <a:pPr lvl="1"/>
            <a:r>
              <a:rPr lang="en-GB" sz="2000" dirty="0"/>
              <a:t>Burner performance and NOx</a:t>
            </a:r>
          </a:p>
          <a:p>
            <a:pPr lvl="1"/>
            <a:r>
              <a:rPr lang="en-GB" sz="2000" dirty="0"/>
              <a:t>Storage efficiency and safety</a:t>
            </a:r>
          </a:p>
          <a:p>
            <a:pPr lvl="1"/>
            <a:r>
              <a:rPr lang="en-GB" sz="2000" dirty="0"/>
              <a:t>Materials stability</a:t>
            </a:r>
          </a:p>
          <a:p>
            <a:pPr lvl="1"/>
            <a:r>
              <a:rPr lang="en-GB" sz="2000" dirty="0">
                <a:highlight>
                  <a:srgbClr val="FFFF00"/>
                </a:highlight>
              </a:rPr>
              <a:t>COST and OPTIMISATION</a:t>
            </a:r>
          </a:p>
        </p:txBody>
      </p:sp>
    </p:spTree>
    <p:extLst>
      <p:ext uri="{BB962C8B-B14F-4D97-AF65-F5344CB8AC3E}">
        <p14:creationId xmlns:p14="http://schemas.microsoft.com/office/powerpoint/2010/main" val="404611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B4FF0-5554-701E-A645-CB215444D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3" y="315541"/>
            <a:ext cx="5190846" cy="1716553"/>
          </a:xfrm>
        </p:spPr>
        <p:txBody>
          <a:bodyPr>
            <a:normAutofit/>
          </a:bodyPr>
          <a:lstStyle/>
          <a:p>
            <a:r>
              <a:rPr lang="en-GB" sz="4000" dirty="0"/>
              <a:t>Get in Touch,</a:t>
            </a:r>
            <a:br>
              <a:rPr lang="en-GB" sz="4000" dirty="0"/>
            </a:br>
            <a:r>
              <a:rPr lang="en-GB" sz="4000" dirty="0"/>
              <a:t>Come see us!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62390-CD19-A34E-394C-0D3F9FE5D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981200"/>
            <a:ext cx="6115049" cy="4705349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 Sharon George</a:t>
            </a:r>
            <a:endParaRPr lang="en-GB" sz="1200" b="0" i="0" dirty="0">
              <a:solidFill>
                <a:srgbClr val="000000"/>
              </a:solidFill>
              <a:effectLst/>
              <a:latin typeface="Segoe UI Web (West European)"/>
            </a:endParaRPr>
          </a:p>
          <a:p>
            <a:pPr marL="0" indent="0" algn="l" rtl="0" fontAlgn="base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Senior Lecturer</a:t>
            </a:r>
          </a:p>
          <a:p>
            <a:pPr marL="0" indent="0" algn="l" rtl="0" fontAlgn="base">
              <a:buNone/>
            </a:pP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HyDEX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Principal Investigator </a:t>
            </a:r>
          </a:p>
          <a:p>
            <a:pPr marL="0" indent="0" algn="l" rtl="0" fontAlgn="base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Course Director MSc ES&amp;GT </a:t>
            </a:r>
          </a:p>
          <a:p>
            <a:pPr marL="0" indent="0" algn="l" rtl="0" fontAlgn="base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1.15 William Smith Building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Keele University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ST5 5BG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+44 (0)1782 733986</a:t>
            </a:r>
          </a:p>
          <a:p>
            <a:pPr marL="0" marR="0" lvl="0" indent="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s.m.george@keele.ac.uk</a:t>
            </a:r>
          </a:p>
        </p:txBody>
      </p:sp>
      <p:pic>
        <p:nvPicPr>
          <p:cNvPr id="5" name="Picture 8" descr="A picture containing grass, outdoor, grassy, lush&#10;&#10;Description automatically generated">
            <a:extLst>
              <a:ext uri="{FF2B5EF4-FFF2-40B4-BE49-F238E27FC236}">
                <a16:creationId xmlns:a16="http://schemas.microsoft.com/office/drawing/2014/main" id="{830D0FB0-9EE1-4C09-6FCE-FE3E0A4E6D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9" r="12888" b="-1"/>
          <a:stretch/>
        </p:blipFill>
        <p:spPr>
          <a:xfrm>
            <a:off x="7651896" y="1302507"/>
            <a:ext cx="3781151" cy="2588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8D974D-2B0C-5121-72B1-0821B7A6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897" y="3815354"/>
            <a:ext cx="3758045" cy="202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89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569360-EF27-FE42-B72A-F4CCBBAD934F}"/>
              </a:ext>
            </a:extLst>
          </p:cNvPr>
          <p:cNvSpPr/>
          <p:nvPr/>
        </p:nvSpPr>
        <p:spPr>
          <a:xfrm>
            <a:off x="8295374" y="857250"/>
            <a:ext cx="2372627" cy="808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3B2CCE4-026E-E446-9844-A3C4DB0AD5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893" y="1129717"/>
            <a:ext cx="1752200" cy="694019"/>
          </a:xfrm>
          <a:prstGeom prst="rect">
            <a:avLst/>
          </a:prstGeom>
        </p:spPr>
      </p:pic>
      <p:pic>
        <p:nvPicPr>
          <p:cNvPr id="2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8582EF-39A2-4368-8586-D8FD76A301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8"/>
            <a:ext cx="12192264" cy="6856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249031-970A-4F76-91B2-3029B1C750D2}"/>
              </a:ext>
            </a:extLst>
          </p:cNvPr>
          <p:cNvSpPr txBox="1"/>
          <p:nvPr/>
        </p:nvSpPr>
        <p:spPr>
          <a:xfrm>
            <a:off x="3072961" y="2100153"/>
            <a:ext cx="2376652" cy="24298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8588" indent="-128588">
              <a:lnSpc>
                <a:spcPts val="144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n-GB" sz="105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Access to large scale demonstrator and test facilities</a:t>
            </a:r>
          </a:p>
          <a:p>
            <a:pPr marL="128588" indent="-128588">
              <a:lnSpc>
                <a:spcPts val="144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n-GB" sz="105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Support for technology development and R&amp;D</a:t>
            </a:r>
          </a:p>
          <a:p>
            <a:pPr marL="128588" indent="-128588">
              <a:lnSpc>
                <a:spcPts val="144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n-GB" sz="105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Support for IP development and commercialisation</a:t>
            </a:r>
          </a:p>
          <a:p>
            <a:pPr marL="128588" indent="-128588">
              <a:lnSpc>
                <a:spcPts val="144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n-GB" sz="105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Development of hydrogen skills and expertise in businesses</a:t>
            </a:r>
          </a:p>
          <a:p>
            <a:pPr marL="128588" indent="-128588">
              <a:lnSpc>
                <a:spcPts val="144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n-GB" sz="105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Civic engagement and policy activities to build understanding</a:t>
            </a:r>
          </a:p>
          <a:p>
            <a:pPr marL="128588" indent="-128588">
              <a:lnSpc>
                <a:spcPts val="144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n-GB" sz="105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Development of access to international markets and inward investment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215BF7-D84B-4128-BF55-2077A9E54FAB}"/>
              </a:ext>
            </a:extLst>
          </p:cNvPr>
          <p:cNvSpPr/>
          <p:nvPr/>
        </p:nvSpPr>
        <p:spPr>
          <a:xfrm>
            <a:off x="2670942" y="2808232"/>
            <a:ext cx="390197" cy="4493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98751E-34D0-4708-85E6-80A9BFB6D7C4}"/>
              </a:ext>
            </a:extLst>
          </p:cNvPr>
          <p:cNvSpPr/>
          <p:nvPr/>
        </p:nvSpPr>
        <p:spPr>
          <a:xfrm>
            <a:off x="2883775" y="3470386"/>
            <a:ext cx="204316" cy="22465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32255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729135C1-B3B6-456A-AEB9-7807F4E6B8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5" t="14107" r="10680"/>
          <a:stretch/>
        </p:blipFill>
        <p:spPr>
          <a:xfrm>
            <a:off x="690351" y="38730"/>
            <a:ext cx="12088389" cy="7493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7A298-F6F3-49AF-82F4-C230A79CB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877" y="151315"/>
            <a:ext cx="10515600" cy="1037406"/>
          </a:xfrm>
        </p:spPr>
        <p:txBody>
          <a:bodyPr/>
          <a:lstStyle/>
          <a:p>
            <a:r>
              <a:rPr lang="en-GB" dirty="0"/>
              <a:t>Is it expensive?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7DC66F6-F00F-40DC-B9E7-25EF3755562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94460"/>
          <a:ext cx="10854690" cy="35375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18230">
                  <a:extLst>
                    <a:ext uri="{9D8B030D-6E8A-4147-A177-3AD203B41FA5}">
                      <a16:colId xmlns:a16="http://schemas.microsoft.com/office/drawing/2014/main" val="2791170571"/>
                    </a:ext>
                  </a:extLst>
                </a:gridCol>
                <a:gridCol w="3618230">
                  <a:extLst>
                    <a:ext uri="{9D8B030D-6E8A-4147-A177-3AD203B41FA5}">
                      <a16:colId xmlns:a16="http://schemas.microsoft.com/office/drawing/2014/main" val="3273642866"/>
                    </a:ext>
                  </a:extLst>
                </a:gridCol>
                <a:gridCol w="3618230">
                  <a:extLst>
                    <a:ext uri="{9D8B030D-6E8A-4147-A177-3AD203B41FA5}">
                      <a16:colId xmlns:a16="http://schemas.microsoft.com/office/drawing/2014/main" val="2342420136"/>
                    </a:ext>
                  </a:extLst>
                </a:gridCol>
              </a:tblGrid>
              <a:tr h="559754">
                <a:tc>
                  <a:txBody>
                    <a:bodyPr/>
                    <a:lstStyle/>
                    <a:p>
                      <a:r>
                        <a:rPr lang="en-GB" sz="2400" dirty="0"/>
                        <a:t>Hydrogen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Cost of hydrogen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FACTORS AFFECTING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175673"/>
                  </a:ext>
                </a:extLst>
              </a:tr>
              <a:tr h="559754">
                <a:tc>
                  <a:txBody>
                    <a:bodyPr/>
                    <a:lstStyle/>
                    <a:p>
                      <a:r>
                        <a:rPr lang="en-GB" sz="2400" dirty="0"/>
                        <a:t>Steam methane reforming (SMR)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between 1.0 and 1.8 €/kg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Natural gas price </a:t>
                      </a:r>
                      <a:r>
                        <a:rPr lang="en-GB" sz="2400"/>
                        <a:t>and availability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018227"/>
                  </a:ext>
                </a:extLst>
              </a:tr>
              <a:tr h="966151">
                <a:tc>
                  <a:txBody>
                    <a:bodyPr/>
                    <a:lstStyle/>
                    <a:p>
                      <a:r>
                        <a:rPr lang="en-GB" sz="2400" dirty="0"/>
                        <a:t>Carbon Sequestration and storage (CCS)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 Between 2.0 and 2.4 €/kg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Stable geology and cost of transport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047313"/>
                  </a:ext>
                </a:extLst>
              </a:tr>
              <a:tr h="966151">
                <a:tc>
                  <a:txBody>
                    <a:bodyPr/>
                    <a:lstStyle/>
                    <a:p>
                      <a:r>
                        <a:rPr lang="en-GB" sz="2400" dirty="0"/>
                        <a:t>Electrolysis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1.5 €/kg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Without price of equipment, assuming low price of electricity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9742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55F621A-645F-482C-840E-850C2485B5B1}"/>
              </a:ext>
            </a:extLst>
          </p:cNvPr>
          <p:cNvSpPr txBox="1"/>
          <p:nvPr/>
        </p:nvSpPr>
        <p:spPr>
          <a:xfrm>
            <a:off x="278130" y="5013915"/>
            <a:ext cx="117805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Combination of solar and onshore wind renewable source is favourable for renewable production of H</a:t>
            </a:r>
            <a:r>
              <a:rPr kumimoji="0" lang="en-GB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See: Janssen, J. L.L.C.C., </a:t>
            </a:r>
            <a:r>
              <a:rPr kumimoji="0" lang="en-GB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Weeda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m., </a:t>
            </a:r>
            <a:r>
              <a:rPr kumimoji="0" lang="en-GB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Detz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R.J., van der Zwaan, B., (2022) Country-specific cost projections for renewable hydrogen production through off-grid electricity systems, Applied Energy, Volume 309, 118398,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https://doi.org/10.1016/j.apenergy.2021.118398.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1BB14-5984-4158-B901-9D621513C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31"/>
            <a:ext cx="1461877" cy="60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82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A87FA-86AE-A46E-DA1B-41D8F736C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ource Sans Pro"/>
                <a:ea typeface="Source Sans Pro"/>
                <a:cs typeface="Arial"/>
              </a:rPr>
              <a:t>Is it expensive?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8743D-DB15-39CF-F808-A8ECCF85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7AB9C-F4B1-4E48-96F2-F3B4ED45694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4565724C-EEAD-C1BB-B7FB-158A29917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544" y="122945"/>
            <a:ext cx="6782717" cy="5694037"/>
          </a:xfrm>
          <a:prstGeom prst="rect">
            <a:avLst/>
          </a:prstGeom>
        </p:spPr>
      </p:pic>
      <p:pic>
        <p:nvPicPr>
          <p:cNvPr id="6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46DB009-A281-1045-05F4-3356DE00D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652" y="5933275"/>
            <a:ext cx="8683129" cy="7753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CBEC33-1B62-945A-791F-416442993762}"/>
              </a:ext>
            </a:extLst>
          </p:cNvPr>
          <p:cNvSpPr txBox="1"/>
          <p:nvPr/>
        </p:nvSpPr>
        <p:spPr>
          <a:xfrm>
            <a:off x="235027" y="5109990"/>
            <a:ext cx="4597706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IEA, Indexed quarterly average wholesale prices for selected regions, 2019-2024, IEA, Paris https://www.iea.org/data-and-statistics/charts/indexed-quarterly-average-wholesale-prices-for-selected-regions-2019-2024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7DF49-A756-ECFC-BF76-4ED525E5F57E}"/>
              </a:ext>
            </a:extLst>
          </p:cNvPr>
          <p:cNvSpPr txBox="1"/>
          <p:nvPr/>
        </p:nvSpPr>
        <p:spPr>
          <a:xfrm>
            <a:off x="495759" y="1707614"/>
            <a:ext cx="4168048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Influenced by: 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77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77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Cost of production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Price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electrolyser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 and system (approx. £1k per kw)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Price of energy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77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77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Market capacity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77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Availability of equipment and resource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77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Stability of supply (energy security)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77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77"/>
              <a:ea typeface="Source Sans Pr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77"/>
              <a:ea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445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53D996-6B36-B719-9EEE-9302D9C75EC0}"/>
              </a:ext>
            </a:extLst>
          </p:cNvPr>
          <p:cNvSpPr txBox="1">
            <a:spLocks/>
          </p:cNvSpPr>
          <p:nvPr/>
        </p:nvSpPr>
        <p:spPr>
          <a:xfrm>
            <a:off x="9688138" y="0"/>
            <a:ext cx="1282615" cy="6858000"/>
          </a:xfrm>
          <a:prstGeom prst="rect">
            <a:avLst/>
          </a:prstGeom>
          <a:solidFill>
            <a:schemeClr val="bg1"/>
          </a:solidFill>
        </p:spPr>
        <p:txBody>
          <a:bodyPr vert="vert270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WHITE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Methane pyrolysis with solid carbon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 byproduct, </a:t>
            </a:r>
            <a:r>
              <a:rPr lang="en-GB" b="1" dirty="0"/>
              <a:t>or</a:t>
            </a:r>
            <a:r>
              <a:rPr lang="en-GB" dirty="0"/>
              <a:t> naturally occurring hydrogen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55417E-51C0-104D-DA66-78150827E239}"/>
              </a:ext>
            </a:extLst>
          </p:cNvPr>
          <p:cNvSpPr txBox="1">
            <a:spLocks/>
          </p:cNvSpPr>
          <p:nvPr/>
        </p:nvSpPr>
        <p:spPr>
          <a:xfrm>
            <a:off x="8391202" y="0"/>
            <a:ext cx="1296936" cy="6858000"/>
          </a:xfrm>
          <a:prstGeom prst="rect">
            <a:avLst/>
          </a:prstGeom>
          <a:solidFill>
            <a:srgbClr val="F3F33F"/>
          </a:solidFill>
        </p:spPr>
        <p:txBody>
          <a:bodyPr vert="vert270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YELLOW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Electrolysis using solar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C8D6C4-6785-7899-5C41-4DE4107159D0}"/>
              </a:ext>
            </a:extLst>
          </p:cNvPr>
          <p:cNvSpPr txBox="1">
            <a:spLocks/>
          </p:cNvSpPr>
          <p:nvPr/>
        </p:nvSpPr>
        <p:spPr>
          <a:xfrm>
            <a:off x="7018581" y="0"/>
            <a:ext cx="1372621" cy="6858000"/>
          </a:xfrm>
          <a:prstGeom prst="rect">
            <a:avLst/>
          </a:prstGeom>
          <a:solidFill>
            <a:srgbClr val="0F899D"/>
          </a:solidFill>
        </p:spPr>
        <p:txBody>
          <a:bodyPr vert="vert270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TURQUOISE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Methane pyrolysis producing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hydrogen and solid carbon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4AD780-484E-33BC-6906-6E42ACCC8FE9}"/>
              </a:ext>
            </a:extLst>
          </p:cNvPr>
          <p:cNvSpPr txBox="1">
            <a:spLocks/>
          </p:cNvSpPr>
          <p:nvPr/>
        </p:nvSpPr>
        <p:spPr>
          <a:xfrm>
            <a:off x="2851620" y="0"/>
            <a:ext cx="1372621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vert270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GREY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Steam reforming of natural gas without Carbon storage and sequestration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2C43B-7924-C5E0-9C41-F3FAD3DFF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452406" cy="6858000"/>
          </a:xfrm>
          <a:solidFill>
            <a:srgbClr val="5FC64E"/>
          </a:solidFill>
        </p:spPr>
        <p:txBody>
          <a:bodyPr vert="vert270"/>
          <a:lstStyle/>
          <a:p>
            <a:pPr marL="0" indent="0" algn="ctr">
              <a:buNone/>
            </a:pPr>
            <a:r>
              <a:rPr lang="en-GB" dirty="0"/>
              <a:t>GREEN</a:t>
            </a:r>
          </a:p>
          <a:p>
            <a:pPr marL="0" indent="0" algn="ctr">
              <a:buNone/>
            </a:pPr>
            <a:r>
              <a:rPr lang="en-GB" dirty="0"/>
              <a:t>Electrolysis from renewable technology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0E43CA-507D-419C-A072-6FC23CD97980}"/>
              </a:ext>
            </a:extLst>
          </p:cNvPr>
          <p:cNvSpPr txBox="1">
            <a:spLocks/>
          </p:cNvSpPr>
          <p:nvPr/>
        </p:nvSpPr>
        <p:spPr>
          <a:xfrm>
            <a:off x="1452408" y="0"/>
            <a:ext cx="139921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vert270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BLUE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Steam reforming of natural gas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With Carbon storage and sequestration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7BE411-3791-CB29-D4D3-A8C6C887624F}"/>
              </a:ext>
            </a:extLst>
          </p:cNvPr>
          <p:cNvSpPr txBox="1">
            <a:spLocks/>
          </p:cNvSpPr>
          <p:nvPr/>
        </p:nvSpPr>
        <p:spPr>
          <a:xfrm>
            <a:off x="4224240" y="0"/>
            <a:ext cx="1466723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2"/>
                </a:solidFill>
              </a:rPr>
              <a:t>BLACK/BROWN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2"/>
                </a:solidFill>
              </a:rPr>
              <a:t>Production from coal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53938BB-5A1D-2B78-FE1E-A8CC9228E819}"/>
              </a:ext>
            </a:extLst>
          </p:cNvPr>
          <p:cNvSpPr txBox="1">
            <a:spLocks/>
          </p:cNvSpPr>
          <p:nvPr/>
        </p:nvSpPr>
        <p:spPr>
          <a:xfrm>
            <a:off x="5690963" y="0"/>
            <a:ext cx="1372621" cy="6858000"/>
          </a:xfrm>
          <a:prstGeom prst="rect">
            <a:avLst/>
          </a:prstGeom>
          <a:solidFill>
            <a:srgbClr val="DF7BD8"/>
          </a:solidFill>
        </p:spPr>
        <p:txBody>
          <a:bodyPr vert="vert270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PINK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Electrolysis from nuclear energy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82217E-8170-3557-BBA6-FCF5846CC3A7}"/>
              </a:ext>
            </a:extLst>
          </p:cNvPr>
          <p:cNvSpPr txBox="1">
            <a:spLocks/>
          </p:cNvSpPr>
          <p:nvPr/>
        </p:nvSpPr>
        <p:spPr>
          <a:xfrm>
            <a:off x="10896089" y="-7159"/>
            <a:ext cx="1282615" cy="6858000"/>
          </a:xfrm>
          <a:prstGeom prst="rect">
            <a:avLst/>
          </a:prstGeom>
          <a:gradFill flip="none" rotWithShape="1">
            <a:gsLst>
              <a:gs pos="18000">
                <a:srgbClr val="D5D37B">
                  <a:shade val="30000"/>
                  <a:satMod val="115000"/>
                </a:srgbClr>
              </a:gs>
              <a:gs pos="50000">
                <a:srgbClr val="D5D37B">
                  <a:shade val="67500"/>
                  <a:satMod val="115000"/>
                </a:srgbClr>
              </a:gs>
              <a:gs pos="100000">
                <a:srgbClr val="D5D37B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vert270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GOLD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Hydrogen from geological sources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C30C3-F694-A5BC-FF8A-6CFA316AD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75632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en-GB" dirty="0"/>
              <a:t>Colours of Hydrogen</a:t>
            </a:r>
          </a:p>
        </p:txBody>
      </p:sp>
    </p:spTree>
    <p:extLst>
      <p:ext uri="{BB962C8B-B14F-4D97-AF65-F5344CB8AC3E}">
        <p14:creationId xmlns:p14="http://schemas.microsoft.com/office/powerpoint/2010/main" val="1228193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6E5BAB8F-4495-404A-9400-A11C53FA60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67" y="-96430"/>
            <a:ext cx="4601294" cy="2248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BE8793-975F-4EA0-8879-AC8C5E45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are using hydrogen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638286C-725E-42D0-9BA5-E31430DC78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885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1C140AF-72E0-45BE-87F9-B1C3889900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9698" y="5887793"/>
            <a:ext cx="1461877" cy="60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8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8389C-AD18-E342-D3C2-16D7DB45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Low Carbon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D77A5-A403-187F-D671-0044D6644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1398905"/>
            <a:ext cx="7665720" cy="4351338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Transport is the biggest contributor to UK emissions in 2022 </a:t>
            </a:r>
          </a:p>
          <a:p>
            <a:pPr lvl="1"/>
            <a:r>
              <a:rPr lang="en-GB" dirty="0"/>
              <a:t>26% of the UK’s total emissions in 2021 (427 MtCO2e)</a:t>
            </a:r>
            <a:r>
              <a:rPr lang="en-GB" dirty="0">
                <a:hlinkClick r:id="rId2"/>
              </a:rPr>
              <a:t>Dept of Transport (2023)</a:t>
            </a:r>
            <a:endParaRPr lang="en-GB" dirty="0"/>
          </a:p>
          <a:p>
            <a:pPr lvl="1"/>
            <a:r>
              <a:rPr lang="en-GB" dirty="0"/>
              <a:t>A 10% increase on 2021</a:t>
            </a:r>
          </a:p>
          <a:p>
            <a:r>
              <a:rPr lang="en-GB" dirty="0"/>
              <a:t>ZEV mandate :  80% of new cars and 70% of new vans to be zero emission by 2030, and 100% by 2035</a:t>
            </a:r>
          </a:p>
          <a:p>
            <a:endParaRPr lang="en-GB" dirty="0"/>
          </a:p>
          <a:p>
            <a:r>
              <a:rPr lang="en-GB" dirty="0"/>
              <a:t>Investment in EV infrastructure, production and market </a:t>
            </a:r>
          </a:p>
          <a:p>
            <a:r>
              <a:rPr lang="en-GB" dirty="0"/>
              <a:t> £381 million Local Electric Vehicle (LEVI) fund to councils</a:t>
            </a:r>
          </a:p>
          <a:p>
            <a:r>
              <a:rPr lang="en-GB" dirty="0"/>
              <a:t>Funding to reduce charging point installation by 75%</a:t>
            </a:r>
          </a:p>
          <a:p>
            <a:r>
              <a:rPr lang="en-GB" dirty="0"/>
              <a:t>Currently 57,000 charge points and rising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Problem solved?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4BC6-88F0-AD32-1E9E-F409844D4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540" y="137160"/>
            <a:ext cx="3812020" cy="3378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770EB1-49F2-6432-9E04-7D86DEFA3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616" y="3743611"/>
            <a:ext cx="3571944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1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99987-FC59-0C0E-D4A8-1E16B3F3D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The Grid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B64EE4-B01E-B249-F7F6-E2AAC3380A9B}"/>
              </a:ext>
            </a:extLst>
          </p:cNvPr>
          <p:cNvSpPr txBox="1"/>
          <p:nvPr/>
        </p:nvSpPr>
        <p:spPr>
          <a:xfrm>
            <a:off x="836680" y="2405067"/>
            <a:ext cx="6002110" cy="37290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Around 200 GW of electricity projects waiting for a grid connection (Bloomberg New Energy Finance)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All sectors need to </a:t>
            </a:r>
            <a:r>
              <a:rPr lang="en-US" sz="2000" dirty="0" err="1"/>
              <a:t>decarbonise</a:t>
            </a:r>
            <a:r>
              <a:rPr lang="en-US" sz="2000" dirty="0"/>
              <a:t> and greater demand for electricity (50% increase in demand predicted)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Centralised</a:t>
            </a:r>
            <a:r>
              <a:rPr lang="en-US" sz="2000" dirty="0"/>
              <a:t> focused means investment is difficult in decentralized areas away from prioritized areas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Rural potential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2000" dirty="0"/>
              <a:t>A priority for transport, agriculture and manufacturing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US" sz="2000" dirty="0"/>
              <a:t>Location of untapped renewable production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F910D-D278-15BE-F6DA-418B21377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2" b="767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1849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8" descr="Keele Low Carbon Energy Generation Park)&#10;">
            <a:extLst>
              <a:ext uri="{FF2B5EF4-FFF2-40B4-BE49-F238E27FC236}">
                <a16:creationId xmlns:a16="http://schemas.microsoft.com/office/drawing/2014/main" id="{32EBC9C6-C5BA-385D-E8A2-9D3A845BF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4029" y="10"/>
            <a:ext cx="1055796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CE7FE-2359-7159-16E0-AC2431576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724" y="150755"/>
            <a:ext cx="3822189" cy="8254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sz="2800" dirty="0"/>
              <a:t>Keele’s Living Laboratory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CA015-D3D7-CF1A-24C2-6DB3FFF92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418" y="789799"/>
            <a:ext cx="5259335" cy="6118684"/>
          </a:xfrm>
        </p:spPr>
        <p:txBody>
          <a:bodyPr>
            <a:normAutofit fontScale="92500" lnSpcReduction="10000"/>
          </a:bodyPr>
          <a:lstStyle/>
          <a:p>
            <a:pPr marL="0" marR="0" lvl="0" indent="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Infrastructure</a:t>
            </a:r>
          </a:p>
          <a:p>
            <a:pPr marL="742950" lvl="1" indent="-285750" defTabSz="457200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Courier New" panose="02070309020205020404" pitchFamily="49" charset="0"/>
              <a:buChar char="o"/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Campus with range of residences and building types</a:t>
            </a:r>
          </a:p>
          <a:p>
            <a:pPr marL="742950" marR="0" lvl="1" indent="-28575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 park </a:t>
            </a:r>
          </a:p>
          <a:p>
            <a:pPr marL="1200150" marR="0" lvl="2" indent="-28575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Wingdings" pitchFamily="2" charset="2"/>
              <a:buChar char="§"/>
              <a:tabLst/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5.5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MW solar with 12,500 solar panels </a:t>
            </a:r>
          </a:p>
          <a:p>
            <a:pPr marL="1200150" marR="0" lvl="2" indent="-28575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wind turbines (1.9MW)</a:t>
            </a:r>
          </a:p>
          <a:p>
            <a:pPr marL="1200150" marR="0" lvl="2" indent="-28575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Wingdings" pitchFamily="2" charset="2"/>
              <a:buChar char="§"/>
              <a:tabLst/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1MW battery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Courier New" panose="02070309020205020404" pitchFamily="49" charset="0"/>
              <a:buChar char="o"/>
              <a:tabLst/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Independent 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network</a:t>
            </a:r>
          </a:p>
          <a:p>
            <a:pPr marL="742950" marR="0" lvl="1" indent="-28575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Courier New" panose="02070309020205020404" pitchFamily="49" charset="0"/>
              <a:buChar char="o"/>
              <a:tabLst/>
              <a:defRPr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ricity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network </a:t>
            </a:r>
          </a:p>
          <a:p>
            <a:pPr marL="742950" marR="0" lvl="1" indent="-28575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SEND</a:t>
            </a:r>
          </a:p>
          <a:p>
            <a:pPr marL="457200" marR="0" lvl="1" indent="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Expertise and experience</a:t>
            </a:r>
          </a:p>
          <a:p>
            <a:pPr marL="742950" marR="0" lvl="1" indent="-28575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of Sustainable Futures</a:t>
            </a:r>
          </a:p>
          <a:p>
            <a:pPr marL="742950" marR="0" lvl="1" indent="-28575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Interdisciplinary experience and expertise in chemistry, energy, policy, economics, societal engagement, combustion and sustainability</a:t>
            </a:r>
          </a:p>
          <a:p>
            <a:pPr marL="742950" marR="0" lvl="1" indent="-285750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rgbClr val="30ACEC">
                  <a:lumMod val="75000"/>
                </a:srgbClr>
              </a:buClr>
              <a:buSzPct val="14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Living laboratory approach</a:t>
            </a: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945101362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1132</Words>
  <Application>Microsoft Office PowerPoint</Application>
  <PresentationFormat>Widescreen</PresentationFormat>
  <Paragraphs>192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Corbel</vt:lpstr>
      <vt:lpstr>Courier New</vt:lpstr>
      <vt:lpstr>Segoe UI Web (West European)</vt:lpstr>
      <vt:lpstr>Source Sans Pro</vt:lpstr>
      <vt:lpstr>Wingdings</vt:lpstr>
      <vt:lpstr>Office Theme</vt:lpstr>
      <vt:lpstr>1_Office Theme</vt:lpstr>
      <vt:lpstr>1_Parallax</vt:lpstr>
      <vt:lpstr>SOLAR/WIND HYDROGEN VEHICLE SITE POTENTIAL  Dr Sharon George, Keele University </vt:lpstr>
      <vt:lpstr>PowerPoint Presentation</vt:lpstr>
      <vt:lpstr>Is it expensive?</vt:lpstr>
      <vt:lpstr>Is it expensive?</vt:lpstr>
      <vt:lpstr>Colours of Hydrogen</vt:lpstr>
      <vt:lpstr>How we are using hydrogen</vt:lpstr>
      <vt:lpstr>Low Carbon Transport</vt:lpstr>
      <vt:lpstr>The Grid</vt:lpstr>
      <vt:lpstr>Keele’s Living Laboratory</vt:lpstr>
      <vt:lpstr>PowerPoint Presentation</vt:lpstr>
      <vt:lpstr>Potential for Green Hydrogen</vt:lpstr>
      <vt:lpstr>How developed is it?</vt:lpstr>
      <vt:lpstr>Consultation on hydrogen non-road  vehicles</vt:lpstr>
      <vt:lpstr>HyDEPLOY Phase 1 trial at Keele</vt:lpstr>
      <vt:lpstr>Smart Green Hydrogen Network Demonstrator</vt:lpstr>
      <vt:lpstr>Are we ready for hydrogen?</vt:lpstr>
      <vt:lpstr>Get in Touch, Come see us! </vt:lpstr>
    </vt:vector>
  </TitlesOfParts>
  <Company>Keele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HYDROGEN FROM SOLAR &amp; WIND: HyDEX PROJECT</dc:title>
  <dc:creator>Sharon George</dc:creator>
  <cp:lastModifiedBy>Adelan User</cp:lastModifiedBy>
  <cp:revision>6</cp:revision>
  <dcterms:created xsi:type="dcterms:W3CDTF">2023-09-17T14:44:03Z</dcterms:created>
  <dcterms:modified xsi:type="dcterms:W3CDTF">2024-04-09T13:10:30Z</dcterms:modified>
</cp:coreProperties>
</file>